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66" r:id="rId2"/>
    <p:sldId id="267" r:id="rId3"/>
    <p:sldId id="268" r:id="rId4"/>
    <p:sldId id="269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8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07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7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8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4A33-B46B-45B5-9B04-D1B5363FED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09F5-B15F-4FF2-8D6D-82689036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3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Query and Solution Text Mapping using Self Organizing Maps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798762"/>
          </a:xfrm>
        </p:spPr>
        <p:txBody>
          <a:bodyPr/>
          <a:lstStyle/>
          <a:p>
            <a:r>
              <a:rPr lang="en-US" b="1" dirty="0" err="1" smtClean="0"/>
              <a:t>Monisha</a:t>
            </a:r>
            <a:r>
              <a:rPr lang="en-US" b="1" dirty="0" smtClean="0"/>
              <a:t> </a:t>
            </a:r>
            <a:r>
              <a:rPr lang="en-US" b="1" dirty="0" err="1" smtClean="0"/>
              <a:t>Lakshmipathi</a:t>
            </a:r>
            <a:endParaRPr lang="en-US" b="1" dirty="0" smtClean="0"/>
          </a:p>
          <a:p>
            <a:r>
              <a:rPr lang="en-US" b="1" dirty="0" smtClean="0"/>
              <a:t>Prashant </a:t>
            </a:r>
            <a:r>
              <a:rPr lang="en-US" b="1" dirty="0" smtClean="0"/>
              <a:t>Patel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MENTOR : PROF. Andrew lee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0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1226" y="261887"/>
            <a:ext cx="11680721" cy="785248"/>
          </a:xfrm>
        </p:spPr>
        <p:txBody>
          <a:bodyPr/>
          <a:lstStyle/>
          <a:p>
            <a:r>
              <a:rPr lang="en-US" b="1" dirty="0" smtClean="0"/>
              <a:t>			SOM Unsupervised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0" y="1047135"/>
            <a:ext cx="11533237" cy="5442155"/>
          </a:xfrm>
        </p:spPr>
        <p:txBody>
          <a:bodyPr/>
          <a:lstStyle/>
          <a:p>
            <a:r>
              <a:rPr lang="en-US" dirty="0" smtClean="0"/>
              <a:t>For every input vector, use distance formula.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the BMU (Best Matching Unit).</a:t>
            </a:r>
          </a:p>
          <a:p>
            <a:endParaRPr lang="en-US" dirty="0" smtClean="0"/>
          </a:p>
          <a:p>
            <a:r>
              <a:rPr lang="en-US" dirty="0" smtClean="0"/>
              <a:t>Find the radius which is a function of time.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8" y="1293248"/>
            <a:ext cx="4371974" cy="4665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440" y="1568235"/>
            <a:ext cx="2309352" cy="641752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 flipV="1">
            <a:off x="6320527" y="1678432"/>
            <a:ext cx="1624677" cy="224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9959" y="1568235"/>
            <a:ext cx="1533832" cy="64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Vector 1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 flipV="1">
            <a:off x="2371278" y="1776734"/>
            <a:ext cx="1624677" cy="224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2371278" y="2420973"/>
            <a:ext cx="7170928" cy="7351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 rot="19731108">
            <a:off x="6345020" y="4064905"/>
            <a:ext cx="2959980" cy="2086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467" y="4882037"/>
            <a:ext cx="2647950" cy="8746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78" y="5781368"/>
            <a:ext cx="3641707" cy="3071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78" y="6289983"/>
            <a:ext cx="4419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1226" y="261887"/>
            <a:ext cx="11680721" cy="785248"/>
          </a:xfrm>
        </p:spPr>
        <p:txBody>
          <a:bodyPr/>
          <a:lstStyle/>
          <a:p>
            <a:r>
              <a:rPr lang="en-US" b="1" dirty="0" smtClean="0"/>
              <a:t>		SOM Unsupervised Learning(</a:t>
            </a:r>
            <a:r>
              <a:rPr lang="en-US" b="1" dirty="0" err="1" smtClean="0"/>
              <a:t>Contd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55" y="943895"/>
            <a:ext cx="10985090" cy="5442155"/>
          </a:xfrm>
        </p:spPr>
        <p:txBody>
          <a:bodyPr/>
          <a:lstStyle/>
          <a:p>
            <a:r>
              <a:rPr lang="en-US" dirty="0" smtClean="0"/>
              <a:t>Adjust the weight vector for every neighborhood node within the radius of the BMU.</a:t>
            </a:r>
          </a:p>
          <a:p>
            <a:endParaRPr lang="en-US" dirty="0"/>
          </a:p>
          <a:p>
            <a:r>
              <a:rPr lang="en-US" dirty="0"/>
              <a:t>W(t+1) = W(t) + L(t)( V(t) – W(t))</a:t>
            </a:r>
          </a:p>
          <a:p>
            <a:pPr lvl="1"/>
            <a:r>
              <a:rPr lang="en-US" dirty="0"/>
              <a:t>t = time-step</a:t>
            </a:r>
          </a:p>
          <a:p>
            <a:pPr lvl="1"/>
            <a:r>
              <a:rPr lang="en-US" dirty="0"/>
              <a:t>L = learning rate which </a:t>
            </a:r>
          </a:p>
          <a:p>
            <a:pPr marL="457200" lvl="1" indent="0">
              <a:buNone/>
            </a:pPr>
            <a:r>
              <a:rPr lang="en-US" dirty="0" smtClean="0"/>
              <a:t>	   decreases </a:t>
            </a:r>
            <a:r>
              <a:rPr lang="en-US" dirty="0"/>
              <a:t>with time</a:t>
            </a:r>
          </a:p>
          <a:p>
            <a:pPr lvl="1"/>
            <a:r>
              <a:rPr lang="en-US" dirty="0"/>
              <a:t>W = weight</a:t>
            </a:r>
          </a:p>
          <a:p>
            <a:pPr lvl="1"/>
            <a:r>
              <a:rPr lang="en-US" dirty="0"/>
              <a:t>V = input vector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255" y="1602196"/>
            <a:ext cx="5958349" cy="2984552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 rot="14084958">
            <a:off x="6614026" y="4274799"/>
            <a:ext cx="2670757" cy="2074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 rot="17556882">
            <a:off x="8186536" y="4197695"/>
            <a:ext cx="2529553" cy="2177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32688" y="5528916"/>
            <a:ext cx="28055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Adjusting the weight vector within the radius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08" y="5568422"/>
            <a:ext cx="2984717" cy="748709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10800000">
            <a:off x="4690678" y="5800000"/>
            <a:ext cx="2670757" cy="2855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500"/>
          </a:xfrm>
        </p:spPr>
        <p:txBody>
          <a:bodyPr/>
          <a:lstStyle/>
          <a:p>
            <a:r>
              <a:rPr lang="en-US" b="1" dirty="0" smtClean="0"/>
              <a:t>				SOM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95" y="1253612"/>
            <a:ext cx="11194024" cy="5161935"/>
          </a:xfrm>
        </p:spPr>
        <p:txBody>
          <a:bodyPr/>
          <a:lstStyle/>
          <a:p>
            <a:r>
              <a:rPr lang="en-US" dirty="0" smtClean="0"/>
              <a:t>Smooth Data Histogram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data distribution of the </a:t>
            </a:r>
            <a:r>
              <a:rPr lang="en-US" dirty="0" smtClean="0"/>
              <a:t>data </a:t>
            </a:r>
            <a:r>
              <a:rPr lang="en-US" dirty="0"/>
              <a:t>samples </a:t>
            </a:r>
            <a:r>
              <a:rPr lang="en-US" dirty="0" smtClean="0"/>
              <a:t>by counting </a:t>
            </a:r>
            <a:r>
              <a:rPr lang="en-US" dirty="0"/>
              <a:t>a number of </a:t>
            </a:r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positions.</a:t>
            </a:r>
          </a:p>
          <a:p>
            <a:r>
              <a:rPr lang="en-US" dirty="0" smtClean="0"/>
              <a:t>Activity Histogram : 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/>
              <a:t>a </a:t>
            </a:r>
            <a:r>
              <a:rPr lang="en-US" dirty="0" err="1"/>
              <a:t>colour</a:t>
            </a:r>
            <a:r>
              <a:rPr lang="en-US" dirty="0"/>
              <a:t>-coding of the activity of a certain input vector over the whole </a:t>
            </a:r>
            <a:r>
              <a:rPr lang="en-US" dirty="0" smtClean="0"/>
              <a:t>map.</a:t>
            </a:r>
          </a:p>
          <a:p>
            <a:r>
              <a:rPr lang="en-US" dirty="0" smtClean="0"/>
              <a:t>Component Planes : </a:t>
            </a:r>
          </a:p>
          <a:p>
            <a:pPr lvl="1"/>
            <a:r>
              <a:rPr lang="en-US" dirty="0" smtClean="0"/>
              <a:t>Component </a:t>
            </a:r>
            <a:r>
              <a:rPr lang="en-US" dirty="0"/>
              <a:t>planes show the values of a single component (attribute, feature) over the whole </a:t>
            </a:r>
            <a:r>
              <a:rPr lang="en-US" dirty="0" smtClean="0"/>
              <a:t>map.</a:t>
            </a:r>
          </a:p>
          <a:p>
            <a:r>
              <a:rPr lang="en-US" dirty="0" smtClean="0"/>
              <a:t>Neighborhood KNN : </a:t>
            </a:r>
          </a:p>
          <a:p>
            <a:pPr lvl="1"/>
            <a:r>
              <a:rPr lang="en-US" dirty="0" smtClean="0"/>
              <a:t>relations </a:t>
            </a:r>
            <a:r>
              <a:rPr lang="en-US" dirty="0"/>
              <a:t>between the data are preserved by the </a:t>
            </a:r>
            <a:r>
              <a:rPr lang="en-US" dirty="0" smtClean="0"/>
              <a:t>projection.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3174"/>
          </a:xfrm>
        </p:spPr>
        <p:txBody>
          <a:bodyPr>
            <a:normAutofit/>
          </a:bodyPr>
          <a:lstStyle/>
          <a:p>
            <a:r>
              <a:rPr lang="en-US" b="1" dirty="0" smtClean="0"/>
              <a:t>			SOM Visualization (</a:t>
            </a:r>
            <a:r>
              <a:rPr lang="en-US" b="1" dirty="0" err="1" smtClean="0"/>
              <a:t>Contd</a:t>
            </a:r>
            <a:r>
              <a:rPr lang="en-US" b="1" dirty="0" smtClean="0"/>
              <a:t>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888095"/>
              </p:ext>
            </p:extLst>
          </p:nvPr>
        </p:nvGraphicFramePr>
        <p:xfrm>
          <a:off x="838200" y="679015"/>
          <a:ext cx="10515600" cy="579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9075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CO-OCCURRENCE WITH INDIVIDUAL</a:t>
                      </a:r>
                      <a:r>
                        <a:rPr lang="en-US" sz="1800" baseline="0" dirty="0" smtClean="0"/>
                        <a:t> TERMS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CO-OCCURRENCE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TF-IDF</a:t>
                      </a:r>
                      <a:endParaRPr lang="en-US" dirty="0"/>
                    </a:p>
                  </a:txBody>
                  <a:tcPr/>
                </a:tc>
              </a:tr>
              <a:tr h="254293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b="1" u="sng" dirty="0" smtClean="0"/>
                        <a:t>Smooth Data Histogram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</a:t>
                      </a:r>
                      <a:r>
                        <a:rPr lang="en-US" b="1" u="sng" dirty="0" smtClean="0"/>
                        <a:t>Smooth Data Histogram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</a:t>
                      </a:r>
                      <a:r>
                        <a:rPr lang="en-US" b="1" u="sng" dirty="0" smtClean="0"/>
                        <a:t>Smooth Data Histogram</a:t>
                      </a:r>
                      <a:endParaRPr lang="en-US" dirty="0"/>
                    </a:p>
                  </a:txBody>
                  <a:tcPr/>
                </a:tc>
              </a:tr>
              <a:tr h="232874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="1" u="sng" dirty="0" smtClean="0"/>
                        <a:t>Activity Histogram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   </a:t>
                      </a:r>
                      <a:r>
                        <a:rPr lang="en-US" b="1" u="sng" dirty="0" smtClean="0"/>
                        <a:t>Activity Histogram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     </a:t>
                      </a:r>
                      <a:r>
                        <a:rPr lang="en-US" b="1" u="sng" dirty="0" smtClean="0"/>
                        <a:t>Activity Histogram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39" y="1960385"/>
            <a:ext cx="2362200" cy="199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2" y="1960385"/>
            <a:ext cx="2428875" cy="199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60" y="2009931"/>
            <a:ext cx="2476500" cy="194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60" y="4605465"/>
            <a:ext cx="2343150" cy="1870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7" y="4538604"/>
            <a:ext cx="2400300" cy="1937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39" y="4547216"/>
            <a:ext cx="2362200" cy="1928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1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3174"/>
          </a:xfrm>
        </p:spPr>
        <p:txBody>
          <a:bodyPr>
            <a:normAutofit/>
          </a:bodyPr>
          <a:lstStyle/>
          <a:p>
            <a:r>
              <a:rPr lang="en-US" b="1" dirty="0" smtClean="0"/>
              <a:t>			SOM Visualization (</a:t>
            </a:r>
            <a:r>
              <a:rPr lang="en-US" b="1" dirty="0" err="1" smtClean="0"/>
              <a:t>Contd</a:t>
            </a:r>
            <a:r>
              <a:rPr lang="en-US" b="1" dirty="0" smtClean="0"/>
              <a:t>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7959"/>
              </p:ext>
            </p:extLst>
          </p:nvPr>
        </p:nvGraphicFramePr>
        <p:xfrm>
          <a:off x="838200" y="679015"/>
          <a:ext cx="10515600" cy="579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9075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CO-OCCURRENCE WITH INDIVIDUAL</a:t>
                      </a:r>
                      <a:r>
                        <a:rPr lang="en-US" sz="1800" baseline="0" dirty="0" smtClean="0"/>
                        <a:t> TERMS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CO-OCCURRENCE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TF-IDF</a:t>
                      </a:r>
                      <a:endParaRPr lang="en-US" dirty="0"/>
                    </a:p>
                  </a:txBody>
                  <a:tcPr/>
                </a:tc>
              </a:tr>
              <a:tr h="254293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b="1" u="sng" dirty="0" smtClean="0"/>
                        <a:t>Cluster</a:t>
                      </a:r>
                      <a:r>
                        <a:rPr lang="en-US" b="1" u="sng" baseline="0" dirty="0" smtClean="0"/>
                        <a:t> Component Planes</a:t>
                      </a:r>
                      <a:endParaRPr lang="en-US" b="1" u="sng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</a:t>
                      </a:r>
                      <a:r>
                        <a:rPr lang="en-US" b="1" u="sng" dirty="0" smtClean="0"/>
                        <a:t>Cluster</a:t>
                      </a:r>
                      <a:r>
                        <a:rPr lang="en-US" b="1" u="sng" baseline="0" dirty="0" smtClean="0"/>
                        <a:t> Component Planes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</a:t>
                      </a:r>
                      <a:r>
                        <a:rPr lang="en-US" b="1" u="sng" dirty="0" smtClean="0"/>
                        <a:t>Cluster</a:t>
                      </a:r>
                      <a:r>
                        <a:rPr lang="en-US" b="1" u="sng" baseline="0" dirty="0" smtClean="0"/>
                        <a:t> Component Planes</a:t>
                      </a:r>
                      <a:endParaRPr lang="en-US" dirty="0"/>
                    </a:p>
                  </a:txBody>
                  <a:tcPr/>
                </a:tc>
              </a:tr>
              <a:tr h="232874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="1" u="sng" dirty="0" smtClean="0"/>
                        <a:t>Neighborhood KNN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  </a:t>
                      </a:r>
                      <a:r>
                        <a:rPr lang="en-US" b="1" u="sng" dirty="0" smtClean="0"/>
                        <a:t>Neighborhood 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   </a:t>
                      </a:r>
                      <a:r>
                        <a:rPr lang="en-US" b="1" u="sng" dirty="0" smtClean="0"/>
                        <a:t>Neighborhood KNN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39" y="2009931"/>
            <a:ext cx="2362200" cy="194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39" y="4538604"/>
            <a:ext cx="2362200" cy="190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966913"/>
            <a:ext cx="2405062" cy="198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4524995"/>
            <a:ext cx="2409825" cy="192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60" y="2009931"/>
            <a:ext cx="2343150" cy="194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60" y="4538604"/>
            <a:ext cx="2343150" cy="1908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97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76200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505200"/>
            <a:ext cx="8229600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Automatic Medical Diagnosis (AMD) for areas with low doctor-inhabitant ratios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remendous amounts of data</a:t>
            </a:r>
          </a:p>
          <a:p>
            <a:pPr lvl="1"/>
            <a:r>
              <a:rPr lang="en-US" dirty="0" smtClean="0"/>
              <a:t>Particularly useful in developing countries in Africa/Asia.</a:t>
            </a:r>
          </a:p>
          <a:p>
            <a:r>
              <a:rPr lang="en-US" dirty="0" smtClean="0"/>
              <a:t>Traditional clustering based AMD does not support large data-rates</a:t>
            </a:r>
          </a:p>
          <a:p>
            <a:pPr lvl="1"/>
            <a:r>
              <a:rPr lang="en-US" dirty="0" smtClean="0"/>
              <a:t>SOM-based AMD is scalable for large data-inputs</a:t>
            </a:r>
          </a:p>
          <a:p>
            <a:endParaRPr lang="en-US" dirty="0"/>
          </a:p>
        </p:txBody>
      </p:sp>
      <p:pic>
        <p:nvPicPr>
          <p:cNvPr id="1030" name="Picture 6" descr="http://si.wsj.net/public/resources/images/BN-FQ879_automa_P_20141120145852.jpg"/>
          <p:cNvPicPr>
            <a:picLocks noChangeAspect="1" noChangeArrowheads="1"/>
          </p:cNvPicPr>
          <p:nvPr/>
        </p:nvPicPr>
        <p:blipFill>
          <a:blip r:embed="rId2"/>
          <a:srcRect b="21443"/>
          <a:stretch>
            <a:fillRect/>
          </a:stretch>
        </p:blipFill>
        <p:spPr bwMode="auto">
          <a:xfrm>
            <a:off x="3429000" y="833216"/>
            <a:ext cx="5105400" cy="2671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9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ydevilla.com/wordpress/wp-content/uploads/2007/09/inhabitants_per_doc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710" y="270804"/>
            <a:ext cx="8948955" cy="632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1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792162"/>
          </a:xfrm>
        </p:spPr>
        <p:txBody>
          <a:bodyPr/>
          <a:lstStyle/>
          <a:p>
            <a:r>
              <a:rPr lang="en-US" b="1" dirty="0" smtClean="0"/>
              <a:t>			Quad </a:t>
            </a:r>
            <a:r>
              <a:rPr lang="en-US" b="1" dirty="0" smtClean="0"/>
              <a:t>Chart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36638"/>
            <a:ext cx="7162800" cy="56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/>
          <a:lstStyle/>
          <a:p>
            <a:r>
              <a:rPr lang="en-US" b="1" dirty="0" smtClean="0"/>
              <a:t>		Our </a:t>
            </a:r>
            <a:r>
              <a:rPr lang="en-US" b="1" dirty="0" smtClean="0"/>
              <a:t>Proposed System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" r="1639" b="2248"/>
          <a:stretch/>
        </p:blipFill>
        <p:spPr bwMode="auto">
          <a:xfrm>
            <a:off x="2895600" y="1066800"/>
            <a:ext cx="6324600" cy="5562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82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00" y="-16643"/>
            <a:ext cx="9905998" cy="87170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/>
              <a:t>Stages </a:t>
            </a:r>
            <a:r>
              <a:rPr lang="en-US" b="1" dirty="0" smtClean="0"/>
              <a:t>of building Self-Organizing 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48" y="663678"/>
            <a:ext cx="9905999" cy="598129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Vector Generation 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SOM </a:t>
            </a:r>
            <a:r>
              <a:rPr lang="en-US" sz="2800" dirty="0" smtClean="0"/>
              <a:t>Initialization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SOM </a:t>
            </a:r>
            <a:r>
              <a:rPr lang="en-US" sz="2800" dirty="0" smtClean="0"/>
              <a:t>Learning</a:t>
            </a:r>
            <a:endParaRPr lang="en-US" sz="2800" dirty="0"/>
          </a:p>
        </p:txBody>
      </p:sp>
      <p:sp>
        <p:nvSpPr>
          <p:cNvPr id="4" name="AutoShape 4" descr="Image result for kohone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kohonen ma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www.lohninger.com/comimg/kohonen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72" y="2705700"/>
            <a:ext cx="3919758" cy="18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9/91/Somtraining.svg/2000px-Somtraining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77" y="4647114"/>
            <a:ext cx="4129548" cy="17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lrx.com/features/searchenterprise_files/Figure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90" y="554263"/>
            <a:ext cx="4164217" cy="196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7" y="261887"/>
            <a:ext cx="11132572" cy="785248"/>
          </a:xfrm>
        </p:spPr>
        <p:txBody>
          <a:bodyPr/>
          <a:lstStyle/>
          <a:p>
            <a:r>
              <a:rPr lang="en-US" b="1" dirty="0" smtClean="0"/>
              <a:t>				Vector Generation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7" y="1047135"/>
            <a:ext cx="11385754" cy="558963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Approach 1 : </a:t>
            </a:r>
            <a:r>
              <a:rPr lang="en-US" u="sng" dirty="0"/>
              <a:t>Term frequency and the inverse document frequency</a:t>
            </a:r>
            <a:endParaRPr lang="en-US" dirty="0"/>
          </a:p>
          <a:p>
            <a:pPr lvl="1"/>
            <a:r>
              <a:rPr lang="en-US" dirty="0" smtClean="0"/>
              <a:t>Common Approach.</a:t>
            </a:r>
          </a:p>
          <a:p>
            <a:pPr lvl="1"/>
            <a:r>
              <a:rPr lang="en-US" dirty="0" smtClean="0"/>
              <a:t>TF – how frequently a term occurs in the document.</a:t>
            </a:r>
          </a:p>
          <a:p>
            <a:pPr lvl="2"/>
            <a:r>
              <a:rPr lang="en-US" dirty="0" smtClean="0"/>
              <a:t>TF(t) : number of occurrences of a term/total number of terms in the document.</a:t>
            </a:r>
          </a:p>
          <a:p>
            <a:pPr lvl="1"/>
            <a:r>
              <a:rPr lang="en-US" dirty="0" smtClean="0"/>
              <a:t>IDF – how important a term is.</a:t>
            </a:r>
          </a:p>
          <a:p>
            <a:pPr lvl="2"/>
            <a:r>
              <a:rPr lang="en-US" dirty="0"/>
              <a:t>IDF(t) = </a:t>
            </a:r>
            <a:r>
              <a:rPr lang="en-US" dirty="0" err="1"/>
              <a:t>log_e</a:t>
            </a:r>
            <a:r>
              <a:rPr lang="en-US" dirty="0"/>
              <a:t>(Total </a:t>
            </a:r>
            <a:r>
              <a:rPr lang="en-US" dirty="0" smtClean="0"/>
              <a:t>number </a:t>
            </a:r>
            <a:r>
              <a:rPr lang="en-US" dirty="0"/>
              <a:t>of documents / Number of documents with term t in it</a:t>
            </a:r>
            <a:r>
              <a:rPr lang="en-US" dirty="0" smtClean="0"/>
              <a:t>).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Approach 2 : </a:t>
            </a:r>
            <a:r>
              <a:rPr lang="en-US" u="sng" dirty="0" smtClean="0"/>
              <a:t>Co-occurrence of adjacent terms</a:t>
            </a:r>
            <a:endParaRPr lang="en-US" dirty="0" smtClean="0"/>
          </a:p>
          <a:p>
            <a:pPr lvl="1"/>
            <a:r>
              <a:rPr lang="en-US" dirty="0" smtClean="0"/>
              <a:t>Every word provides a meaning to its adjacent words.</a:t>
            </a:r>
          </a:p>
          <a:p>
            <a:pPr lvl="1"/>
            <a:r>
              <a:rPr lang="en-US" dirty="0" smtClean="0"/>
              <a:t>TF-IDF do not account for this approach.</a:t>
            </a:r>
          </a:p>
          <a:p>
            <a:pPr lvl="1"/>
            <a:r>
              <a:rPr lang="en-US" dirty="0" smtClean="0"/>
              <a:t>Example – </a:t>
            </a:r>
          </a:p>
          <a:p>
            <a:pPr lvl="4"/>
            <a:r>
              <a:rPr lang="en-US" dirty="0" smtClean="0"/>
              <a:t>1. “Please cross the road when there a green signal.” </a:t>
            </a:r>
          </a:p>
          <a:p>
            <a:pPr lvl="4"/>
            <a:r>
              <a:rPr lang="en-US" dirty="0" smtClean="0"/>
              <a:t>2.  “French people love eating green apples”.</a:t>
            </a:r>
          </a:p>
          <a:p>
            <a:pPr lvl="1"/>
            <a:r>
              <a:rPr lang="en-US" dirty="0" smtClean="0"/>
              <a:t>These sentence provide different context with same term – “green”.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9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7" y="261887"/>
            <a:ext cx="11132572" cy="785248"/>
          </a:xfrm>
        </p:spPr>
        <p:txBody>
          <a:bodyPr/>
          <a:lstStyle/>
          <a:p>
            <a:r>
              <a:rPr lang="en-US" b="1" dirty="0" smtClean="0"/>
              <a:t>			Vector Generation (</a:t>
            </a:r>
            <a:r>
              <a:rPr lang="en-US" b="1" dirty="0" err="1" smtClean="0"/>
              <a:t>Contd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7" y="1047135"/>
            <a:ext cx="11385754" cy="5589639"/>
          </a:xfrm>
        </p:spPr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Approach 3 : </a:t>
            </a:r>
            <a:r>
              <a:rPr lang="en-US" u="sng" dirty="0" smtClean="0"/>
              <a:t>Co-occurrence of adjacent terms and individual term frequency Combo</a:t>
            </a:r>
            <a:endParaRPr lang="en-US" dirty="0" smtClean="0"/>
          </a:p>
          <a:p>
            <a:pPr lvl="1"/>
            <a:r>
              <a:rPr lang="en-US" dirty="0" smtClean="0"/>
              <a:t>Similar to Co-occurrence approach but considers the term weight individually.</a:t>
            </a:r>
          </a:p>
          <a:p>
            <a:pPr lvl="1"/>
            <a:r>
              <a:rPr lang="en-US" dirty="0" smtClean="0"/>
              <a:t>It is a combination of Approach 1 and Approach 2.</a:t>
            </a:r>
          </a:p>
          <a:p>
            <a:pPr lvl="1"/>
            <a:r>
              <a:rPr lang="en-US" dirty="0" smtClean="0"/>
              <a:t>Better understanding of term connections and their weights.</a:t>
            </a:r>
          </a:p>
          <a:p>
            <a:pPr lvl="1"/>
            <a:r>
              <a:rPr lang="en-US" dirty="0" smtClean="0"/>
              <a:t>Example – </a:t>
            </a:r>
          </a:p>
          <a:p>
            <a:pPr lvl="4"/>
            <a:r>
              <a:rPr lang="en-US" dirty="0" smtClean="0"/>
              <a:t>1. “Please cross the road when there a green signal.” </a:t>
            </a:r>
          </a:p>
          <a:p>
            <a:pPr lvl="4"/>
            <a:r>
              <a:rPr lang="en-US" dirty="0" smtClean="0"/>
              <a:t>2.  “French people love eating green apples”.</a:t>
            </a:r>
          </a:p>
          <a:p>
            <a:pPr lvl="1"/>
            <a:r>
              <a:rPr lang="en-US" dirty="0" smtClean="0"/>
              <a:t>The vector dimensions are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entence 1 : [Please, Please-</a:t>
            </a:r>
            <a:r>
              <a:rPr lang="en-US" dirty="0" err="1" smtClean="0"/>
              <a:t>cross,road,road</a:t>
            </a:r>
            <a:r>
              <a:rPr lang="en-US" dirty="0" smtClean="0"/>
              <a:t>-</a:t>
            </a:r>
            <a:r>
              <a:rPr lang="en-US" dirty="0" err="1" smtClean="0"/>
              <a:t>when,when,when</a:t>
            </a:r>
            <a:r>
              <a:rPr lang="en-US" dirty="0" smtClean="0"/>
              <a:t>-</a:t>
            </a:r>
            <a:r>
              <a:rPr lang="en-US" dirty="0" err="1" smtClean="0"/>
              <a:t>green,green,green</a:t>
            </a:r>
            <a:r>
              <a:rPr lang="en-US" dirty="0" smtClean="0"/>
              <a:t>-signal]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entence 2 : [French, French-people, </a:t>
            </a:r>
            <a:r>
              <a:rPr lang="en-US" dirty="0" err="1" smtClean="0"/>
              <a:t>people,people</a:t>
            </a:r>
            <a:r>
              <a:rPr lang="en-US" dirty="0" smtClean="0"/>
              <a:t>-</a:t>
            </a:r>
            <a:r>
              <a:rPr lang="en-US" dirty="0" err="1" smtClean="0"/>
              <a:t>love,eating,eating</a:t>
            </a:r>
            <a:r>
              <a:rPr lang="en-US" dirty="0" smtClean="0"/>
              <a:t>-</a:t>
            </a:r>
            <a:r>
              <a:rPr lang="en-US" dirty="0" err="1" smtClean="0"/>
              <a:t>green,green,green</a:t>
            </a:r>
            <a:r>
              <a:rPr lang="en-US" dirty="0" smtClean="0"/>
              <a:t>-apples]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3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1226" y="261887"/>
            <a:ext cx="11680721" cy="785248"/>
          </a:xfrm>
        </p:spPr>
        <p:txBody>
          <a:bodyPr/>
          <a:lstStyle/>
          <a:p>
            <a:r>
              <a:rPr lang="en-US" b="1" dirty="0" smtClean="0"/>
              <a:t>				SOM Initialization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7" y="1179871"/>
            <a:ext cx="11680721" cy="5338916"/>
          </a:xfrm>
        </p:spPr>
        <p:txBody>
          <a:bodyPr/>
          <a:lstStyle/>
          <a:p>
            <a:r>
              <a:rPr lang="en-US" dirty="0" smtClean="0"/>
              <a:t>SOM creates complex data representation into a simple 2-D representation.</a:t>
            </a:r>
          </a:p>
          <a:p>
            <a:r>
              <a:rPr lang="en-US" dirty="0" smtClean="0"/>
              <a:t>So initialize MXN Matrix. </a:t>
            </a:r>
          </a:p>
          <a:p>
            <a:r>
              <a:rPr lang="en-US" dirty="0" smtClean="0"/>
              <a:t>Each matrix element has a weight vector.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Random weights for each dimension of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Weight vector.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66" y="1833254"/>
            <a:ext cx="3819832" cy="3800630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5950976" y="3067665"/>
            <a:ext cx="2492479" cy="1623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942384"/>
            <a:ext cx="3517493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 Vector [w1,w2,…]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 rot="14223729" flipH="1">
            <a:off x="7119484" y="3178314"/>
            <a:ext cx="205907" cy="3118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 rot="14223729" flipH="1">
            <a:off x="7092684" y="3670646"/>
            <a:ext cx="243043" cy="31135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 rot="14223729" flipH="1">
            <a:off x="7446490" y="3621932"/>
            <a:ext cx="234067" cy="39153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68910" y="5364197"/>
            <a:ext cx="2834583" cy="128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weights for each dimension</a:t>
            </a:r>
          </a:p>
        </p:txBody>
      </p:sp>
    </p:spTree>
    <p:extLst>
      <p:ext uri="{BB962C8B-B14F-4D97-AF65-F5344CB8AC3E}">
        <p14:creationId xmlns:p14="http://schemas.microsoft.com/office/powerpoint/2010/main" val="121270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536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Query and Solution Text Mapping using Self Organizing Maps</vt:lpstr>
      <vt:lpstr>   Motivation</vt:lpstr>
      <vt:lpstr>PowerPoint Presentation</vt:lpstr>
      <vt:lpstr>   Quad Chart</vt:lpstr>
      <vt:lpstr>  Our Proposed System</vt:lpstr>
      <vt:lpstr> Stages of building Self-Organizing Map</vt:lpstr>
      <vt:lpstr>    Vector Generation</vt:lpstr>
      <vt:lpstr>   Vector Generation (Contd)</vt:lpstr>
      <vt:lpstr>    SOM Initialization</vt:lpstr>
      <vt:lpstr>   SOM Unsupervised Learning</vt:lpstr>
      <vt:lpstr>  SOM Unsupervised Learning(Contd)</vt:lpstr>
      <vt:lpstr>    SOM Visualization</vt:lpstr>
      <vt:lpstr>   SOM Visualization (Contd)</vt:lpstr>
      <vt:lpstr>   SOM Visualization (Contd)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patel</dc:creator>
  <cp:lastModifiedBy>prashant patel</cp:lastModifiedBy>
  <cp:revision>87</cp:revision>
  <dcterms:created xsi:type="dcterms:W3CDTF">2015-12-21T10:49:10Z</dcterms:created>
  <dcterms:modified xsi:type="dcterms:W3CDTF">2015-12-21T14:19:11Z</dcterms:modified>
</cp:coreProperties>
</file>