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74" r:id="rId3"/>
    <p:sldId id="289" r:id="rId4"/>
    <p:sldId id="280" r:id="rId5"/>
    <p:sldId id="291" r:id="rId6"/>
    <p:sldId id="283" r:id="rId7"/>
    <p:sldId id="285" r:id="rId8"/>
    <p:sldId id="258" r:id="rId9"/>
    <p:sldId id="288" r:id="rId10"/>
    <p:sldId id="275" r:id="rId11"/>
    <p:sldId id="282" r:id="rId12"/>
    <p:sldId id="290" r:id="rId13"/>
    <p:sldId id="279" r:id="rId14"/>
    <p:sldId id="276"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3" autoAdjust="0"/>
  </p:normalViewPr>
  <p:slideViewPr>
    <p:cSldViewPr>
      <p:cViewPr varScale="1">
        <p:scale>
          <a:sx n="66" d="100"/>
          <a:sy n="66" d="100"/>
        </p:scale>
        <p:origin x="15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521FC-67BD-4247-A940-D7032B5AA71E}" type="datetimeFigureOut">
              <a:rPr lang="en-IN" smtClean="0"/>
              <a:t>18-02-2019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0AF05-11E9-4E83-988B-A2411EB100A1}" type="slidenum">
              <a:rPr lang="en-IN" smtClean="0"/>
              <a:t>‹#›</a:t>
            </a:fld>
            <a:endParaRPr lang="en-IN"/>
          </a:p>
        </p:txBody>
      </p:sp>
    </p:spTree>
    <p:extLst>
      <p:ext uri="{BB962C8B-B14F-4D97-AF65-F5344CB8AC3E}">
        <p14:creationId xmlns:p14="http://schemas.microsoft.com/office/powerpoint/2010/main" val="2932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530AF05-11E9-4E83-988B-A2411EB100A1}" type="slidenum">
              <a:rPr lang="en-IN" smtClean="0"/>
              <a:t>10</a:t>
            </a:fld>
            <a:endParaRPr lang="en-IN"/>
          </a:p>
        </p:txBody>
      </p:sp>
    </p:spTree>
    <p:extLst>
      <p:ext uri="{BB962C8B-B14F-4D97-AF65-F5344CB8AC3E}">
        <p14:creationId xmlns:p14="http://schemas.microsoft.com/office/powerpoint/2010/main" val="318035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en-US" dirty="0"/>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en-US" dirty="0"/>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t>2/18/2019</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dirty="0"/>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hasCustomPrompt="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7" name="Rectangle 5"/>
          <p:cNvSpPr>
            <a:spLocks noGrp="1" noChangeArrowheads="1"/>
          </p:cNvSpPr>
          <p:nvPr>
            <p:ph type="ftr" sz="quarter" idx="11"/>
          </p:nvPr>
        </p:nvSpPr>
        <p:spPr/>
        <p:txBody>
          <a:bodyPr/>
          <a:lstStyle>
            <a:lvl1pPr>
              <a:defRPr/>
            </a:lvl1pPr>
          </a:lstStyle>
          <a:p>
            <a:endParaRPr lang="en-US" dirty="0"/>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hasCustomPrompt="1"/>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5" name="Rectangle 5"/>
          <p:cNvSpPr>
            <a:spLocks noGrp="1" noChangeArrowheads="1"/>
          </p:cNvSpPr>
          <p:nvPr>
            <p:ph type="ftr" sz="quarter" idx="11"/>
          </p:nvPr>
        </p:nvSpPr>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8" name="Rectangle 5"/>
          <p:cNvSpPr>
            <a:spLocks noGrp="1" noChangeArrowheads="1"/>
          </p:cNvSpPr>
          <p:nvPr>
            <p:ph type="ftr" sz="quarter" idx="11"/>
          </p:nvPr>
        </p:nvSpPr>
        <p:spPr/>
        <p:txBody>
          <a:bodyPr/>
          <a:lstStyle>
            <a:lvl1pPr>
              <a:defRPr/>
            </a:lvl1pPr>
          </a:lstStyle>
          <a:p>
            <a:endParaRPr lang="en-US" dirty="0"/>
          </a:p>
        </p:txBody>
      </p:sp>
      <p:sp>
        <p:nvSpPr>
          <p:cNvPr id="9"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4" name="Rectangle 5"/>
          <p:cNvSpPr>
            <a:spLocks noGrp="1" noChangeArrowheads="1"/>
          </p:cNvSpPr>
          <p:nvPr>
            <p:ph type="ftr" sz="quarter" idx="11"/>
          </p:nvPr>
        </p:nvSpPr>
        <p:spPr/>
        <p:txBody>
          <a:bodyPr/>
          <a:lstStyle>
            <a:lvl1pPr>
              <a:defRPr/>
            </a:lvl1pPr>
          </a:lstStyle>
          <a:p>
            <a:endParaRPr lang="en-US" dirty="0"/>
          </a:p>
        </p:txBody>
      </p:sp>
      <p:sp>
        <p:nvSpPr>
          <p:cNvPr id="5"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3" name="Rectangle 5"/>
          <p:cNvSpPr>
            <a:spLocks noGrp="1" noChangeArrowheads="1"/>
          </p:cNvSpPr>
          <p:nvPr>
            <p:ph type="ftr" sz="quarter" idx="11"/>
          </p:nvPr>
        </p:nvSpPr>
        <p:spPr/>
        <p:txBody>
          <a:bodyPr/>
          <a:lstStyle>
            <a:lvl1pPr>
              <a:defRPr/>
            </a:lvl1pPr>
          </a:lstStyle>
          <a:p>
            <a:endParaRPr lang="en-US" dirty="0"/>
          </a:p>
        </p:txBody>
      </p:sp>
      <p:sp>
        <p:nvSpPr>
          <p:cNvPr id="4"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t>2/18/2019</a:t>
            </a:fld>
            <a:endParaRPr lang="en-US" dirty="0"/>
          </a:p>
        </p:txBody>
      </p:sp>
      <p:sp>
        <p:nvSpPr>
          <p:cNvPr id="6" name="Rectangle 5"/>
          <p:cNvSpPr>
            <a:spLocks noGrp="1" noChangeArrowheads="1"/>
          </p:cNvSpPr>
          <p:nvPr>
            <p:ph type="ftr" sz="quarter" idx="11"/>
          </p:nvPr>
        </p:nvSpPr>
        <p:spPr/>
        <p:txBody>
          <a:bodyPr/>
          <a:lstStyle>
            <a:lvl1pPr>
              <a:defRPr/>
            </a:lvl1pPr>
          </a:lstStyle>
          <a:p>
            <a:endParaRPr lang="en-US" dirty="0"/>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fld id="{1D8BD707-D9CF-40AE-B4C6-C98DA3205C09}" type="datetimeFigureOut">
              <a:rPr lang="en-US" smtClean="0"/>
              <a:t>2/18/2019</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atin typeface="+mj-lt"/>
              </a:defRPr>
            </a:lvl1pPr>
          </a:lstStyle>
          <a:p>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fld id="{B6F15528-21DE-4FAA-801E-634DDDAF4B2B}" type="slidenum">
              <a:rPr lang="en-US" smtClean="0"/>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en-US" dirty="0"/>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7921962" TargetMode="External"/><Relationship Id="rId2" Type="http://schemas.openxmlformats.org/officeDocument/2006/relationships/hyperlink" Target="https://iopscience.iop.org/article/10.1088/1742-6596/1003/1/012036"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10916-018-1053-z"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19200"/>
            <a:ext cx="7927975" cy="2743200"/>
          </a:xfrm>
        </p:spPr>
        <p:txBody>
          <a:bodyPr/>
          <a:lstStyle/>
          <a:p>
            <a:pPr algn="ctr"/>
            <a:r>
              <a:rPr lang="en-IN" sz="4800" b="1" dirty="0">
                <a:latin typeface="Times New Roman" panose="02020603050405020304" pitchFamily="18" charset="0"/>
                <a:cs typeface="Times New Roman" panose="02020603050405020304" pitchFamily="18" charset="0"/>
              </a:rPr>
              <a:t>Medical Image Security Using One Time Password</a:t>
            </a:r>
            <a:endParaRPr lang="en-IN" sz="48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14400" y="3962400"/>
            <a:ext cx="3434080" cy="1981200"/>
          </a:xfrm>
        </p:spPr>
        <p:txBody>
          <a:bodyPr/>
          <a:lstStyle/>
          <a:p>
            <a:r>
              <a:rPr lang="en-US" sz="1800" b="1" dirty="0">
                <a:latin typeface="Times New Roman" panose="02020603050405020304" pitchFamily="18" charset="0"/>
                <a:cs typeface="Times New Roman" panose="02020603050405020304" pitchFamily="18" charset="0"/>
              </a:rPr>
              <a:t>BATCH NO:  </a:t>
            </a:r>
            <a:r>
              <a:rPr lang="en-US" sz="1800" dirty="0">
                <a:latin typeface="Times New Roman" panose="02020603050405020304" pitchFamily="18" charset="0"/>
                <a:cs typeface="Times New Roman" panose="02020603050405020304" pitchFamily="18" charset="0"/>
              </a:rPr>
              <a:t>A1</a:t>
            </a:r>
            <a:r>
              <a:rPr lang="en-IN" altLang="en-US" sz="1800"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GOWTHAMI.D</a:t>
            </a:r>
            <a:r>
              <a:rPr lang="en-IN" alt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154G1A0527</a:t>
            </a:r>
            <a:r>
              <a:rPr lang="en-IN" alt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DILEEP.M</a:t>
            </a:r>
            <a:r>
              <a:rPr lang="en-IN" alt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154G1A0522</a:t>
            </a:r>
            <a:r>
              <a:rPr lang="en-IN" alt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POOJITHA.S</a:t>
            </a:r>
            <a:r>
              <a:rPr lang="en-IN" alt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154G1A0560</a:t>
            </a:r>
            <a:r>
              <a:rPr lang="en-IN" alt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BHAVANA.A</a:t>
            </a:r>
            <a:r>
              <a:rPr lang="en-IN" alt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154G1A0511</a:t>
            </a:r>
            <a:r>
              <a:rPr lang="en-IN" alt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1676400" y="5842337"/>
            <a:ext cx="7086600" cy="1015663"/>
          </a:xfrm>
          <a:prstGeom prst="rect">
            <a:avLst/>
          </a:prstGeom>
          <a:noFill/>
        </p:spPr>
        <p:txBody>
          <a:bodyPr wrap="square" rtlCol="0">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5791200"/>
            <a:ext cx="958103" cy="814388"/>
          </a:xfrm>
          <a:prstGeom prst="rect">
            <a:avLst/>
          </a:prstGeom>
          <a:noFill/>
          <a:ln w="9525">
            <a:noFill/>
            <a:miter lim="800000"/>
            <a:headEnd/>
            <a:tailEnd/>
          </a:ln>
          <a:effectLst/>
        </p:spPr>
      </p:pic>
      <p:sp>
        <p:nvSpPr>
          <p:cNvPr id="2" name="Subtitle 4"/>
          <p:cNvSpPr>
            <a:spLocks noGrp="1"/>
          </p:cNvSpPr>
          <p:nvPr/>
        </p:nvSpPr>
        <p:spPr>
          <a:xfrm>
            <a:off x="4347845" y="4049395"/>
            <a:ext cx="4415790" cy="1981200"/>
          </a:xfrm>
          <a:prstGeom prst="rect">
            <a:avLst/>
          </a:prstGeom>
          <a:noFill/>
          <a:ln w="9525">
            <a:noFill/>
            <a:miter lim="800000"/>
          </a:ln>
        </p:spPr>
        <p:txBody>
          <a:bodyPr vert="horz" wrap="square" lIns="91440" tIns="45720" rIns="91440" bIns="45720" numCol="1" anchor="t" anchorCtr="0" compatLnSpc="1"/>
          <a:lstStyle>
            <a:lvl1pPr marL="0" indent="0" algn="l" rtl="0" eaLnBrk="1" fontAlgn="base" hangingPunct="1">
              <a:spcBef>
                <a:spcPct val="20000"/>
              </a:spcBef>
              <a:spcAft>
                <a:spcPct val="0"/>
              </a:spcAft>
              <a:buClr>
                <a:schemeClr val="accent1"/>
              </a:buClr>
              <a:buSzPct val="65000"/>
              <a:buFont typeface="Wingdings" panose="05000000000000000000" pitchFamily="2" charset="2"/>
              <a:buNone/>
              <a:defRPr sz="28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a:lstStyle>
          <a:p>
            <a:pPr algn="ctr"/>
            <a:r>
              <a:rPr lang="en-IN" altLang="en-US" sz="2400" b="1" dirty="0">
                <a:latin typeface="Times New Roman" panose="02020603050405020304" pitchFamily="18" charset="0"/>
                <a:cs typeface="Times New Roman" panose="02020603050405020304" pitchFamily="18" charset="0"/>
              </a:rPr>
              <a:t>Project </a:t>
            </a:r>
            <a:r>
              <a:rPr lang="en-US" sz="2400" b="1" dirty="0">
                <a:latin typeface="Times New Roman" panose="02020603050405020304" pitchFamily="18" charset="0"/>
                <a:cs typeface="Times New Roman" panose="02020603050405020304" pitchFamily="18" charset="0"/>
              </a:rPr>
              <a:t>Guide</a:t>
            </a:r>
            <a:r>
              <a:rPr lang="en-IN" altLang="en-US" sz="2400" b="1" dirty="0">
                <a:latin typeface="Times New Roman" panose="02020603050405020304" pitchFamily="18" charset="0"/>
                <a:cs typeface="Times New Roman" panose="02020603050405020304" pitchFamily="18" charset="0"/>
              </a:rPr>
              <a:t>:</a:t>
            </a:r>
          </a:p>
          <a:p>
            <a:pPr algn="ctr"/>
            <a:r>
              <a:rPr lang="en-US" sz="2000" dirty="0" err="1">
                <a:latin typeface="Times New Roman" panose="02020603050405020304" pitchFamily="18" charset="0"/>
                <a:cs typeface="Times New Roman" panose="02020603050405020304" pitchFamily="18" charset="0"/>
              </a:rPr>
              <a:t>Dr.B.Lakshmi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Narayana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Reddy</a:t>
            </a:r>
            <a:r>
              <a:rPr lang="en-US" sz="1800" dirty="0" err="1">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M.Tech,Ph.D</a:t>
            </a:r>
            <a:endParaRPr lang="en-US" sz="1000" dirty="0">
              <a:latin typeface="Times New Roman" panose="02020603050405020304" pitchFamily="18" charset="0"/>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Professor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457200" y="1143000"/>
            <a:ext cx="8229600" cy="4530725"/>
          </a:xfrm>
        </p:spPr>
        <p:txBody>
          <a:bodyPr/>
          <a:lstStyle/>
          <a:p>
            <a:pPr lvl="0" algn="just">
              <a:spcBef>
                <a:spcPts val="0"/>
              </a:spcBef>
              <a:spcAft>
                <a:spcPts val="0"/>
              </a:spcAft>
              <a:buSzPts val="1820"/>
              <a:buFont typeface="Arial" panose="020B0604020202020204" pitchFamily="34" charset="0"/>
              <a:buChar char="•"/>
            </a:pPr>
            <a:r>
              <a:rPr lang="en-IN" sz="2400" dirty="0">
                <a:latin typeface="Times New Roman"/>
                <a:ea typeface="Times New Roman"/>
                <a:cs typeface="Times New Roman"/>
                <a:sym typeface="Times New Roman"/>
              </a:rPr>
              <a:t>Encryption is the best form of protection for providing security to images through password.</a:t>
            </a:r>
          </a:p>
          <a:p>
            <a:pPr lvl="0" algn="just">
              <a:spcBef>
                <a:spcPts val="0"/>
              </a:spcBef>
              <a:spcAft>
                <a:spcPts val="0"/>
              </a:spcAft>
              <a:buSzPts val="1820"/>
              <a:buFont typeface="Arial" panose="020B0604020202020204" pitchFamily="34" charset="0"/>
              <a:buChar char="•"/>
            </a:pPr>
            <a:r>
              <a:rPr lang="en-IN" sz="2400" dirty="0">
                <a:latin typeface="Times New Roman"/>
                <a:ea typeface="Times New Roman"/>
                <a:cs typeface="Times New Roman"/>
                <a:sym typeface="Times New Roman"/>
              </a:rPr>
              <a:t>Many different techniques for the encryption of text already exists. We implement some of these techniques to overcome image security issues such </a:t>
            </a:r>
            <a:r>
              <a:rPr lang="en-IN" sz="2400" dirty="0" smtClean="0">
                <a:latin typeface="Times New Roman"/>
                <a:ea typeface="Times New Roman"/>
                <a:cs typeface="Times New Roman"/>
                <a:sym typeface="Times New Roman"/>
              </a:rPr>
              <a:t>as</a:t>
            </a:r>
          </a:p>
          <a:p>
            <a:pPr marL="0" lvl="0" indent="0" algn="just">
              <a:spcBef>
                <a:spcPts val="0"/>
              </a:spcBef>
              <a:spcAft>
                <a:spcPts val="0"/>
              </a:spcAft>
              <a:buSzPts val="1820"/>
              <a:buNone/>
            </a:pPr>
            <a:r>
              <a:rPr lang="en-IN" sz="2200" dirty="0" smtClean="0">
                <a:latin typeface="Times New Roman"/>
                <a:ea typeface="Times New Roman"/>
                <a:cs typeface="Times New Roman"/>
                <a:sym typeface="Times New Roman"/>
              </a:rPr>
              <a:t> </a:t>
            </a:r>
          </a:p>
          <a:p>
            <a:pPr lvl="1" algn="just">
              <a:spcBef>
                <a:spcPts val="0"/>
              </a:spcBef>
              <a:spcAft>
                <a:spcPts val="0"/>
              </a:spcAft>
              <a:buSzPts val="1820"/>
              <a:buFont typeface="Arial" panose="020B0604020202020204" pitchFamily="34" charset="0"/>
              <a:buChar char="•"/>
            </a:pPr>
            <a:r>
              <a:rPr lang="en-IN" sz="2200" dirty="0" smtClean="0">
                <a:latin typeface="Times New Roman"/>
                <a:ea typeface="Times New Roman"/>
                <a:cs typeface="Times New Roman"/>
                <a:sym typeface="Times New Roman"/>
              </a:rPr>
              <a:t>One </a:t>
            </a:r>
            <a:r>
              <a:rPr lang="en-IN" sz="2200" dirty="0">
                <a:latin typeface="Times New Roman"/>
                <a:ea typeface="Times New Roman"/>
                <a:cs typeface="Times New Roman"/>
                <a:sym typeface="Times New Roman"/>
              </a:rPr>
              <a:t>Time </a:t>
            </a:r>
            <a:r>
              <a:rPr lang="en-IN" sz="2200" dirty="0" smtClean="0">
                <a:latin typeface="Times New Roman"/>
                <a:ea typeface="Times New Roman"/>
                <a:cs typeface="Times New Roman"/>
                <a:sym typeface="Times New Roman"/>
              </a:rPr>
              <a:t>Password</a:t>
            </a:r>
          </a:p>
          <a:p>
            <a:pPr lvl="1" algn="just">
              <a:spcBef>
                <a:spcPts val="0"/>
              </a:spcBef>
              <a:spcAft>
                <a:spcPts val="0"/>
              </a:spcAft>
              <a:buSzPts val="1820"/>
              <a:buFont typeface="Arial" panose="020B0604020202020204" pitchFamily="34" charset="0"/>
              <a:buChar char="•"/>
            </a:pPr>
            <a:r>
              <a:rPr lang="en-IN" sz="2200" dirty="0" smtClean="0">
                <a:latin typeface="Times New Roman"/>
                <a:ea typeface="Times New Roman"/>
                <a:cs typeface="Times New Roman"/>
                <a:sym typeface="Times New Roman"/>
              </a:rPr>
              <a:t>Shift </a:t>
            </a:r>
            <a:r>
              <a:rPr lang="en-IN" sz="2200" dirty="0">
                <a:latin typeface="Times New Roman"/>
                <a:ea typeface="Times New Roman"/>
                <a:cs typeface="Times New Roman"/>
                <a:sym typeface="Times New Roman"/>
              </a:rPr>
              <a:t>&amp; Rotate </a:t>
            </a:r>
            <a:r>
              <a:rPr lang="en-IN" sz="2200" dirty="0" smtClean="0">
                <a:latin typeface="Times New Roman"/>
                <a:ea typeface="Times New Roman"/>
                <a:cs typeface="Times New Roman"/>
                <a:sym typeface="Times New Roman"/>
              </a:rPr>
              <a:t>Operations</a:t>
            </a:r>
          </a:p>
          <a:p>
            <a:pPr lvl="1" algn="just">
              <a:spcBef>
                <a:spcPts val="0"/>
              </a:spcBef>
              <a:spcAft>
                <a:spcPts val="0"/>
              </a:spcAft>
              <a:buSzPts val="1820"/>
              <a:buFont typeface="Arial" panose="020B0604020202020204" pitchFamily="34" charset="0"/>
              <a:buChar char="•"/>
            </a:pPr>
            <a:r>
              <a:rPr lang="en-IN" sz="2200" dirty="0" smtClean="0">
                <a:latin typeface="Times New Roman"/>
                <a:ea typeface="Times New Roman"/>
                <a:cs typeface="Times New Roman"/>
                <a:sym typeface="Times New Roman"/>
              </a:rPr>
              <a:t>Pairing Functions</a:t>
            </a:r>
          </a:p>
          <a:p>
            <a:pPr lvl="1" algn="just">
              <a:spcBef>
                <a:spcPts val="0"/>
              </a:spcBef>
              <a:spcAft>
                <a:spcPts val="0"/>
              </a:spcAft>
              <a:buSzPts val="1820"/>
              <a:buFont typeface="Arial" panose="020B0604020202020204" pitchFamily="34" charset="0"/>
              <a:buChar char="•"/>
            </a:pPr>
            <a:r>
              <a:rPr lang="en-IN" sz="2200" dirty="0" smtClean="0">
                <a:latin typeface="Times New Roman"/>
                <a:ea typeface="Times New Roman"/>
                <a:cs typeface="Times New Roman"/>
                <a:sym typeface="Times New Roman"/>
              </a:rPr>
              <a:t>Cipher Block </a:t>
            </a:r>
            <a:r>
              <a:rPr lang="en-IN" sz="2200" dirty="0" smtClean="0">
                <a:latin typeface="Times New Roman"/>
                <a:ea typeface="Times New Roman"/>
                <a:cs typeface="Times New Roman"/>
                <a:sym typeface="Times New Roman"/>
              </a:rPr>
              <a:t>Chaining</a:t>
            </a:r>
            <a:endParaRPr lang="en-IN" sz="2200" dirty="0">
              <a:latin typeface="Times New Roman"/>
              <a:ea typeface="Times New Roman"/>
              <a:cs typeface="Times New Roman"/>
              <a:sym typeface="Times New Roman"/>
            </a:endParaRPr>
          </a:p>
          <a:p>
            <a:endParaRPr lang="en-IN" altLang="en-US" sz="2400" dirty="0"/>
          </a:p>
          <a:p>
            <a:endParaRPr lang="en-I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Diagram</a:t>
            </a:r>
          </a:p>
        </p:txBody>
      </p:sp>
      <p:sp>
        <p:nvSpPr>
          <p:cNvPr id="4" name="Oval 3">
            <a:extLst>
              <a:ext uri="{FF2B5EF4-FFF2-40B4-BE49-F238E27FC236}">
                <a16:creationId xmlns="" xmlns:a16="http://schemas.microsoft.com/office/drawing/2014/main" id="{C988640E-78F6-44EA-8637-1E946F411762}"/>
              </a:ext>
            </a:extLst>
          </p:cNvPr>
          <p:cNvSpPr/>
          <p:nvPr/>
        </p:nvSpPr>
        <p:spPr>
          <a:xfrm>
            <a:off x="3657600" y="1676400"/>
            <a:ext cx="1981200" cy="987425"/>
          </a:xfrm>
          <a:prstGeom prst="ellipse">
            <a:avLst/>
          </a:prstGeom>
          <a:solidFill>
            <a:schemeClr val="accent3">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4"/>
                </a:solidFill>
              </a:rPr>
              <a:t>Encryption</a:t>
            </a:r>
          </a:p>
          <a:p>
            <a:pPr algn="ctr"/>
            <a:r>
              <a:rPr lang="en-IN" dirty="0" smtClean="0">
                <a:solidFill>
                  <a:schemeClr val="accent4"/>
                </a:solidFill>
              </a:rPr>
              <a:t>(or)</a:t>
            </a:r>
            <a:endParaRPr lang="en-IN" dirty="0">
              <a:solidFill>
                <a:schemeClr val="accent4"/>
              </a:solidFill>
            </a:endParaRPr>
          </a:p>
          <a:p>
            <a:pPr algn="ctr"/>
            <a:r>
              <a:rPr lang="en-IN" dirty="0">
                <a:solidFill>
                  <a:schemeClr val="accent4"/>
                </a:solidFill>
              </a:rPr>
              <a:t>Decryption</a:t>
            </a:r>
          </a:p>
        </p:txBody>
      </p:sp>
      <p:sp>
        <p:nvSpPr>
          <p:cNvPr id="12" name="Rectangle 11">
            <a:extLst>
              <a:ext uri="{FF2B5EF4-FFF2-40B4-BE49-F238E27FC236}">
                <a16:creationId xmlns="" xmlns:a16="http://schemas.microsoft.com/office/drawing/2014/main" id="{1094035D-E206-480B-A367-86874E2C3BE6}"/>
              </a:ext>
            </a:extLst>
          </p:cNvPr>
          <p:cNvSpPr/>
          <p:nvPr/>
        </p:nvSpPr>
        <p:spPr>
          <a:xfrm>
            <a:off x="609600" y="1676400"/>
            <a:ext cx="1752600" cy="987425"/>
          </a:xfrm>
          <a:prstGeom prst="rect">
            <a:avLst/>
          </a:prstGeom>
          <a:solidFill>
            <a:schemeClr val="accent3">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Sender</a:t>
            </a:r>
          </a:p>
        </p:txBody>
      </p:sp>
      <p:sp>
        <p:nvSpPr>
          <p:cNvPr id="13" name="Rectangle 12">
            <a:extLst>
              <a:ext uri="{FF2B5EF4-FFF2-40B4-BE49-F238E27FC236}">
                <a16:creationId xmlns="" xmlns:a16="http://schemas.microsoft.com/office/drawing/2014/main" id="{9A7E7FDC-5A55-4297-B03F-D1891F6E74B2}"/>
              </a:ext>
            </a:extLst>
          </p:cNvPr>
          <p:cNvSpPr/>
          <p:nvPr/>
        </p:nvSpPr>
        <p:spPr>
          <a:xfrm>
            <a:off x="6553200" y="1676400"/>
            <a:ext cx="1752600" cy="987425"/>
          </a:xfrm>
          <a:prstGeom prst="rect">
            <a:avLst/>
          </a:prstGeom>
          <a:solidFill>
            <a:schemeClr val="accent3">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Receiver</a:t>
            </a:r>
          </a:p>
        </p:txBody>
      </p:sp>
      <p:sp>
        <p:nvSpPr>
          <p:cNvPr id="18" name="Rectangle 17">
            <a:extLst>
              <a:ext uri="{FF2B5EF4-FFF2-40B4-BE49-F238E27FC236}">
                <a16:creationId xmlns="" xmlns:a16="http://schemas.microsoft.com/office/drawing/2014/main" id="{F2BDA0E0-FF82-491F-983A-29B17A381D97}"/>
              </a:ext>
            </a:extLst>
          </p:cNvPr>
          <p:cNvSpPr/>
          <p:nvPr/>
        </p:nvSpPr>
        <p:spPr>
          <a:xfrm>
            <a:off x="3866147" y="4339389"/>
            <a:ext cx="1752600" cy="839035"/>
          </a:xfrm>
          <a:prstGeom prst="rect">
            <a:avLst/>
          </a:prstGeom>
          <a:solidFill>
            <a:schemeClr val="accent3">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4"/>
                </a:solidFill>
              </a:rPr>
              <a:t>Server</a:t>
            </a:r>
          </a:p>
        </p:txBody>
      </p:sp>
      <p:cxnSp>
        <p:nvCxnSpPr>
          <p:cNvPr id="17" name="Straight Arrow Connector 16">
            <a:extLst>
              <a:ext uri="{FF2B5EF4-FFF2-40B4-BE49-F238E27FC236}">
                <a16:creationId xmlns="" xmlns:a16="http://schemas.microsoft.com/office/drawing/2014/main" id="{EAE1E378-951A-4CFF-89FD-9EE7D7CF6A2A}"/>
              </a:ext>
            </a:extLst>
          </p:cNvPr>
          <p:cNvCxnSpPr>
            <a:stCxn id="12" idx="3"/>
            <a:endCxn id="4" idx="2"/>
          </p:cNvCxnSpPr>
          <p:nvPr/>
        </p:nvCxnSpPr>
        <p:spPr>
          <a:xfrm>
            <a:off x="2362200" y="2170113"/>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9CE98DA8-51D9-466C-9E93-1229D48D0766}"/>
              </a:ext>
            </a:extLst>
          </p:cNvPr>
          <p:cNvCxnSpPr>
            <a:cxnSpLocks/>
          </p:cNvCxnSpPr>
          <p:nvPr/>
        </p:nvCxnSpPr>
        <p:spPr>
          <a:xfrm>
            <a:off x="5638800" y="2054225"/>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 xmlns:a16="http://schemas.microsoft.com/office/drawing/2014/main" id="{BA873FB8-8FF1-42C5-9B8C-90A6BA7B9A28}"/>
              </a:ext>
            </a:extLst>
          </p:cNvPr>
          <p:cNvCxnSpPr>
            <a:cxnSpLocks/>
          </p:cNvCxnSpPr>
          <p:nvPr/>
        </p:nvCxnSpPr>
        <p:spPr>
          <a:xfrm>
            <a:off x="4601076" y="2663825"/>
            <a:ext cx="94247" cy="167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 xmlns:a16="http://schemas.microsoft.com/office/drawing/2014/main" id="{06963B9B-405B-4A21-B30F-2DB509E4E58B}"/>
              </a:ext>
            </a:extLst>
          </p:cNvPr>
          <p:cNvCxnSpPr>
            <a:cxnSpLocks/>
          </p:cNvCxnSpPr>
          <p:nvPr/>
        </p:nvCxnSpPr>
        <p:spPr>
          <a:xfrm flipH="1" flipV="1">
            <a:off x="4727934" y="2663825"/>
            <a:ext cx="148866" cy="167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257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FCD5804-2ACC-4152-AC93-13A3749E3533}"/>
              </a:ext>
            </a:extLst>
          </p:cNvPr>
          <p:cNvSpPr/>
          <p:nvPr/>
        </p:nvSpPr>
        <p:spPr>
          <a:xfrm>
            <a:off x="1265315" y="2218158"/>
            <a:ext cx="194911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Encryption </a:t>
            </a:r>
            <a:r>
              <a:rPr lang="en-IN" dirty="0" err="1"/>
              <a:t>Alg</a:t>
            </a:r>
            <a:endParaRPr lang="en-IN" dirty="0"/>
          </a:p>
        </p:txBody>
      </p:sp>
      <p:sp>
        <p:nvSpPr>
          <p:cNvPr id="5" name="Rectangle 4">
            <a:extLst>
              <a:ext uri="{FF2B5EF4-FFF2-40B4-BE49-F238E27FC236}">
                <a16:creationId xmlns="" xmlns:a16="http://schemas.microsoft.com/office/drawing/2014/main" id="{716B7728-3F9C-4770-BF1B-8EFFAF35B49D}"/>
              </a:ext>
            </a:extLst>
          </p:cNvPr>
          <p:cNvSpPr/>
          <p:nvPr/>
        </p:nvSpPr>
        <p:spPr>
          <a:xfrm>
            <a:off x="1257295" y="3895065"/>
            <a:ext cx="196515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Decryption </a:t>
            </a:r>
            <a:r>
              <a:rPr lang="en-IN" dirty="0" err="1"/>
              <a:t>Alg</a:t>
            </a:r>
            <a:endParaRPr lang="en-IN" dirty="0"/>
          </a:p>
        </p:txBody>
      </p:sp>
      <p:sp>
        <p:nvSpPr>
          <p:cNvPr id="11" name="Rectangle 10">
            <a:extLst>
              <a:ext uri="{FF2B5EF4-FFF2-40B4-BE49-F238E27FC236}">
                <a16:creationId xmlns="" xmlns:a16="http://schemas.microsoft.com/office/drawing/2014/main" id="{96165AD7-C16C-41C1-862E-25CE807F84B9}"/>
              </a:ext>
            </a:extLst>
          </p:cNvPr>
          <p:cNvSpPr/>
          <p:nvPr/>
        </p:nvSpPr>
        <p:spPr>
          <a:xfrm>
            <a:off x="1219192" y="5544795"/>
            <a:ext cx="196515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sp>
        <p:nvSpPr>
          <p:cNvPr id="12" name="Flowchart: Data 11">
            <a:extLst>
              <a:ext uri="{FF2B5EF4-FFF2-40B4-BE49-F238E27FC236}">
                <a16:creationId xmlns="" xmlns:a16="http://schemas.microsoft.com/office/drawing/2014/main" id="{9E155B25-8303-4677-BF7D-1549202CCC7F}"/>
              </a:ext>
            </a:extLst>
          </p:cNvPr>
          <p:cNvSpPr/>
          <p:nvPr/>
        </p:nvSpPr>
        <p:spPr>
          <a:xfrm>
            <a:off x="1249272" y="1348883"/>
            <a:ext cx="1981199" cy="45924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Image and OTP</a:t>
            </a:r>
          </a:p>
        </p:txBody>
      </p:sp>
      <p:sp>
        <p:nvSpPr>
          <p:cNvPr id="14" name="Flowchart: Data 13">
            <a:extLst>
              <a:ext uri="{FF2B5EF4-FFF2-40B4-BE49-F238E27FC236}">
                <a16:creationId xmlns="" xmlns:a16="http://schemas.microsoft.com/office/drawing/2014/main" id="{C56C0E1F-66D9-46E9-A1AD-C19C4739CEE7}"/>
              </a:ext>
            </a:extLst>
          </p:cNvPr>
          <p:cNvSpPr/>
          <p:nvPr/>
        </p:nvSpPr>
        <p:spPr>
          <a:xfrm>
            <a:off x="1189118" y="2937539"/>
            <a:ext cx="2057400" cy="50738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Encrypted Image</a:t>
            </a:r>
          </a:p>
        </p:txBody>
      </p:sp>
      <p:sp>
        <p:nvSpPr>
          <p:cNvPr id="15" name="Flowchart: Data 14">
            <a:extLst>
              <a:ext uri="{FF2B5EF4-FFF2-40B4-BE49-F238E27FC236}">
                <a16:creationId xmlns="" xmlns:a16="http://schemas.microsoft.com/office/drawing/2014/main" id="{5AC53B4A-9603-4452-AEE6-F61517AD224E}"/>
              </a:ext>
            </a:extLst>
          </p:cNvPr>
          <p:cNvSpPr/>
          <p:nvPr/>
        </p:nvSpPr>
        <p:spPr>
          <a:xfrm>
            <a:off x="1173071" y="4641949"/>
            <a:ext cx="2057400" cy="45924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Decrypted Image</a:t>
            </a:r>
          </a:p>
        </p:txBody>
      </p:sp>
      <p:cxnSp>
        <p:nvCxnSpPr>
          <p:cNvPr id="22" name="Straight Arrow Connector 21">
            <a:extLst>
              <a:ext uri="{FF2B5EF4-FFF2-40B4-BE49-F238E27FC236}">
                <a16:creationId xmlns="" xmlns:a16="http://schemas.microsoft.com/office/drawing/2014/main" id="{7F88DE84-E5EC-43E2-BF98-F1BA7A6AA38A}"/>
              </a:ext>
            </a:extLst>
          </p:cNvPr>
          <p:cNvCxnSpPr>
            <a:cxnSpLocks/>
            <a:stCxn id="12" idx="4"/>
            <a:endCxn id="3" idx="0"/>
          </p:cNvCxnSpPr>
          <p:nvPr/>
        </p:nvCxnSpPr>
        <p:spPr>
          <a:xfrm>
            <a:off x="2239872" y="1808128"/>
            <a:ext cx="1" cy="41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DECE6FFF-0CB7-4F13-915B-17B11EDE6C3F}"/>
              </a:ext>
            </a:extLst>
          </p:cNvPr>
          <p:cNvCxnSpPr>
            <a:cxnSpLocks/>
          </p:cNvCxnSpPr>
          <p:nvPr/>
        </p:nvCxnSpPr>
        <p:spPr>
          <a:xfrm>
            <a:off x="2239870" y="2522958"/>
            <a:ext cx="1" cy="41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C1DECF2D-A284-4FE6-8DFC-B646545393B2}"/>
              </a:ext>
            </a:extLst>
          </p:cNvPr>
          <p:cNvCxnSpPr>
            <a:cxnSpLocks/>
          </p:cNvCxnSpPr>
          <p:nvPr/>
        </p:nvCxnSpPr>
        <p:spPr>
          <a:xfrm>
            <a:off x="2237863" y="3389930"/>
            <a:ext cx="1" cy="41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BEF17054-9B46-47CA-BDF6-62F30A579E30}"/>
              </a:ext>
            </a:extLst>
          </p:cNvPr>
          <p:cNvCxnSpPr>
            <a:cxnSpLocks/>
          </p:cNvCxnSpPr>
          <p:nvPr/>
        </p:nvCxnSpPr>
        <p:spPr>
          <a:xfrm>
            <a:off x="2237863" y="4144778"/>
            <a:ext cx="1" cy="410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A5483078-002D-4749-B151-CB19850C10B2}"/>
              </a:ext>
            </a:extLst>
          </p:cNvPr>
          <p:cNvCxnSpPr>
            <a:cxnSpLocks/>
            <a:stCxn id="15" idx="4"/>
            <a:endCxn id="11" idx="0"/>
          </p:cNvCxnSpPr>
          <p:nvPr/>
        </p:nvCxnSpPr>
        <p:spPr>
          <a:xfrm>
            <a:off x="2201771" y="5101194"/>
            <a:ext cx="0" cy="443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 xmlns:a16="http://schemas.microsoft.com/office/drawing/2014/main" id="{35231986-AFA5-4646-8C13-F8D7F83BED02}"/>
              </a:ext>
            </a:extLst>
          </p:cNvPr>
          <p:cNvSpPr/>
          <p:nvPr/>
        </p:nvSpPr>
        <p:spPr>
          <a:xfrm>
            <a:off x="1704463" y="682282"/>
            <a:ext cx="1066800" cy="338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33" name="Rectangle 32">
            <a:extLst>
              <a:ext uri="{FF2B5EF4-FFF2-40B4-BE49-F238E27FC236}">
                <a16:creationId xmlns="" xmlns:a16="http://schemas.microsoft.com/office/drawing/2014/main" id="{08C46929-1416-4D4E-B512-8E158156E936}"/>
              </a:ext>
            </a:extLst>
          </p:cNvPr>
          <p:cNvSpPr/>
          <p:nvPr/>
        </p:nvSpPr>
        <p:spPr>
          <a:xfrm>
            <a:off x="457200" y="290392"/>
            <a:ext cx="5821017" cy="400110"/>
          </a:xfrm>
          <a:prstGeom prst="rect">
            <a:avLst/>
          </a:prstGeom>
        </p:spPr>
        <p:txBody>
          <a:bodyPr wrap="none">
            <a:spAutoFit/>
          </a:bodyPr>
          <a:lstStyle/>
          <a:p>
            <a:pPr algn="ctr"/>
            <a:r>
              <a:rPr lang="en-IN" sz="2000" dirty="0"/>
              <a:t>After uploading image and Entering OTP by User:</a:t>
            </a:r>
          </a:p>
        </p:txBody>
      </p:sp>
      <p:sp>
        <p:nvSpPr>
          <p:cNvPr id="34" name="Oval 33">
            <a:extLst>
              <a:ext uri="{FF2B5EF4-FFF2-40B4-BE49-F238E27FC236}">
                <a16:creationId xmlns="" xmlns:a16="http://schemas.microsoft.com/office/drawing/2014/main" id="{02294127-D464-4782-854F-0A056E406894}"/>
              </a:ext>
            </a:extLst>
          </p:cNvPr>
          <p:cNvSpPr/>
          <p:nvPr/>
        </p:nvSpPr>
        <p:spPr>
          <a:xfrm>
            <a:off x="1684418" y="6123771"/>
            <a:ext cx="1066800" cy="338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stop</a:t>
            </a:r>
          </a:p>
        </p:txBody>
      </p:sp>
      <p:cxnSp>
        <p:nvCxnSpPr>
          <p:cNvPr id="36" name="Straight Arrow Connector 35">
            <a:extLst>
              <a:ext uri="{FF2B5EF4-FFF2-40B4-BE49-F238E27FC236}">
                <a16:creationId xmlns="" xmlns:a16="http://schemas.microsoft.com/office/drawing/2014/main" id="{973144F0-97EC-46AD-8446-46BEB62765BD}"/>
              </a:ext>
            </a:extLst>
          </p:cNvPr>
          <p:cNvCxnSpPr>
            <a:stCxn id="32" idx="4"/>
            <a:endCxn id="12" idx="1"/>
          </p:cNvCxnSpPr>
          <p:nvPr/>
        </p:nvCxnSpPr>
        <p:spPr>
          <a:xfrm>
            <a:off x="2237863" y="1021132"/>
            <a:ext cx="2009" cy="327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99051DD5-4782-414F-BC49-7388ACFC6F24}"/>
              </a:ext>
            </a:extLst>
          </p:cNvPr>
          <p:cNvCxnSpPr>
            <a:stCxn id="11" idx="2"/>
            <a:endCxn id="34" idx="0"/>
          </p:cNvCxnSpPr>
          <p:nvPr/>
        </p:nvCxnSpPr>
        <p:spPr>
          <a:xfrm>
            <a:off x="2201771" y="5849595"/>
            <a:ext cx="16047" cy="27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 xmlns:a16="http://schemas.microsoft.com/office/drawing/2014/main" id="{3EFD6720-BFE5-44F9-B4F8-695121017A08}"/>
              </a:ext>
            </a:extLst>
          </p:cNvPr>
          <p:cNvSpPr/>
          <p:nvPr/>
        </p:nvSpPr>
        <p:spPr>
          <a:xfrm>
            <a:off x="4419600" y="2179223"/>
            <a:ext cx="4495800" cy="1384995"/>
          </a:xfrm>
          <a:prstGeom prst="rect">
            <a:avLst/>
          </a:prstGeom>
        </p:spPr>
        <p:txBody>
          <a:bodyPr wrap="square">
            <a:spAutoFit/>
          </a:bodyPr>
          <a:lstStyle/>
          <a:p>
            <a:pPr algn="ctr"/>
            <a:r>
              <a:rPr lang="en-IN" sz="2800" dirty="0">
                <a:latin typeface="Times New Roman" panose="02020603050405020304" pitchFamily="18" charset="0"/>
                <a:cs typeface="Times New Roman" panose="02020603050405020304" pitchFamily="18" charset="0"/>
              </a:rPr>
              <a:t>To download image, user is asked to enter OTP  and the same process repeats.</a:t>
            </a:r>
          </a:p>
        </p:txBody>
      </p:sp>
    </p:spTree>
    <p:extLst>
      <p:ext uri="{BB962C8B-B14F-4D97-AF65-F5344CB8AC3E}">
        <p14:creationId xmlns:p14="http://schemas.microsoft.com/office/powerpoint/2010/main" val="697274295"/>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a:t>
            </a:r>
          </a:p>
        </p:txBody>
      </p:sp>
      <p:sp>
        <p:nvSpPr>
          <p:cNvPr id="3" name="Content Placeholder 2"/>
          <p:cNvSpPr>
            <a:spLocks noGrp="1"/>
          </p:cNvSpPr>
          <p:nvPr>
            <p:ph idx="1"/>
          </p:nvPr>
        </p:nvSpPr>
        <p:spPr/>
        <p:txBody>
          <a:bodyPr/>
          <a:lstStyle/>
          <a:p>
            <a:pPr>
              <a:buNone/>
            </a:pPr>
            <a:r>
              <a:rPr lang="en-IN" dirty="0">
                <a:solidFill>
                  <a:srgbClr val="0070C0"/>
                </a:solidFill>
              </a:rPr>
              <a:t>Software Requirements:</a:t>
            </a:r>
          </a:p>
          <a:p>
            <a:pPr>
              <a:buNone/>
            </a:pPr>
            <a:r>
              <a:rPr lang="en-IN" dirty="0">
                <a:latin typeface="Times New Roman" panose="02020603050405020304" pitchFamily="18" charset="0"/>
                <a:cs typeface="Times New Roman" panose="02020603050405020304" pitchFamily="18" charset="0"/>
              </a:rPr>
              <a:t>=&gt;Python</a:t>
            </a:r>
          </a:p>
          <a:p>
            <a:pPr>
              <a:buNone/>
            </a:pPr>
            <a:r>
              <a:rPr lang="en-IN" dirty="0" smtClean="0">
                <a:latin typeface="Times New Roman" panose="02020603050405020304" pitchFamily="18" charset="0"/>
                <a:cs typeface="Times New Roman" panose="02020603050405020304" pitchFamily="18" charset="0"/>
              </a:rPr>
              <a:t>=&gt;Sqlite3</a:t>
            </a:r>
            <a:endParaRPr lang="en-IN"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=&gt;Html</a:t>
            </a:r>
          </a:p>
          <a:p>
            <a:pPr>
              <a:buNone/>
            </a:pPr>
            <a:r>
              <a:rPr lang="en-IN" dirty="0">
                <a:solidFill>
                  <a:srgbClr val="0070C0"/>
                </a:solidFill>
              </a:rPr>
              <a:t>Hardware Requirements:</a:t>
            </a:r>
          </a:p>
          <a:p>
            <a:pPr>
              <a:buFont typeface="Wingdings" panose="05000000000000000000" pitchFamily="2" charset="2"/>
              <a:buChar char="v"/>
            </a:pPr>
            <a:r>
              <a:rPr lang="en-IN" sz="2600" dirty="0">
                <a:latin typeface="Times New Roman" panose="02020603050405020304" pitchFamily="18" charset="0"/>
                <a:cs typeface="Times New Roman" panose="02020603050405020304" pitchFamily="18" charset="0"/>
              </a:rPr>
              <a:t>RAM Capacity – 2/4 GB</a:t>
            </a:r>
          </a:p>
          <a:p>
            <a:pPr>
              <a:buFont typeface="Wingdings" panose="05000000000000000000" pitchFamily="2" charset="2"/>
              <a:buChar char="v"/>
            </a:pPr>
            <a:r>
              <a:rPr lang="en-IN" sz="2600" dirty="0">
                <a:latin typeface="Times New Roman" panose="02020603050405020304" pitchFamily="18" charset="0"/>
                <a:cs typeface="Times New Roman" panose="02020603050405020304" pitchFamily="18" charset="0"/>
              </a:rPr>
              <a:t>Hard disk Capacity – 1 GB</a:t>
            </a:r>
          </a:p>
          <a:p>
            <a:pPr>
              <a:buNone/>
            </a:pPr>
            <a:r>
              <a:rPr lang="en-IN" dirty="0">
                <a:solidFill>
                  <a:srgbClr val="0070C0"/>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600200"/>
            <a:ext cx="8382000" cy="4530725"/>
          </a:xfrm>
        </p:spPr>
        <p:txBody>
          <a:bodyPr/>
          <a:lstStyle/>
          <a:p>
            <a:pPr algn="just"/>
            <a:r>
              <a:rPr lang="en-US" sz="2800" dirty="0">
                <a:hlinkClick r:id="rId2"/>
              </a:rPr>
              <a:t>https://</a:t>
            </a:r>
            <a:r>
              <a:rPr lang="en-US" sz="2800" dirty="0" smtClean="0">
                <a:hlinkClick r:id="rId2"/>
              </a:rPr>
              <a:t>iopscience.iop.org/article/10.1088/1742-6596/1003/1/012036</a:t>
            </a:r>
            <a:endParaRPr lang="en-US" sz="2800" dirty="0" smtClean="0"/>
          </a:p>
          <a:p>
            <a:pPr marL="0" indent="0" algn="just">
              <a:buNone/>
            </a:pPr>
            <a:endParaRPr lang="en-US" sz="2800" dirty="0" smtClean="0"/>
          </a:p>
          <a:p>
            <a:pPr algn="just"/>
            <a:r>
              <a:rPr lang="en-US" sz="2800" dirty="0">
                <a:hlinkClick r:id="rId3"/>
              </a:rPr>
              <a:t>https://</a:t>
            </a:r>
            <a:r>
              <a:rPr lang="en-US" sz="2800" dirty="0" smtClean="0">
                <a:hlinkClick r:id="rId3"/>
              </a:rPr>
              <a:t>ieeexplore.ieee.org/document/7921962</a:t>
            </a:r>
            <a:endParaRPr lang="en-US" sz="2800" dirty="0" smtClean="0"/>
          </a:p>
          <a:p>
            <a:pPr marL="0" indent="0" algn="just">
              <a:buNone/>
            </a:pPr>
            <a:endParaRPr lang="en-US" sz="2800" dirty="0" smtClean="0"/>
          </a:p>
          <a:p>
            <a:pPr algn="just"/>
            <a:r>
              <a:rPr lang="en-US" sz="2800" dirty="0">
                <a:hlinkClick r:id="rId4"/>
              </a:rPr>
              <a:t>https://</a:t>
            </a:r>
            <a:r>
              <a:rPr lang="en-US" sz="2800" dirty="0" smtClean="0">
                <a:hlinkClick r:id="rId4"/>
              </a:rPr>
              <a:t>link.springer.com/article/10.1007/s10916-018-1053-z</a:t>
            </a:r>
            <a:endParaRPr lang="en-US" sz="2800" dirty="0" smtClean="0"/>
          </a:p>
          <a:p>
            <a:pPr marL="0" indent="0" algn="just">
              <a:buNone/>
            </a:pP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a:t>Thank you</a:t>
            </a:r>
          </a:p>
        </p:txBody>
      </p:sp>
      <p:sp>
        <p:nvSpPr>
          <p:cNvPr id="5" name="Text Placeholder 4"/>
          <p:cNvSpPr>
            <a:spLocks noGrp="1"/>
          </p:cNvSpPr>
          <p:nvPr>
            <p:ph type="body" idx="1"/>
          </p:nvPr>
        </p:nvSpPr>
        <p:spPr>
          <a:xfrm>
            <a:off x="685800" y="609600"/>
            <a:ext cx="7772400" cy="1500187"/>
          </a:xfrm>
        </p:spPr>
        <p:txBody>
          <a:bodyPr/>
          <a:lstStyle/>
          <a:p>
            <a:pPr algn="ctr"/>
            <a:r>
              <a:rPr lang="en-US" sz="5400" dirty="0"/>
              <a:t>Queries</a:t>
            </a:r>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39825"/>
          </a:xfrm>
        </p:spPr>
        <p:txBody>
          <a:bodyPr/>
          <a:lstStyle/>
          <a:p>
            <a:r>
              <a:rPr lang="en-US" dirty="0"/>
              <a:t>Abstract</a:t>
            </a:r>
          </a:p>
        </p:txBody>
      </p:sp>
      <p:sp>
        <p:nvSpPr>
          <p:cNvPr id="3" name="Content Placeholder 2"/>
          <p:cNvSpPr>
            <a:spLocks noGrp="1"/>
          </p:cNvSpPr>
          <p:nvPr>
            <p:ph idx="1"/>
          </p:nvPr>
        </p:nvSpPr>
        <p:spPr>
          <a:xfrm>
            <a:off x="0" y="798512"/>
            <a:ext cx="8839200" cy="5334000"/>
          </a:xfrm>
        </p:spPr>
        <p:txBody>
          <a:bodyPr/>
          <a:lstStyle/>
          <a:p>
            <a:pPr algn="just">
              <a:buNone/>
            </a:pPr>
            <a:r>
              <a:rPr lang="en-IN" altLang="en-US" sz="2400" dirty="0">
                <a:latin typeface="Times New Roman" panose="02020603050405020304" pitchFamily="18" charset="0"/>
                <a:cs typeface="Times New Roman" panose="02020603050405020304" pitchFamily="18" charset="0"/>
              </a:rPr>
              <a:t>              </a:t>
            </a:r>
            <a:r>
              <a:rPr lang="en-IN" alt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progressive development in telecommunication and networking technologies have led to the remarkable advancements in telemedicine usage which involve storage and transfer of medical images and related information. Strict security measures must be utilized to keep </a:t>
            </a:r>
            <a:r>
              <a:rPr lang="en-IN" altLang="en-US" sz="2400" dirty="0">
                <a:latin typeface="Times New Roman" panose="02020603050405020304" pitchFamily="18" charset="0"/>
                <a:cs typeface="Times New Roman" panose="02020603050405020304" pitchFamily="18" charset="0"/>
              </a:rPr>
              <a:t>medical images</a:t>
            </a:r>
            <a:r>
              <a:rPr lang="en-US" sz="2400" dirty="0">
                <a:latin typeface="Times New Roman" panose="02020603050405020304" pitchFamily="18" charset="0"/>
                <a:cs typeface="Times New Roman" panose="02020603050405020304" pitchFamily="18" charset="0"/>
              </a:rPr>
              <a:t> secured in public networks when transferred to another party. On a daily basis, unauthorized users derive ways to gain access to sensitive patient medical information.</a:t>
            </a:r>
          </a:p>
          <a:p>
            <a:pPr algn="just">
              <a:buNone/>
            </a:pP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Initially to p</a:t>
            </a:r>
            <a:r>
              <a:rPr lang="en-US" sz="2400" dirty="0">
                <a:latin typeface="Times New Roman" panose="02020603050405020304" pitchFamily="18" charset="0"/>
                <a:cs typeface="Times New Roman" panose="02020603050405020304" pitchFamily="18" charset="0"/>
              </a:rPr>
              <a:t>rovide security for medical images , we upload the image by generating One Time Password. This image  is encrypted securely and stored in  web-server</a:t>
            </a:r>
            <a:r>
              <a:rPr lang="en-IN" altLang="en-US" sz="2400"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e perform the Encryption using Shift &amp; Rotate operations and Pairing functions. This images can be accessed or retrieved from server using one time password. Here this encryption procedure  provides a way for two authorized users who are in different locations can able to establish a secure network and to detect if any error occurs.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1EB2D2-A2FF-4216-8F98-E32F93B628F5}"/>
              </a:ext>
            </a:extLst>
          </p:cNvPr>
          <p:cNvSpPr>
            <a:spLocks noGrp="1"/>
          </p:cNvSpPr>
          <p:nvPr>
            <p:ph type="title"/>
          </p:nvPr>
        </p:nvSpPr>
        <p:spPr>
          <a:xfrm>
            <a:off x="457200" y="277813"/>
            <a:ext cx="8229600" cy="788987"/>
          </a:xfrm>
        </p:spPr>
        <p:txBody>
          <a:bodyPr/>
          <a:lstStyle/>
          <a:p>
            <a:r>
              <a:rPr lang="en-IN" dirty="0"/>
              <a:t>Contents:</a:t>
            </a:r>
          </a:p>
        </p:txBody>
      </p:sp>
      <p:sp>
        <p:nvSpPr>
          <p:cNvPr id="3" name="TextBox 2">
            <a:extLst>
              <a:ext uri="{FF2B5EF4-FFF2-40B4-BE49-F238E27FC236}">
                <a16:creationId xmlns="" xmlns:a16="http://schemas.microsoft.com/office/drawing/2014/main" id="{98C5B78D-BEFF-432B-8880-75506FE956A0}"/>
              </a:ext>
            </a:extLst>
          </p:cNvPr>
          <p:cNvSpPr txBox="1"/>
          <p:nvPr/>
        </p:nvSpPr>
        <p:spPr>
          <a:xfrm>
            <a:off x="533400" y="1130968"/>
            <a:ext cx="4495800" cy="3539430"/>
          </a:xfrm>
          <a:prstGeom prst="rect">
            <a:avLst/>
          </a:prstGeom>
          <a:noFill/>
        </p:spPr>
        <p:txBody>
          <a:bodyPr wrap="square" rtlCol="0">
            <a:spAutoFit/>
          </a:bodyPr>
          <a:lstStyle/>
          <a:p>
            <a:pPr marL="285750" indent="-28575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Problem </a:t>
            </a:r>
            <a:r>
              <a:rPr lang="en-IN" sz="2800" dirty="0" smtClean="0">
                <a:latin typeface="Times New Roman" panose="02020603050405020304" pitchFamily="18" charset="0"/>
                <a:cs typeface="Times New Roman" panose="02020603050405020304" pitchFamily="18" charset="0"/>
              </a:rPr>
              <a:t>Definition</a:t>
            </a:r>
          </a:p>
          <a:p>
            <a:pPr marL="285750" indent="-28575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Queries from Review-0</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Project Planning</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Literature Survey</a:t>
            </a:r>
          </a:p>
          <a:p>
            <a:pPr marL="285750" indent="-28575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Flow-diagram</a:t>
            </a:r>
          </a:p>
          <a:p>
            <a:pPr marL="285750" indent="-28575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Requirements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62088"/>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a:t>
            </a:r>
            <a:r>
              <a:rPr lang="en-IN" dirty="0" smtClean="0"/>
              <a:t>Definition</a:t>
            </a:r>
            <a:endParaRPr lang="en-IN" dirty="0"/>
          </a:p>
        </p:txBody>
      </p:sp>
      <p:sp>
        <p:nvSpPr>
          <p:cNvPr id="3" name="Content Placeholder 2"/>
          <p:cNvSpPr>
            <a:spLocks noGrp="1"/>
          </p:cNvSpPr>
          <p:nvPr>
            <p:ph idx="1"/>
          </p:nvPr>
        </p:nvSpPr>
        <p:spPr>
          <a:xfrm>
            <a:off x="457200" y="1163637"/>
            <a:ext cx="8229600" cy="4530725"/>
          </a:xfrm>
        </p:spPr>
        <p:txBody>
          <a:bodyPr/>
          <a:lstStyle/>
          <a:p>
            <a:pPr marL="0" indent="0" algn="just">
              <a:buNone/>
            </a:pPr>
            <a:r>
              <a:rPr lang="en-IN" sz="2400" dirty="0" smtClean="0">
                <a:latin typeface="Times New Roman" panose="02020603050405020304" pitchFamily="18" charset="0"/>
                <a:cs typeface="Times New Roman" panose="02020603050405020304" pitchFamily="18" charset="0"/>
              </a:rPr>
              <a:t>	In </a:t>
            </a:r>
            <a:r>
              <a:rPr lang="en-IN" sz="2400" dirty="0">
                <a:latin typeface="Times New Roman" panose="02020603050405020304" pitchFamily="18" charset="0"/>
                <a:cs typeface="Times New Roman" panose="02020603050405020304" pitchFamily="18" charset="0"/>
              </a:rPr>
              <a:t>health care domain, medical image issues have been increased rapidly while transferring the images from sender to receiver facing a lot of security </a:t>
            </a:r>
            <a:r>
              <a:rPr lang="en-IN" sz="2400" dirty="0" smtClean="0">
                <a:latin typeface="Times New Roman" panose="02020603050405020304" pitchFamily="18" charset="0"/>
                <a:cs typeface="Times New Roman" panose="02020603050405020304" pitchFamily="18" charset="0"/>
              </a:rPr>
              <a:t>issues. When </a:t>
            </a:r>
            <a:r>
              <a:rPr lang="en-IN" sz="2400" dirty="0">
                <a:latin typeface="Times New Roman" panose="02020603050405020304" pitchFamily="18" charset="0"/>
                <a:cs typeface="Times New Roman" panose="02020603050405020304" pitchFamily="18" charset="0"/>
              </a:rPr>
              <a:t>a physician receives a visit from a patient, he often requires a specialist opinion before giving a diagnosis. </a:t>
            </a:r>
            <a:r>
              <a:rPr lang="en-IN" sz="2400" dirty="0" smtClean="0">
                <a:latin typeface="Times New Roman" panose="02020603050405020304" pitchFamily="18" charset="0"/>
                <a:cs typeface="Times New Roman" panose="02020603050405020304" pitchFamily="18" charset="0"/>
              </a:rPr>
              <a:t>One possible </a:t>
            </a:r>
            <a:r>
              <a:rPr lang="en-IN" sz="2400" dirty="0">
                <a:latin typeface="Times New Roman" panose="02020603050405020304" pitchFamily="18" charset="0"/>
                <a:cs typeface="Times New Roman" panose="02020603050405020304" pitchFamily="18" charset="0"/>
              </a:rPr>
              <a:t>solution is to send images of the patient, along with a specialist report, over a computer </a:t>
            </a:r>
            <a:r>
              <a:rPr lang="en-IN" sz="2400" dirty="0" smtClean="0">
                <a:latin typeface="Times New Roman" panose="02020603050405020304" pitchFamily="18" charset="0"/>
                <a:cs typeface="Times New Roman" panose="02020603050405020304" pitchFamily="18" charset="0"/>
              </a:rPr>
              <a:t>network. We are therefore faced with a real security problem when sending data. For </a:t>
            </a:r>
            <a:r>
              <a:rPr lang="en-IN" sz="2400" dirty="0">
                <a:latin typeface="Times New Roman" panose="02020603050405020304" pitchFamily="18" charset="0"/>
                <a:cs typeface="Times New Roman" panose="02020603050405020304" pitchFamily="18" charset="0"/>
              </a:rPr>
              <a:t>ethical reasons, medical imagery cannot be sent when such a risk is present, and has to be better protected. Encryption is the best form of protection in cases such as this. Many different techniques for the encryption of text already </a:t>
            </a:r>
            <a:r>
              <a:rPr lang="en-IN" sz="2400" dirty="0" smtClean="0">
                <a:latin typeface="Times New Roman" panose="02020603050405020304" pitchFamily="18" charset="0"/>
                <a:cs typeface="Times New Roman" panose="02020603050405020304" pitchFamily="18" charset="0"/>
              </a:rPr>
              <a:t>exist.</a:t>
            </a:r>
            <a:endParaRPr lang="en-IN" sz="24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Queries from Review-0		</a:t>
            </a:r>
            <a:endParaRPr lang="en-IN" dirty="0"/>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What  is Grayscale image?</a:t>
            </a:r>
          </a:p>
          <a:p>
            <a:r>
              <a:rPr lang="en-IN" dirty="0" smtClean="0">
                <a:latin typeface="Times New Roman" panose="02020603050405020304" pitchFamily="18" charset="0"/>
                <a:cs typeface="Times New Roman" panose="02020603050405020304" pitchFamily="18" charset="0"/>
              </a:rPr>
              <a:t>Why you need to provide security for medical images?</a:t>
            </a:r>
          </a:p>
          <a:p>
            <a:r>
              <a:rPr lang="en-IN" dirty="0" smtClean="0">
                <a:latin typeface="Times New Roman" panose="02020603050405020304" pitchFamily="18" charset="0"/>
                <a:cs typeface="Times New Roman" panose="02020603050405020304" pitchFamily="18" charset="0"/>
              </a:rPr>
              <a:t>What is brute-force attack?</a:t>
            </a:r>
          </a:p>
          <a:p>
            <a:r>
              <a:rPr lang="en-IN" dirty="0" smtClean="0">
                <a:latin typeface="Times New Roman" panose="02020603050405020304" pitchFamily="18" charset="0"/>
                <a:cs typeface="Times New Roman" panose="02020603050405020304" pitchFamily="18" charset="0"/>
              </a:rPr>
              <a:t>Symmetric </a:t>
            </a:r>
            <a:r>
              <a:rPr lang="en-IN" dirty="0" smtClean="0">
                <a:latin typeface="Times New Roman" panose="02020603050405020304" pitchFamily="18" charset="0"/>
                <a:cs typeface="Times New Roman" panose="02020603050405020304" pitchFamily="18" charset="0"/>
              </a:rPr>
              <a:t>&amp; Asymmetric </a:t>
            </a:r>
            <a:r>
              <a:rPr lang="en-IN" dirty="0" smtClean="0">
                <a:latin typeface="Times New Roman" panose="02020603050405020304" pitchFamily="18" charset="0"/>
                <a:cs typeface="Times New Roman" panose="02020603050405020304" pitchFamily="18" charset="0"/>
              </a:rPr>
              <a:t>Algorithms.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218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39825"/>
          </a:xfrm>
        </p:spPr>
        <p:txBody>
          <a:bodyPr/>
          <a:lstStyle/>
          <a:p>
            <a:r>
              <a:rPr lang="en-US" dirty="0" smtClean="0"/>
              <a:t>Project Planning</a:t>
            </a:r>
            <a:endParaRPr lang="en-US" dirty="0"/>
          </a:p>
        </p:txBody>
      </p:sp>
      <p:graphicFrame>
        <p:nvGraphicFramePr>
          <p:cNvPr id="4" name="Content Placeholder 3">
            <a:extLst>
              <a:ext uri="{FF2B5EF4-FFF2-40B4-BE49-F238E27FC236}">
                <a16:creationId xmlns="" xmlns:a16="http://schemas.microsoft.com/office/drawing/2014/main" id="{A5C45066-588E-4AF3-9EAA-B667C341219D}"/>
              </a:ext>
            </a:extLst>
          </p:cNvPr>
          <p:cNvGraphicFramePr>
            <a:graphicFrameLocks noGrp="1"/>
          </p:cNvGraphicFramePr>
          <p:nvPr>
            <p:ph idx="1"/>
            <p:extLst>
              <p:ext uri="{D42A27DB-BD31-4B8C-83A1-F6EECF244321}">
                <p14:modId xmlns:p14="http://schemas.microsoft.com/office/powerpoint/2010/main" val="1570731295"/>
              </p:ext>
            </p:extLst>
          </p:nvPr>
        </p:nvGraphicFramePr>
        <p:xfrm>
          <a:off x="533400" y="1600200"/>
          <a:ext cx="8229600" cy="3436725"/>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804563666"/>
                    </a:ext>
                  </a:extLst>
                </a:gridCol>
                <a:gridCol w="4114800">
                  <a:extLst>
                    <a:ext uri="{9D8B030D-6E8A-4147-A177-3AD203B41FA5}">
                      <a16:colId xmlns="" xmlns:a16="http://schemas.microsoft.com/office/drawing/2014/main" val="3413754520"/>
                    </a:ext>
                  </a:extLst>
                </a:gridCol>
              </a:tblGrid>
              <a:tr h="559329">
                <a:tc>
                  <a:txBody>
                    <a:bodyPr/>
                    <a:lstStyle/>
                    <a:p>
                      <a:pPr algn="ctr"/>
                      <a:r>
                        <a:rPr lang="en-IN" dirty="0"/>
                        <a:t> Period</a:t>
                      </a:r>
                    </a:p>
                  </a:txBody>
                  <a:tcPr/>
                </a:tc>
                <a:tc>
                  <a:txBody>
                    <a:bodyPr/>
                    <a:lstStyle/>
                    <a:p>
                      <a:pPr algn="ctr"/>
                      <a:r>
                        <a:rPr lang="en-IN" dirty="0"/>
                        <a:t>Summary of discussion</a:t>
                      </a:r>
                    </a:p>
                  </a:txBody>
                  <a:tcPr/>
                </a:tc>
                <a:extLst>
                  <a:ext uri="{0D108BD9-81ED-4DB2-BD59-A6C34878D82A}">
                    <a16:rowId xmlns="" xmlns:a16="http://schemas.microsoft.com/office/drawing/2014/main" val="1132952243"/>
                  </a:ext>
                </a:extLst>
              </a:tr>
              <a:tr h="559329">
                <a:tc>
                  <a:txBody>
                    <a:bodyPr/>
                    <a:lstStyle/>
                    <a:p>
                      <a:pPr algn="ctr"/>
                      <a:r>
                        <a:rPr lang="en-IN" dirty="0">
                          <a:latin typeface="Times New Roman" panose="02020603050405020304" pitchFamily="18" charset="0"/>
                          <a:cs typeface="Times New Roman" panose="02020603050405020304" pitchFamily="18" charset="0"/>
                        </a:rPr>
                        <a:t>Week 1</a:t>
                      </a:r>
                    </a:p>
                  </a:txBody>
                  <a:tcPr/>
                </a:tc>
                <a:tc>
                  <a:txBody>
                    <a:bodyPr/>
                    <a:lstStyle/>
                    <a:p>
                      <a:r>
                        <a:rPr lang="en-IN" sz="1800" b="0" dirty="0">
                          <a:latin typeface="Times New Roman" panose="02020603050405020304" pitchFamily="18" charset="0"/>
                          <a:cs typeface="Times New Roman" panose="02020603050405020304" pitchFamily="18" charset="0"/>
                        </a:rPr>
                        <a:t>Design of webpage for Image uploading and generating OTP  using python.</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51721438"/>
                  </a:ext>
                </a:extLst>
              </a:tr>
              <a:tr h="559329">
                <a:tc>
                  <a:txBody>
                    <a:bodyPr/>
                    <a:lstStyle/>
                    <a:p>
                      <a:pPr algn="ctr"/>
                      <a:r>
                        <a:rPr lang="en-IN" dirty="0">
                          <a:latin typeface="Times New Roman" panose="02020603050405020304" pitchFamily="18" charset="0"/>
                          <a:cs typeface="Times New Roman" panose="02020603050405020304" pitchFamily="18" charset="0"/>
                        </a:rPr>
                        <a:t>Week 2</a:t>
                      </a:r>
                    </a:p>
                  </a:txBody>
                  <a:tcPr/>
                </a:tc>
                <a:tc>
                  <a:txBody>
                    <a:bodyPr/>
                    <a:lstStyle/>
                    <a:p>
                      <a:r>
                        <a:rPr lang="en-IN" dirty="0"/>
                        <a:t>Sending OTP to user</a:t>
                      </a:r>
                    </a:p>
                  </a:txBody>
                  <a:tcPr/>
                </a:tc>
                <a:extLst>
                  <a:ext uri="{0D108BD9-81ED-4DB2-BD59-A6C34878D82A}">
                    <a16:rowId xmlns="" xmlns:a16="http://schemas.microsoft.com/office/drawing/2014/main" val="994223969"/>
                  </a:ext>
                </a:extLst>
              </a:tr>
              <a:tr h="559329">
                <a:tc>
                  <a:txBody>
                    <a:bodyPr/>
                    <a:lstStyle/>
                    <a:p>
                      <a:pPr algn="ctr"/>
                      <a:r>
                        <a:rPr lang="en-IN" dirty="0">
                          <a:latin typeface="Times New Roman" panose="02020603050405020304" pitchFamily="18" charset="0"/>
                          <a:cs typeface="Times New Roman" panose="02020603050405020304" pitchFamily="18" charset="0"/>
                        </a:rPr>
                        <a:t>Week 3</a:t>
                      </a:r>
                    </a:p>
                  </a:txBody>
                  <a:tcPr/>
                </a:tc>
                <a:tc>
                  <a:txBody>
                    <a:bodyPr/>
                    <a:lstStyle/>
                    <a:p>
                      <a:endParaRPr lang="en-IN" dirty="0"/>
                    </a:p>
                  </a:txBody>
                  <a:tcPr/>
                </a:tc>
                <a:extLst>
                  <a:ext uri="{0D108BD9-81ED-4DB2-BD59-A6C34878D82A}">
                    <a16:rowId xmlns="" xmlns:a16="http://schemas.microsoft.com/office/drawing/2014/main" val="4254555603"/>
                  </a:ext>
                </a:extLst>
              </a:tr>
              <a:tr h="559329">
                <a:tc>
                  <a:txBody>
                    <a:bodyPr/>
                    <a:lstStyle/>
                    <a:p>
                      <a:pPr algn="ctr"/>
                      <a:r>
                        <a:rPr lang="en-IN" dirty="0">
                          <a:latin typeface="Times New Roman" panose="02020603050405020304" pitchFamily="18" charset="0"/>
                          <a:cs typeface="Times New Roman" panose="02020603050405020304" pitchFamily="18" charset="0"/>
                        </a:rPr>
                        <a:t>Week 4</a:t>
                      </a:r>
                    </a:p>
                  </a:txBody>
                  <a:tcPr/>
                </a:tc>
                <a:tc>
                  <a:txBody>
                    <a:bodyPr/>
                    <a:lstStyle/>
                    <a:p>
                      <a:endParaRPr lang="en-IN"/>
                    </a:p>
                  </a:txBody>
                  <a:tcPr/>
                </a:tc>
                <a:extLst>
                  <a:ext uri="{0D108BD9-81ED-4DB2-BD59-A6C34878D82A}">
                    <a16:rowId xmlns="" xmlns:a16="http://schemas.microsoft.com/office/drawing/2014/main" val="1985586634"/>
                  </a:ext>
                </a:extLst>
              </a:tr>
              <a:tr h="559329">
                <a:tc>
                  <a:txBody>
                    <a:bodyPr/>
                    <a:lstStyle/>
                    <a:p>
                      <a:pPr algn="ctr"/>
                      <a:r>
                        <a:rPr lang="en-IN" dirty="0">
                          <a:latin typeface="Times New Roman" panose="02020603050405020304" pitchFamily="18" charset="0"/>
                          <a:cs typeface="Times New Roman" panose="02020603050405020304" pitchFamily="18" charset="0"/>
                        </a:rPr>
                        <a:t>Week 5</a:t>
                      </a:r>
                    </a:p>
                  </a:txBody>
                  <a:tcPr/>
                </a:tc>
                <a:tc>
                  <a:txBody>
                    <a:bodyPr/>
                    <a:lstStyle/>
                    <a:p>
                      <a:endParaRPr lang="en-IN" dirty="0"/>
                    </a:p>
                  </a:txBody>
                  <a:tcPr/>
                </a:tc>
                <a:extLst>
                  <a:ext uri="{0D108BD9-81ED-4DB2-BD59-A6C34878D82A}">
                    <a16:rowId xmlns="" xmlns:a16="http://schemas.microsoft.com/office/drawing/2014/main" val="3190598390"/>
                  </a:ext>
                </a:extLst>
              </a:tr>
            </a:tbl>
          </a:graphicData>
        </a:graphic>
      </p:graphicFrame>
      <p:graphicFrame>
        <p:nvGraphicFramePr>
          <p:cNvPr id="5" name="Content Placeholder 3">
            <a:extLst>
              <a:ext uri="{FF2B5EF4-FFF2-40B4-BE49-F238E27FC236}">
                <a16:creationId xmlns="" xmlns:a16="http://schemas.microsoft.com/office/drawing/2014/main" id="{A66B2A68-537B-4CEE-8355-23D77387F4E6}"/>
              </a:ext>
            </a:extLst>
          </p:cNvPr>
          <p:cNvGraphicFramePr>
            <a:graphicFrameLocks/>
          </p:cNvGraphicFramePr>
          <p:nvPr>
            <p:extLst>
              <p:ext uri="{D42A27DB-BD31-4B8C-83A1-F6EECF244321}">
                <p14:modId xmlns:p14="http://schemas.microsoft.com/office/powerpoint/2010/main" val="408857356"/>
              </p:ext>
            </p:extLst>
          </p:nvPr>
        </p:nvGraphicFramePr>
        <p:xfrm>
          <a:off x="457200" y="1600200"/>
          <a:ext cx="8229600" cy="3598227"/>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804563666"/>
                    </a:ext>
                  </a:extLst>
                </a:gridCol>
                <a:gridCol w="4114800">
                  <a:extLst>
                    <a:ext uri="{9D8B030D-6E8A-4147-A177-3AD203B41FA5}">
                      <a16:colId xmlns="" xmlns:a16="http://schemas.microsoft.com/office/drawing/2014/main" val="3413754520"/>
                    </a:ext>
                  </a:extLst>
                </a:gridCol>
              </a:tblGrid>
              <a:tr h="559329">
                <a:tc>
                  <a:txBody>
                    <a:bodyPr/>
                    <a:lstStyle/>
                    <a:p>
                      <a:pPr algn="ctr"/>
                      <a:r>
                        <a:rPr lang="en-IN" dirty="0"/>
                        <a:t> Period</a:t>
                      </a:r>
                    </a:p>
                  </a:txBody>
                  <a:tcPr/>
                </a:tc>
                <a:tc>
                  <a:txBody>
                    <a:bodyPr/>
                    <a:lstStyle/>
                    <a:p>
                      <a:pPr algn="ctr"/>
                      <a:r>
                        <a:rPr lang="en-IN" dirty="0"/>
                        <a:t>Summary of discussion</a:t>
                      </a:r>
                    </a:p>
                  </a:txBody>
                  <a:tcPr/>
                </a:tc>
                <a:extLst>
                  <a:ext uri="{0D108BD9-81ED-4DB2-BD59-A6C34878D82A}">
                    <a16:rowId xmlns="" xmlns:a16="http://schemas.microsoft.com/office/drawing/2014/main" val="1132952243"/>
                  </a:ext>
                </a:extLst>
              </a:tr>
              <a:tr h="559329">
                <a:tc>
                  <a:txBody>
                    <a:bodyPr/>
                    <a:lstStyle/>
                    <a:p>
                      <a:pPr algn="ctr"/>
                      <a:r>
                        <a:rPr lang="en-IN" dirty="0">
                          <a:latin typeface="Times New Roman" panose="02020603050405020304" pitchFamily="18" charset="0"/>
                          <a:cs typeface="Times New Roman" panose="02020603050405020304" pitchFamily="18" charset="0"/>
                        </a:rPr>
                        <a:t>Week 1</a:t>
                      </a:r>
                    </a:p>
                  </a:txBody>
                  <a:tcPr/>
                </a:tc>
                <a:tc>
                  <a:txBody>
                    <a:bodyPr/>
                    <a:lstStyle/>
                    <a:p>
                      <a:r>
                        <a:rPr lang="en-IN" b="0" dirty="0" smtClean="0">
                          <a:latin typeface="Times New Roman" panose="02020603050405020304" pitchFamily="18" charset="0"/>
                          <a:cs typeface="Times New Roman" panose="02020603050405020304" pitchFamily="18" charset="0"/>
                        </a:rPr>
                        <a:t>Discussed</a:t>
                      </a:r>
                      <a:r>
                        <a:rPr lang="en-IN" b="0" baseline="0" dirty="0" smtClean="0">
                          <a:latin typeface="Times New Roman" panose="02020603050405020304" pitchFamily="18" charset="0"/>
                          <a:cs typeface="Times New Roman" panose="02020603050405020304" pitchFamily="18" charset="0"/>
                        </a:rPr>
                        <a:t> about idea of project and finding approaches to solve it.</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51721438"/>
                  </a:ext>
                </a:extLst>
              </a:tr>
              <a:tr h="559329">
                <a:tc>
                  <a:txBody>
                    <a:bodyPr/>
                    <a:lstStyle/>
                    <a:p>
                      <a:pPr algn="ctr"/>
                      <a:r>
                        <a:rPr lang="en-IN" dirty="0">
                          <a:latin typeface="Times New Roman" panose="02020603050405020304" pitchFamily="18" charset="0"/>
                          <a:cs typeface="Times New Roman" panose="02020603050405020304" pitchFamily="18" charset="0"/>
                        </a:rPr>
                        <a:t>Week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latin typeface="Times New Roman" panose="02020603050405020304" pitchFamily="18" charset="0"/>
                          <a:cs typeface="Times New Roman" panose="02020603050405020304" pitchFamily="18" charset="0"/>
                        </a:rPr>
                        <a:t>Design</a:t>
                      </a:r>
                      <a:r>
                        <a:rPr lang="en-IN" sz="1800" b="0" baseline="0" dirty="0" smtClean="0">
                          <a:latin typeface="Times New Roman" panose="02020603050405020304" pitchFamily="18" charset="0"/>
                          <a:cs typeface="Times New Roman" panose="02020603050405020304" pitchFamily="18" charset="0"/>
                        </a:rPr>
                        <a:t> prototype &amp; </a:t>
                      </a:r>
                      <a:r>
                        <a:rPr lang="en-IN" sz="1800" b="0" dirty="0" smtClean="0">
                          <a:latin typeface="Times New Roman" panose="02020603050405020304" pitchFamily="18" charset="0"/>
                          <a:cs typeface="Times New Roman" panose="02020603050405020304" pitchFamily="18" charset="0"/>
                        </a:rPr>
                        <a:t>generating OTP  using python.</a:t>
                      </a:r>
                      <a:endParaRPr lang="en-IN" b="0" dirty="0" smtClean="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994223969"/>
                  </a:ext>
                </a:extLst>
              </a:tr>
              <a:tr h="559329">
                <a:tc>
                  <a:txBody>
                    <a:bodyPr/>
                    <a:lstStyle/>
                    <a:p>
                      <a:pPr algn="ctr"/>
                      <a:r>
                        <a:rPr lang="en-IN" dirty="0">
                          <a:latin typeface="Times New Roman" panose="02020603050405020304" pitchFamily="18" charset="0"/>
                          <a:cs typeface="Times New Roman" panose="02020603050405020304" pitchFamily="18" charset="0"/>
                        </a:rPr>
                        <a:t>Week 3</a:t>
                      </a:r>
                    </a:p>
                  </a:txBody>
                  <a:tcPr/>
                </a:tc>
                <a:tc>
                  <a:txBody>
                    <a:bodyPr/>
                    <a:lstStyle/>
                    <a:p>
                      <a:r>
                        <a:rPr lang="en-IN" dirty="0" smtClean="0">
                          <a:latin typeface="Times New Roman" panose="02020603050405020304" pitchFamily="18" charset="0"/>
                          <a:cs typeface="Times New Roman" panose="02020603050405020304" pitchFamily="18" charset="0"/>
                        </a:rPr>
                        <a:t>Analyzing</a:t>
                      </a:r>
                      <a:r>
                        <a:rPr lang="en-IN" baseline="0" dirty="0" smtClean="0">
                          <a:latin typeface="Times New Roman" panose="02020603050405020304" pitchFamily="18" charset="0"/>
                          <a:cs typeface="Times New Roman" panose="02020603050405020304" pitchFamily="18" charset="0"/>
                        </a:rPr>
                        <a:t> Encrypting algorithms &amp; Implementation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4254555603"/>
                  </a:ext>
                </a:extLst>
              </a:tr>
              <a:tr h="559329">
                <a:tc>
                  <a:txBody>
                    <a:bodyPr/>
                    <a:lstStyle/>
                    <a:p>
                      <a:pPr algn="ctr"/>
                      <a:r>
                        <a:rPr lang="en-IN" dirty="0">
                          <a:latin typeface="Times New Roman" panose="02020603050405020304" pitchFamily="18" charset="0"/>
                          <a:cs typeface="Times New Roman" panose="02020603050405020304" pitchFamily="18" charset="0"/>
                        </a:rPr>
                        <a:t>Week 4</a:t>
                      </a:r>
                    </a:p>
                  </a:txBody>
                  <a:tcPr/>
                </a:tc>
                <a:tc>
                  <a:txBody>
                    <a:bodyPr/>
                    <a:lstStyle/>
                    <a:p>
                      <a:r>
                        <a:rPr lang="en-IN" dirty="0" smtClean="0">
                          <a:latin typeface="Times New Roman" panose="02020603050405020304" pitchFamily="18" charset="0"/>
                          <a:cs typeface="Times New Roman" panose="02020603050405020304" pitchFamily="18" charset="0"/>
                        </a:rPr>
                        <a:t>Testing against attacks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985586634"/>
                  </a:ext>
                </a:extLst>
              </a:tr>
              <a:tr h="559329">
                <a:tc>
                  <a:txBody>
                    <a:bodyPr/>
                    <a:lstStyle/>
                    <a:p>
                      <a:pPr algn="ctr"/>
                      <a:r>
                        <a:rPr lang="en-IN" dirty="0">
                          <a:latin typeface="Times New Roman" panose="02020603050405020304" pitchFamily="18" charset="0"/>
                          <a:cs typeface="Times New Roman" panose="02020603050405020304" pitchFamily="18" charset="0"/>
                        </a:rPr>
                        <a:t>Week 5</a:t>
                      </a:r>
                    </a:p>
                  </a:txBody>
                  <a:tcPr/>
                </a:tc>
                <a:tc>
                  <a:txBody>
                    <a:bodyPr/>
                    <a:lstStyle/>
                    <a:p>
                      <a:r>
                        <a:rPr lang="en-IN" dirty="0" smtClean="0">
                          <a:latin typeface="Times New Roman" panose="02020603050405020304" pitchFamily="18" charset="0"/>
                          <a:cs typeface="Times New Roman" panose="02020603050405020304" pitchFamily="18" charset="0"/>
                        </a:rPr>
                        <a:t>Modifications if</a:t>
                      </a:r>
                      <a:r>
                        <a:rPr lang="en-IN" baseline="0" dirty="0" smtClean="0">
                          <a:latin typeface="Times New Roman" panose="02020603050405020304" pitchFamily="18" charset="0"/>
                          <a:cs typeface="Times New Roman" panose="02020603050405020304" pitchFamily="18" charset="0"/>
                        </a:rPr>
                        <a:t> any &amp; </a:t>
                      </a:r>
                      <a:r>
                        <a:rPr lang="en-IN" dirty="0" smtClean="0">
                          <a:latin typeface="Times New Roman" panose="02020603050405020304" pitchFamily="18" charset="0"/>
                          <a:cs typeface="Times New Roman" panose="02020603050405020304" pitchFamily="18" charset="0"/>
                        </a:rPr>
                        <a:t>Documentation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190598390"/>
                  </a:ext>
                </a:extLst>
              </a:tr>
            </a:tbl>
          </a:graphicData>
        </a:graphic>
      </p:graphicFrame>
    </p:spTree>
    <p:extLst>
      <p:ext uri="{BB962C8B-B14F-4D97-AF65-F5344CB8AC3E}">
        <p14:creationId xmlns:p14="http://schemas.microsoft.com/office/powerpoint/2010/main" val="3702471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Related Work</a:t>
            </a:r>
          </a:p>
        </p:txBody>
      </p:sp>
      <p:sp>
        <p:nvSpPr>
          <p:cNvPr id="3" name="Content Placeholder 2"/>
          <p:cNvSpPr>
            <a:spLocks noGrp="1"/>
          </p:cNvSpPr>
          <p:nvPr>
            <p:ph idx="1"/>
          </p:nvPr>
        </p:nvSpPr>
        <p:spPr>
          <a:xfrm>
            <a:off x="457200" y="990600"/>
            <a:ext cx="8458200" cy="5486400"/>
          </a:xfrm>
        </p:spPr>
        <p:txBody>
          <a:bodyPr/>
          <a:lstStyle/>
          <a:p>
            <a:pPr algn="just">
              <a:buFont typeface="Wingdings" pitchFamily="2" charset="2"/>
              <a:buChar char="q"/>
            </a:pPr>
            <a:r>
              <a:rPr lang="en-IN" sz="2400" dirty="0">
                <a:latin typeface="Times New Roman" pitchFamily="18" charset="0"/>
                <a:cs typeface="Times New Roman" pitchFamily="18" charset="0"/>
              </a:rPr>
              <a:t>OTP is generated by using Two types of Algorithms. They are HOTP (Hash Based ) and TOTP(Time based).</a:t>
            </a:r>
          </a:p>
          <a:p>
            <a:pPr algn="just">
              <a:buFont typeface="Wingdings" pitchFamily="2" charset="2"/>
              <a:buChar char="q"/>
            </a:pPr>
            <a:r>
              <a:rPr lang="en-IN" sz="2400" dirty="0">
                <a:latin typeface="Times New Roman" pitchFamily="18" charset="0"/>
                <a:cs typeface="Times New Roman" pitchFamily="18" charset="0"/>
              </a:rPr>
              <a:t>We are Using Hash Based One Time password. Again this OTP number is analysed.</a:t>
            </a:r>
          </a:p>
          <a:p>
            <a:pPr algn="just">
              <a:buFont typeface="Wingdings" pitchFamily="2" charset="2"/>
              <a:buChar char="q"/>
            </a:pPr>
            <a:r>
              <a:rPr lang="en-IN" sz="2400" dirty="0">
                <a:latin typeface="Times New Roman" pitchFamily="18" charset="0"/>
                <a:cs typeface="Times New Roman" pitchFamily="18" charset="0"/>
              </a:rPr>
              <a:t>For encrypting images, We have so many algorithms like</a:t>
            </a:r>
            <a:endParaRPr lang="en-IN" sz="2000" dirty="0">
              <a:latin typeface="Times New Roman" pitchFamily="18" charset="0"/>
              <a:cs typeface="Times New Roman" pitchFamily="18" charset="0"/>
            </a:endParaRPr>
          </a:p>
          <a:p>
            <a:pPr lvl="1" algn="just"/>
            <a:r>
              <a:rPr lang="en-IN" sz="2000" dirty="0">
                <a:latin typeface="Times New Roman" pitchFamily="18" charset="0"/>
                <a:cs typeface="Times New Roman" pitchFamily="18" charset="0"/>
              </a:rPr>
              <a:t>RC4 Algorithm</a:t>
            </a:r>
          </a:p>
          <a:p>
            <a:pPr lvl="1" algn="just"/>
            <a:r>
              <a:rPr lang="en-IN" sz="2000" dirty="0">
                <a:latin typeface="Times New Roman" pitchFamily="18" charset="0"/>
                <a:cs typeface="Times New Roman" pitchFamily="18" charset="0"/>
              </a:rPr>
              <a:t>ID3 Algorithm</a:t>
            </a:r>
          </a:p>
          <a:p>
            <a:pPr lvl="1" algn="just"/>
            <a:r>
              <a:rPr lang="en-IN" sz="2000" dirty="0">
                <a:latin typeface="Times New Roman" pitchFamily="18" charset="0"/>
                <a:cs typeface="Times New Roman" pitchFamily="18" charset="0"/>
              </a:rPr>
              <a:t>Advanced Encryption Algorithm</a:t>
            </a:r>
          </a:p>
          <a:p>
            <a:pPr lvl="1" algn="just"/>
            <a:r>
              <a:rPr lang="en-IN" sz="2000" dirty="0">
                <a:latin typeface="Times New Roman" pitchFamily="18" charset="0"/>
                <a:cs typeface="Times New Roman" pitchFamily="18" charset="0"/>
              </a:rPr>
              <a:t>Quantum Theory</a:t>
            </a:r>
          </a:p>
          <a:p>
            <a:pPr lvl="1"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88938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623"/>
            <a:ext cx="8229600" cy="1139825"/>
          </a:xfrm>
        </p:spPr>
        <p:txBody>
          <a:bodyPr/>
          <a:lstStyle/>
          <a:p>
            <a:r>
              <a:rPr lang="en-US" dirty="0"/>
              <a:t>Literature Survey </a:t>
            </a:r>
            <a:br>
              <a:rPr lang="en-US" dirty="0"/>
            </a:br>
            <a:r>
              <a:rPr lang="en-US" dirty="0"/>
              <a:t>a</a:t>
            </a:r>
            <a:r>
              <a:rPr lang="en-US" sz="4000" dirty="0"/>
              <a:t>.</a:t>
            </a:r>
            <a:r>
              <a:rPr lang="en-IN" sz="4000" dirty="0"/>
              <a:t>Existing System</a:t>
            </a:r>
            <a:endParaRPr lang="en-IN" dirty="0"/>
          </a:p>
        </p:txBody>
      </p:sp>
      <p:sp>
        <p:nvSpPr>
          <p:cNvPr id="4" name="TextBox 3">
            <a:extLst>
              <a:ext uri="{FF2B5EF4-FFF2-40B4-BE49-F238E27FC236}">
                <a16:creationId xmlns="" xmlns:a16="http://schemas.microsoft.com/office/drawing/2014/main" id="{DA07CF27-3B2B-4E2E-A61B-E8D41D1E209F}"/>
              </a:ext>
            </a:extLst>
          </p:cNvPr>
          <p:cNvSpPr txBox="1"/>
          <p:nvPr/>
        </p:nvSpPr>
        <p:spPr>
          <a:xfrm>
            <a:off x="571500" y="1752600"/>
            <a:ext cx="8001000" cy="2246769"/>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Bashir proposed an image encryption technique based on the integration of shifted image blocks and the basic AES. This shifted image is then used as an input image to the AES algorithm to encrypt the pixels of the shifted image</a:t>
            </a:r>
            <a:r>
              <a:rPr lang="en-IN" sz="2000" dirty="0" smtClean="0"/>
              <a:t>.</a:t>
            </a:r>
          </a:p>
          <a:p>
            <a:pPr marL="285750" indent="-285750" algn="just">
              <a:buFont typeface="Arial" panose="020B0604020202020204" pitchFamily="34" charset="0"/>
              <a:buChar char="•"/>
            </a:pPr>
            <a:r>
              <a:rPr lang="en-IN" sz="2000" dirty="0" smtClean="0"/>
              <a:t>We have another approach that encryption cane be done by using block and stream ciphers.</a:t>
            </a:r>
            <a:endParaRPr lang="en-IN" sz="2000" dirty="0"/>
          </a:p>
          <a:p>
            <a:pPr marL="285750" indent="-285750" algn="just">
              <a:buFont typeface="Arial" panose="020B0604020202020204" pitchFamily="34" charset="0"/>
              <a:buChar char="•"/>
            </a:pPr>
            <a:endParaRPr lang="en-I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br>
              <a:rPr lang="en-US" dirty="0"/>
            </a:br>
            <a:r>
              <a:rPr lang="en-US" dirty="0"/>
              <a:t>b. Limitations</a:t>
            </a:r>
          </a:p>
        </p:txBody>
      </p:sp>
      <p:sp>
        <p:nvSpPr>
          <p:cNvPr id="3" name="Content Placeholder 2"/>
          <p:cNvSpPr>
            <a:spLocks noGrp="1"/>
          </p:cNvSpPr>
          <p:nvPr>
            <p:ph idx="1"/>
          </p:nvPr>
        </p:nvSpPr>
        <p:spPr>
          <a:xfrm>
            <a:off x="457200" y="1828800"/>
            <a:ext cx="8229600" cy="4530725"/>
          </a:xfrm>
        </p:spPr>
        <p:txBody>
          <a:bodyPr/>
          <a:lstStyle/>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watermarking that does not involve any blocks dependency can simply be damaged with specialized attacks such as Vector Quantization (VQ) attack [16]. The invader deduces the forged image with the aid of quantization code-book in VQ attack</a:t>
            </a:r>
            <a:r>
              <a:rPr lang="en-IN"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block </a:t>
            </a:r>
            <a:r>
              <a:rPr lang="en-US" sz="2400" dirty="0" smtClean="0">
                <a:latin typeface="Times New Roman" panose="02020603050405020304" pitchFamily="18" charset="0"/>
                <a:cs typeface="Times New Roman" panose="02020603050405020304" pitchFamily="18" charset="0"/>
              </a:rPr>
              <a:t>cipher, we </a:t>
            </a:r>
            <a:r>
              <a:rPr lang="en-US" sz="2400" dirty="0">
                <a:latin typeface="Times New Roman" panose="02020603050405020304" pitchFamily="18" charset="0"/>
                <a:cs typeface="Times New Roman" panose="02020603050405020304" pitchFamily="18" charset="0"/>
              </a:rPr>
              <a:t>have homogeneous zones so, all blocks of this kind are encrypted on the same manner. The stream cipher method is robust to moderate noise like JPEG compression with high quality factor.</a:t>
            </a:r>
            <a:endParaRPr lang="en-IN"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26609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1881</TotalTime>
  <Words>601</Words>
  <Application>Microsoft Office PowerPoint</Application>
  <PresentationFormat>On-screen Show (4:3)</PresentationFormat>
  <Paragraphs>109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Times New Roman</vt:lpstr>
      <vt:lpstr>Wingdings</vt:lpstr>
      <vt:lpstr>SRIT_PPT_Theme</vt:lpstr>
      <vt:lpstr>Medical Image Security Using One Time Password</vt:lpstr>
      <vt:lpstr>Abstract</vt:lpstr>
      <vt:lpstr>Contents:</vt:lpstr>
      <vt:lpstr>Problem Definition</vt:lpstr>
      <vt:lpstr>Queries from Review-0  </vt:lpstr>
      <vt:lpstr>Project Planning</vt:lpstr>
      <vt:lpstr>Related Work</vt:lpstr>
      <vt:lpstr>Literature Survey  a.Existing System</vt:lpstr>
      <vt:lpstr>Literature Survey b. Limitations</vt:lpstr>
      <vt:lpstr>Proposed Solution</vt:lpstr>
      <vt:lpstr>Flow Diagram</vt:lpstr>
      <vt:lpstr>PowerPoint Presentation</vt:lpstr>
      <vt:lpstr>Requirements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Dileep Medam</cp:lastModifiedBy>
  <cp:revision>199</cp:revision>
  <dcterms:created xsi:type="dcterms:W3CDTF">2006-08-16T00:00:00Z</dcterms:created>
  <dcterms:modified xsi:type="dcterms:W3CDTF">2019-02-18T06:29:00Z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