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5" r:id="rId36"/>
    <p:sldId id="296" r:id="rId37"/>
    <p:sldId id="297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8678-5200-44C7-A4E0-EE47F899E86F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296DE-3161-491E-9383-0296E539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96DE-3161-491E-9383-0296E539C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96DE-3161-491E-9383-0296E539C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96DE-3161-491E-9383-0296E539C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6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8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654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763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7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D2B-86CF-4707-9B03-539396C7F8E2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5CF8F1-2844-4794-AF8C-AB25159F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eerj.com/articles/379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is.org/archive/view_article?pid=jmis-4-4-233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12/overcoming-challenges-of-machine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sive.org/browse/detail.cfm?imgnum=142708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ontiersin.org/articles/10.3389/fpls.2020.00751/fu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B68ECA1E-B534-7F45-B4D2-191A6E7E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731" y="2510423"/>
            <a:ext cx="8572914" cy="1229887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PROPOSAL ON</a:t>
            </a: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“PLANT DISEASE </a:t>
            </a:r>
            <a:r>
              <a:rPr lang="en-IN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DECTECTION</a:t>
            </a: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F469E8A9-4582-BD43-A1DD-A01567F2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160" y="3669742"/>
            <a:ext cx="2881741" cy="289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u="sng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 By</a:t>
            </a:r>
            <a:r>
              <a:rPr lang="en-US"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Roshani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Poudel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Amrita Pant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Paras Ghimire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Subash Ghimire 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8777A0A3-384B-9B47-83AB-3A09766C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573" y="5454826"/>
            <a:ext cx="396044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</a:p>
          <a:p>
            <a:pPr>
              <a:defRPr/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Sonalal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Yadav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6402F1-5B33-4FAC-ADCF-83FA2038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4"/>
            <a:ext cx="2304256" cy="1815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42901D-F2C5-47A1-BE84-A506389348AA}"/>
              </a:ext>
            </a:extLst>
          </p:cNvPr>
          <p:cNvSpPr txBox="1"/>
          <p:nvPr/>
        </p:nvSpPr>
        <p:spPr>
          <a:xfrm>
            <a:off x="6185215" y="3812738"/>
            <a:ext cx="5220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To</a:t>
            </a:r>
            <a:r>
              <a:rPr lang="en-US" sz="2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Department of Computer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Engineering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Mid West University,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Surkhet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01" y="643621"/>
            <a:ext cx="10515600" cy="1325563"/>
          </a:xfrm>
        </p:spPr>
        <p:txBody>
          <a:bodyPr/>
          <a:lstStyle/>
          <a:p>
            <a:r>
              <a:rPr lang="en-US" b="1" dirty="0"/>
              <a:t>Data Flow Diagram – Level 2: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1"/>
            <a:ext cx="12192000" cy="764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11" y="1969184"/>
            <a:ext cx="9475981" cy="4563913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53" y="1816000"/>
            <a:ext cx="861009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1"/>
            <a:ext cx="12192000" cy="7647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3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 smtClean="0"/>
          </a:p>
          <a:p>
            <a:r>
              <a:rPr lang="en-US" b="1" dirty="0" smtClean="0"/>
              <a:t>Use -case diagram:</a:t>
            </a:r>
            <a:endParaRPr lang="en-US" dirty="0"/>
          </a:p>
        </p:txBody>
      </p:sp>
      <p:sp>
        <p:nvSpPr>
          <p:cNvPr id="7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551729"/>
            <a:ext cx="10515600" cy="1325563"/>
          </a:xfrm>
        </p:spPr>
        <p:txBody>
          <a:bodyPr/>
          <a:lstStyle/>
          <a:p>
            <a:r>
              <a:rPr lang="en-US" b="1" dirty="0"/>
              <a:t>Sequence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5" y="1681544"/>
            <a:ext cx="10728158" cy="5091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227"/>
            <a:ext cx="12192000" cy="764704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1"/>
            <a:ext cx="10515600" cy="1325563"/>
          </a:xfrm>
        </p:spPr>
        <p:txBody>
          <a:bodyPr/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76" y="1269211"/>
            <a:ext cx="5918735" cy="4694672"/>
          </a:xfrm>
        </p:spPr>
        <p:txBody>
          <a:bodyPr>
            <a:normAutofit/>
          </a:bodyPr>
          <a:lstStyle/>
          <a:p>
            <a:r>
              <a:rPr lang="en-US" dirty="0" smtClean="0"/>
              <a:t>Plant leaf dataset downloaded from websites like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Dataset </a:t>
            </a:r>
            <a:r>
              <a:rPr lang="en-US" dirty="0"/>
              <a:t>contains images of diseased and healthy plant leaves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Dataset </a:t>
            </a:r>
            <a:r>
              <a:rPr lang="en-US" dirty="0"/>
              <a:t>explored to identify plant species and diseases.</a:t>
            </a:r>
          </a:p>
          <a:p>
            <a:r>
              <a:rPr lang="en-US" dirty="0"/>
              <a:t>Classification approach used to label leaves as diseased or healthy.</a:t>
            </a:r>
          </a:p>
          <a:p>
            <a:r>
              <a:rPr lang="en-US" dirty="0"/>
              <a:t>If diseased, the name of the disease and corresponding remedies mentioned.</a:t>
            </a:r>
          </a:p>
          <a:p>
            <a:r>
              <a:rPr lang="en-US" dirty="0"/>
              <a:t>Methodology focuses on the following steps for classification.</a:t>
            </a:r>
          </a:p>
        </p:txBody>
      </p:sp>
      <p:pic>
        <p:nvPicPr>
          <p:cNvPr id="5" name="Picture 15" descr="Background pattern&#10;&#10;Description automatically generated">
            <a:extLst>
              <a:ext uri="{FF2B5EF4-FFF2-40B4-BE49-F238E27FC236}">
                <a16:creationId xmlns="" xmlns:a16="http://schemas.microsoft.com/office/drawing/2014/main" id="{8D23EB6A-63DA-93E6-CAE4-9832198A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20122" r="23628" b="1"/>
          <a:stretch/>
        </p:blipFill>
        <p:spPr>
          <a:xfrm>
            <a:off x="6209180" y="48557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934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96" y="644258"/>
            <a:ext cx="10515600" cy="1325563"/>
          </a:xfrm>
        </p:spPr>
        <p:txBody>
          <a:bodyPr/>
          <a:lstStyle/>
          <a:p>
            <a:r>
              <a:rPr lang="en-US" dirty="0" smtClean="0"/>
              <a:t>1. Data Collection: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diverse dataset of plant images (healthy and diseased).</a:t>
            </a:r>
          </a:p>
          <a:p>
            <a:r>
              <a:rPr lang="en-US" dirty="0"/>
              <a:t>Sources include public databases, collaboration with farmers, and capturing our own images.</a:t>
            </a:r>
          </a:p>
          <a:p>
            <a:r>
              <a:rPr lang="en-US" dirty="0"/>
              <a:t>Dataset consists of mango plant leaf images.</a:t>
            </a:r>
          </a:p>
          <a:p>
            <a:r>
              <a:rPr lang="en-US" dirty="0"/>
              <a:t>Categorized into healthy and diseased classes.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" y="4225491"/>
            <a:ext cx="11251933" cy="2541069"/>
          </a:xfrm>
          <a:prstGeom prst="rect">
            <a:avLst/>
          </a:prstGeom>
        </p:spPr>
      </p:pic>
      <p:sp>
        <p:nvSpPr>
          <p:cNvPr id="5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227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18" y="601512"/>
            <a:ext cx="4840705" cy="1325563"/>
          </a:xfrm>
        </p:spPr>
        <p:txBody>
          <a:bodyPr/>
          <a:lstStyle/>
          <a:p>
            <a:r>
              <a:rPr lang="en-US" dirty="0" smtClean="0"/>
              <a:t>2.</a:t>
            </a:r>
            <a:r>
              <a:rPr lang="en-US" b="1" dirty="0"/>
              <a:t> Image Processing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02" y="1979422"/>
            <a:ext cx="7182853" cy="5101390"/>
          </a:xfrm>
        </p:spPr>
        <p:txBody>
          <a:bodyPr>
            <a:normAutofit/>
          </a:bodyPr>
          <a:lstStyle/>
          <a:p>
            <a:r>
              <a:rPr lang="en-US" dirty="0"/>
              <a:t>Clean and preprocess collected images for quality enhancement.</a:t>
            </a:r>
          </a:p>
          <a:p>
            <a:r>
              <a:rPr lang="en-US" dirty="0"/>
              <a:t>Techniques include resizing, cropping, color normalization, and noise reduction</a:t>
            </a:r>
            <a:r>
              <a:rPr lang="en-US" dirty="0" smtClean="0"/>
              <a:t>.</a:t>
            </a:r>
          </a:p>
          <a:p>
            <a:r>
              <a:rPr lang="en-US" dirty="0"/>
              <a:t>Function of this stage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Train </a:t>
            </a:r>
            <a:r>
              <a:rPr lang="en-US" dirty="0"/>
              <a:t>the collected dataset for image classification.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Test captured plant leaf images for disease detection.</a:t>
            </a:r>
          </a:p>
          <a:p>
            <a:endParaRPr lang="en-US" dirty="0"/>
          </a:p>
        </p:txBody>
      </p:sp>
      <p:sp>
        <p:nvSpPr>
          <p:cNvPr id="6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text, plant, vegetable&#10;&#10;Description automatically generated">
            <a:extLst>
              <a:ext uri="{FF2B5EF4-FFF2-40B4-BE49-F238E27FC236}">
                <a16:creationId xmlns="" xmlns:a16="http://schemas.microsoft.com/office/drawing/2014/main" id="{AD6A45B7-91FE-C31F-E131-AE138266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6902222" y="1616138"/>
            <a:ext cx="6905916" cy="36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23" y="617459"/>
            <a:ext cx="10515600" cy="1325563"/>
          </a:xfrm>
        </p:spPr>
        <p:txBody>
          <a:bodyPr/>
          <a:lstStyle/>
          <a:p>
            <a:r>
              <a:rPr lang="en-US" b="1" dirty="0" smtClean="0"/>
              <a:t>3. Procedure</a:t>
            </a:r>
            <a:r>
              <a:rPr lang="en-US" b="1" dirty="0"/>
              <a:t>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6212"/>
            <a:ext cx="4927333" cy="4351338"/>
          </a:xfrm>
        </p:spPr>
        <p:txBody>
          <a:bodyPr/>
          <a:lstStyle/>
          <a:p>
            <a:r>
              <a:rPr lang="en-US" dirty="0"/>
              <a:t>Digital Image Processing involves sequential stages and </a:t>
            </a:r>
            <a:r>
              <a:rPr lang="en-US" dirty="0" smtClean="0"/>
              <a:t>algorithms.</a:t>
            </a:r>
          </a:p>
          <a:p>
            <a:r>
              <a:rPr lang="en-US" dirty="0"/>
              <a:t>Flowchart represents the controlled flow of image processing steps.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23" y="1825624"/>
            <a:ext cx="6136056" cy="5072513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25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587141"/>
            <a:ext cx="10515600" cy="1325563"/>
          </a:xfrm>
        </p:spPr>
        <p:txBody>
          <a:bodyPr/>
          <a:lstStyle/>
          <a:p>
            <a:r>
              <a:rPr lang="en-US" b="1" dirty="0" smtClean="0"/>
              <a:t>4. Image </a:t>
            </a:r>
            <a:r>
              <a:rPr lang="en-US" b="1" dirty="0"/>
              <a:t>segmentation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070" y="1980081"/>
            <a:ext cx="10515600" cy="2322412"/>
          </a:xfrm>
        </p:spPr>
        <p:txBody>
          <a:bodyPr/>
          <a:lstStyle/>
          <a:p>
            <a:r>
              <a:rPr lang="en-US" dirty="0"/>
              <a:t>Apply image segmentation techniques to isolate plant regions from the background.</a:t>
            </a:r>
          </a:p>
          <a:p>
            <a:r>
              <a:rPr lang="en-US" dirty="0"/>
              <a:t>Segmentation helps focus analysis on relevant areas.</a:t>
            </a:r>
          </a:p>
          <a:p>
            <a:r>
              <a:rPr lang="en-US" dirty="0"/>
              <a:t>This step separates plant regions from the rest of the image.</a:t>
            </a:r>
          </a:p>
        </p:txBody>
      </p:sp>
      <p:pic>
        <p:nvPicPr>
          <p:cNvPr id="1030" name="Picture 6" descr="Plant disease leaf image segmentation based on superpixel clustering and EM  algorithm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" y="4235116"/>
            <a:ext cx="11781322" cy="2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9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625642"/>
            <a:ext cx="10515600" cy="1325563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b="1" dirty="0"/>
              <a:t>Feature extraction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1" y="1951205"/>
            <a:ext cx="11705089" cy="2505743"/>
          </a:xfrm>
        </p:spPr>
        <p:txBody>
          <a:bodyPr>
            <a:normAutofit/>
          </a:bodyPr>
          <a:lstStyle/>
          <a:p>
            <a:r>
              <a:rPr lang="en-US" dirty="0"/>
              <a:t>Extract meaningful features from segmented plant images.</a:t>
            </a:r>
          </a:p>
          <a:p>
            <a:r>
              <a:rPr lang="en-US" dirty="0"/>
              <a:t>Features capture patterns of healthy and diseased plants.</a:t>
            </a:r>
          </a:p>
          <a:p>
            <a:r>
              <a:rPr lang="en-US" dirty="0"/>
              <a:t>Use Otsu classifier and k-means clustering for image segmentation.</a:t>
            </a:r>
          </a:p>
          <a:p>
            <a:r>
              <a:rPr lang="en-US" dirty="0"/>
              <a:t>Transform </a:t>
            </a:r>
            <a:r>
              <a:rPr lang="en-US" dirty="0" err="1"/>
              <a:t>RGB</a:t>
            </a:r>
            <a:r>
              <a:rPr lang="en-US" dirty="0"/>
              <a:t> color model to Lab color model for efficient clustering.</a:t>
            </a:r>
          </a:p>
        </p:txBody>
      </p:sp>
      <p:pic>
        <p:nvPicPr>
          <p:cNvPr id="3074" name="Picture 2" descr="Feature Extraction of Plant Leaf Using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" y="3898232"/>
            <a:ext cx="11964201" cy="28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653883"/>
            <a:ext cx="10515600" cy="1325563"/>
          </a:xfrm>
        </p:spPr>
        <p:txBody>
          <a:bodyPr/>
          <a:lstStyle/>
          <a:p>
            <a:r>
              <a:rPr lang="en-US" dirty="0" smtClean="0"/>
              <a:t>6.</a:t>
            </a:r>
            <a:r>
              <a:rPr lang="en-US" b="1" dirty="0"/>
              <a:t> Model selection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91" y="2103247"/>
            <a:ext cx="5957235" cy="4351338"/>
          </a:xfrm>
        </p:spPr>
        <p:txBody>
          <a:bodyPr/>
          <a:lstStyle/>
          <a:p>
            <a:r>
              <a:rPr lang="en-US" dirty="0"/>
              <a:t>Choose a suitable ML or DL model for disease classification.</a:t>
            </a:r>
          </a:p>
          <a:p>
            <a:r>
              <a:rPr lang="en-US" dirty="0"/>
              <a:t>Convolutional Neural Networks (</a:t>
            </a:r>
            <a:r>
              <a:rPr lang="en-US" dirty="0" err="1"/>
              <a:t>CNNs</a:t>
            </a:r>
            <a:r>
              <a:rPr lang="en-US" dirty="0"/>
              <a:t>) commonly used for image classification.</a:t>
            </a:r>
          </a:p>
          <a:p>
            <a:r>
              <a:rPr lang="en-US" dirty="0"/>
              <a:t>Consider pre-trained models like </a:t>
            </a:r>
            <a:r>
              <a:rPr lang="en-US" dirty="0" err="1"/>
              <a:t>VGG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or Inception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1" descr="Background pattern&#10;&#10;Description automatically generated">
            <a:extLst>
              <a:ext uri="{FF2B5EF4-FFF2-40B4-BE49-F238E27FC236}">
                <a16:creationId xmlns="" xmlns:a16="http://schemas.microsoft.com/office/drawing/2014/main" id="{55F2E392-5096-45F6-0B0B-2AD2C6E2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7230" r="1756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86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F13C74B1-5B17-4795-BED0-7140497B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C6FA7-F3D4-7136-C3A6-E8EBD633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9" y="86628"/>
            <a:ext cx="4368602" cy="799919"/>
          </a:xfrm>
        </p:spPr>
        <p:txBody>
          <a:bodyPr lIns="91440" tIns="45720" rIns="91440" bIns="45720" anchor="b">
            <a:normAutofit fontScale="90000"/>
          </a:bodyPr>
          <a:lstStyle/>
          <a:p>
            <a:r>
              <a:rPr lang="en-US" sz="5400" dirty="0">
                <a:latin typeface="Arial"/>
                <a:cs typeface="Arial"/>
              </a:rPr>
              <a:t>OUTLINE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8909B-273E-50AC-FD3E-26C02380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1078029"/>
            <a:ext cx="4243589" cy="5693343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Introduction </a:t>
            </a:r>
            <a:endParaRPr lang="en-US" sz="2000" dirty="0">
              <a:ea typeface="맑은 고딕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Objective </a:t>
            </a:r>
            <a:endParaRPr lang="en-US" sz="2000" dirty="0" smtClean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Methodology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 smtClean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System Architecture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Software development life cycle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System Workflow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ea typeface="+mn-lt"/>
                <a:cs typeface="+mn-lt"/>
              </a:rPr>
              <a:t>UML</a:t>
            </a:r>
            <a:r>
              <a:rPr lang="en-US" sz="2000" dirty="0" smtClean="0">
                <a:ea typeface="+mn-lt"/>
                <a:cs typeface="+mn-lt"/>
              </a:rPr>
              <a:t> Diagram</a:t>
            </a:r>
            <a:endParaRPr lang="en-US" sz="2000" dirty="0" smtClean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Data Analysis</a:t>
            </a:r>
            <a:endParaRPr lang="en-US" sz="2000" dirty="0" smtClean="0">
              <a:ea typeface="맑은 고딕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맑은 고딕"/>
                <a:cs typeface="+mn-lt"/>
              </a:rPr>
              <a:t>Technical </a:t>
            </a:r>
            <a:r>
              <a:rPr lang="en-US" sz="2000" dirty="0" smtClean="0">
                <a:ea typeface="맑은 고딕"/>
                <a:cs typeface="+mn-lt"/>
              </a:rPr>
              <a:t>Progress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맑은 고딕"/>
                <a:cs typeface="+mn-lt"/>
              </a:rPr>
              <a:t>Future Work</a:t>
            </a:r>
            <a:endParaRPr lang="en-US" sz="2000" dirty="0" smtClean="0">
              <a:ea typeface="맑은 고딕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Conclusion </a:t>
            </a:r>
            <a:endParaRPr lang="en-US" sz="2000" dirty="0" smtClean="0">
              <a:ea typeface="맑은 고딕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ea typeface="+mn-lt"/>
                <a:cs typeface="+mn-lt"/>
              </a:rPr>
              <a:t>Reference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>
              <a:ea typeface="맑은 고딕"/>
            </a:endParaRPr>
          </a:p>
        </p:txBody>
      </p:sp>
      <p:pic>
        <p:nvPicPr>
          <p:cNvPr id="9" name="Picture 10" descr="Machine Learning Free Stock Photo - Public Domain Pictures">
            <a:extLst>
              <a:ext uri="{FF2B5EF4-FFF2-40B4-BE49-F238E27FC236}">
                <a16:creationId xmlns="" xmlns:a16="http://schemas.microsoft.com/office/drawing/2014/main" id="{ECC18922-3B63-E85A-A3BF-EDF0D065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r="1749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576881"/>
            <a:ext cx="10515600" cy="1325563"/>
          </a:xfrm>
        </p:spPr>
        <p:txBody>
          <a:bodyPr/>
          <a:lstStyle/>
          <a:p>
            <a:r>
              <a:rPr lang="en-US" b="1" dirty="0" smtClean="0"/>
              <a:t>7. Training </a:t>
            </a:r>
            <a:r>
              <a:rPr lang="en-US" b="1" dirty="0"/>
              <a:t>and validation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70" y="2018130"/>
            <a:ext cx="6544377" cy="4351338"/>
          </a:xfrm>
        </p:spPr>
        <p:txBody>
          <a:bodyPr/>
          <a:lstStyle/>
          <a:p>
            <a:r>
              <a:rPr lang="en-US" dirty="0"/>
              <a:t>Split dataset into training and validation sets.</a:t>
            </a:r>
          </a:p>
          <a:p>
            <a:r>
              <a:rPr lang="en-US" dirty="0"/>
              <a:t>Train selected model on the training set.</a:t>
            </a:r>
          </a:p>
          <a:p>
            <a:r>
              <a:rPr lang="en-US" dirty="0"/>
              <a:t>Fine-tune model parameters to optimize performance.</a:t>
            </a:r>
          </a:p>
          <a:p>
            <a:r>
              <a:rPr lang="en-US" dirty="0"/>
              <a:t>Monitor performance using validation metrics (accuracy, precision, recall, </a:t>
            </a:r>
            <a:r>
              <a:rPr lang="en-US" dirty="0" err="1"/>
              <a:t>F1</a:t>
            </a:r>
            <a:r>
              <a:rPr lang="en-US" dirty="0"/>
              <a:t>-score).</a:t>
            </a:r>
          </a:p>
          <a:p>
            <a:endParaRPr lang="en-US" dirty="0"/>
          </a:p>
        </p:txBody>
      </p:sp>
      <p:pic>
        <p:nvPicPr>
          <p:cNvPr id="4098" name="Picture 2" descr="Hold-out Method for Training Machine Learning Models - Dat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43" y="1491916"/>
            <a:ext cx="4812632" cy="40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66" y="682759"/>
            <a:ext cx="10515600" cy="1325563"/>
          </a:xfrm>
        </p:spPr>
        <p:txBody>
          <a:bodyPr/>
          <a:lstStyle/>
          <a:p>
            <a:r>
              <a:rPr lang="en-US" b="1" dirty="0" smtClean="0"/>
              <a:t>8. Model </a:t>
            </a:r>
            <a:r>
              <a:rPr lang="en-US" b="1" dirty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7092" cy="4351338"/>
          </a:xfrm>
        </p:spPr>
        <p:txBody>
          <a:bodyPr/>
          <a:lstStyle/>
          <a:p>
            <a:r>
              <a:rPr lang="en-US" dirty="0"/>
              <a:t>Evaluate trained model on a separate test set.</a:t>
            </a:r>
          </a:p>
          <a:p>
            <a:r>
              <a:rPr lang="en-US" dirty="0"/>
              <a:t>Test set should not be used during training.</a:t>
            </a:r>
          </a:p>
          <a:p>
            <a:r>
              <a:rPr lang="en-US" dirty="0"/>
              <a:t>Calculate performance metrics to assess accuracy and generalization.</a:t>
            </a:r>
          </a:p>
          <a:p>
            <a:r>
              <a:rPr lang="en-US" dirty="0"/>
              <a:t>Consider using confusion matrices to analyze classification performance for each disease class.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625008"/>
            <a:ext cx="10515600" cy="1325563"/>
          </a:xfrm>
        </p:spPr>
        <p:txBody>
          <a:bodyPr/>
          <a:lstStyle/>
          <a:p>
            <a:r>
              <a:rPr lang="en-US" dirty="0" smtClean="0"/>
              <a:t>9.</a:t>
            </a:r>
            <a:r>
              <a:rPr lang="en-US" b="1" dirty="0"/>
              <a:t> Deployment and usability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248" cy="2698249"/>
          </a:xfrm>
        </p:spPr>
        <p:txBody>
          <a:bodyPr/>
          <a:lstStyle/>
          <a:p>
            <a:r>
              <a:rPr lang="en-US" dirty="0"/>
              <a:t>Develop a user-friendly interface or application for practical use of the model.</a:t>
            </a:r>
          </a:p>
          <a:p>
            <a:r>
              <a:rPr lang="en-US" dirty="0"/>
              <a:t>Options include mobile app or web-based tool.</a:t>
            </a:r>
          </a:p>
          <a:p>
            <a:r>
              <a:rPr lang="en-US" dirty="0"/>
              <a:t>Users can upload plant images for disease detection.</a:t>
            </a:r>
          </a:p>
          <a:p>
            <a:r>
              <a:rPr lang="en-US" dirty="0"/>
              <a:t>Interface allows easy interaction and utilization of the model.</a:t>
            </a:r>
          </a:p>
          <a:p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83" y="4283242"/>
            <a:ext cx="8012063" cy="247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7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644257"/>
            <a:ext cx="10515600" cy="1325563"/>
          </a:xfrm>
        </p:spPr>
        <p:txBody>
          <a:bodyPr/>
          <a:lstStyle/>
          <a:p>
            <a:r>
              <a:rPr lang="en-US" dirty="0" smtClean="0"/>
              <a:t>10. </a:t>
            </a:r>
            <a:r>
              <a:rPr lang="en-US" b="1" dirty="0" smtClean="0"/>
              <a:t>Performance </a:t>
            </a:r>
            <a:r>
              <a:rPr lang="en-US" b="1" dirty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the performance of the developed model with existing methods or models.</a:t>
            </a:r>
          </a:p>
          <a:p>
            <a:r>
              <a:rPr lang="en-US" dirty="0"/>
              <a:t>Evaluate accuracy, speed, and resource requirements.</a:t>
            </a:r>
          </a:p>
          <a:p>
            <a:r>
              <a:rPr lang="en-US" dirty="0"/>
              <a:t>Comparison helps assess the effectiveness of the developed approach.</a:t>
            </a:r>
          </a:p>
          <a:p>
            <a:r>
              <a:rPr lang="en-US" dirty="0"/>
              <a:t>Provides insights into the model's advantages and potential improvements.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45" y="750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TECHNICAL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5" y="1998879"/>
            <a:ext cx="10515600" cy="4351338"/>
          </a:xfrm>
        </p:spPr>
        <p:txBody>
          <a:bodyPr/>
          <a:lstStyle/>
          <a:p>
            <a:r>
              <a:rPr lang="en-US" dirty="0"/>
              <a:t>Prototype model identifies leaf health as either healthy or unhealthy.</a:t>
            </a:r>
          </a:p>
          <a:p>
            <a:r>
              <a:rPr lang="en-US" dirty="0"/>
              <a:t>categorization of specific diseases has not been incorporated into the prototype yet. </a:t>
            </a:r>
            <a:endParaRPr lang="en-US" dirty="0" smtClean="0"/>
          </a:p>
          <a:p>
            <a:r>
              <a:rPr lang="en-US" dirty="0"/>
              <a:t>The prototype undergoes several processes and steps as outlined below:</a:t>
            </a:r>
          </a:p>
          <a:p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71" y="644257"/>
            <a:ext cx="10515600" cy="1325563"/>
          </a:xfrm>
        </p:spPr>
        <p:txBody>
          <a:bodyPr/>
          <a:lstStyle/>
          <a:p>
            <a:r>
              <a:rPr lang="en-US" b="1" dirty="0"/>
              <a:t>a. Dataset Collection: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22" y="196982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Mango leaf image dataset was collected from </a:t>
            </a:r>
            <a:r>
              <a:rPr lang="en-US" dirty="0" err="1"/>
              <a:t>Kaggle</a:t>
            </a:r>
            <a:r>
              <a:rPr lang="en-US" dirty="0"/>
              <a:t>, an online platform for sharing datasets and data-related projects.</a:t>
            </a:r>
          </a:p>
          <a:p>
            <a:r>
              <a:rPr lang="en-US" dirty="0" smtClean="0"/>
              <a:t>Specific </a:t>
            </a:r>
            <a:r>
              <a:rPr lang="en-US" dirty="0"/>
              <a:t>mango leaf image datasets aligned with the project objectives were searched and evaluated.</a:t>
            </a:r>
          </a:p>
          <a:p>
            <a:r>
              <a:rPr lang="en-US" dirty="0"/>
              <a:t>A suitable dataset was selected, containing labeled images of mango leaves with various health conditions, diseases, and disorders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46" y="644258"/>
            <a:ext cx="10515600" cy="1325563"/>
          </a:xfrm>
        </p:spPr>
        <p:txBody>
          <a:bodyPr/>
          <a:lstStyle/>
          <a:p>
            <a:r>
              <a:rPr lang="en-US" b="1" dirty="0"/>
              <a:t>b. Model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22" y="2056631"/>
            <a:ext cx="10515600" cy="4351338"/>
          </a:xfrm>
        </p:spPr>
        <p:txBody>
          <a:bodyPr/>
          <a:lstStyle/>
          <a:p>
            <a:r>
              <a:rPr lang="en-US" dirty="0"/>
              <a:t>Deep learning model based on CNN is designed.</a:t>
            </a:r>
          </a:p>
          <a:p>
            <a:r>
              <a:rPr lang="en-US" dirty="0"/>
              <a:t>Architecture includes convolutional and pooling layers.</a:t>
            </a:r>
          </a:p>
          <a:p>
            <a:r>
              <a:rPr lang="en-US" dirty="0"/>
              <a:t>Fully connected layers used for classification.</a:t>
            </a:r>
          </a:p>
          <a:p>
            <a:r>
              <a:rPr lang="en-US" dirty="0"/>
              <a:t>Model trained on collected dataset using advanced optimization algorithms.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04627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70" y="625007"/>
            <a:ext cx="10515600" cy="1325563"/>
          </a:xfrm>
        </p:spPr>
        <p:txBody>
          <a:bodyPr/>
          <a:lstStyle/>
          <a:p>
            <a:r>
              <a:rPr lang="en-US" b="1" dirty="0"/>
              <a:t>c. Model Training: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70" y="1950570"/>
            <a:ext cx="10515600" cy="4351338"/>
          </a:xfrm>
        </p:spPr>
        <p:txBody>
          <a:bodyPr/>
          <a:lstStyle/>
          <a:p>
            <a:r>
              <a:rPr lang="en-US" dirty="0"/>
              <a:t>The collected dataset is used to train the designed model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Labeled images are fed into the model during the training process.</a:t>
            </a:r>
          </a:p>
          <a:p>
            <a:r>
              <a:rPr lang="en-US" dirty="0"/>
              <a:t>The model iteratively adjusts its parameters to minimize prediction errors.</a:t>
            </a:r>
          </a:p>
          <a:p>
            <a:r>
              <a:rPr lang="en-US" dirty="0"/>
              <a:t>Training enables the model to learn the distinguishing features of healthy and diseased mango leaves.</a:t>
            </a:r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2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0255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ea typeface="+mn-lt"/>
                <a:cs typeface="+mn-lt"/>
              </a:rPr>
              <a:t>Plant diseases poses significant challenges </a:t>
            </a:r>
            <a:endParaRPr lang="en-US" dirty="0" smtClean="0">
              <a:ea typeface="맑은 고딕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ea typeface="+mn-lt"/>
                <a:cs typeface="+mn-lt"/>
              </a:rPr>
              <a:t>Detection </a:t>
            </a:r>
            <a:r>
              <a:rPr lang="en-US" dirty="0" smtClean="0">
                <a:ea typeface="+mn-lt"/>
                <a:cs typeface="+mn-lt"/>
              </a:rPr>
              <a:t>of plant disease is crucial at early stage </a:t>
            </a:r>
            <a:endParaRPr lang="en-US" dirty="0" smtClean="0">
              <a:ea typeface="맑은 고딕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ea typeface="+mn-lt"/>
                <a:cs typeface="+mn-lt"/>
              </a:rPr>
              <a:t>Traditional methods of disease diagnosis are </a:t>
            </a:r>
            <a:r>
              <a:rPr lang="en-US" b="1" dirty="0" smtClean="0">
                <a:ea typeface="+mn-lt"/>
                <a:cs typeface="+mn-lt"/>
              </a:rPr>
              <a:t>time consuming</a:t>
            </a:r>
            <a:r>
              <a:rPr lang="en-US" dirty="0" smtClean="0">
                <a:ea typeface="+mn-lt"/>
                <a:cs typeface="+mn-lt"/>
              </a:rPr>
              <a:t> and require specialized </a:t>
            </a:r>
            <a:r>
              <a:rPr lang="en-US" b="1" dirty="0" smtClean="0">
                <a:ea typeface="+mn-lt"/>
                <a:cs typeface="+mn-lt"/>
              </a:rPr>
              <a:t>expertise </a:t>
            </a:r>
            <a:endParaRPr lang="en-US" b="1" dirty="0" smtClean="0">
              <a:ea typeface="맑은 고딕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ea typeface="+mn-lt"/>
                <a:cs typeface="+mn-lt"/>
              </a:rPr>
              <a:t>Use of </a:t>
            </a:r>
            <a:r>
              <a:rPr lang="en-US" b="1" dirty="0" smtClean="0">
                <a:ea typeface="+mn-lt"/>
                <a:cs typeface="+mn-lt"/>
              </a:rPr>
              <a:t>ML, CNN </a:t>
            </a:r>
            <a:r>
              <a:rPr lang="en-US" dirty="0" smtClean="0">
                <a:ea typeface="+mn-lt"/>
                <a:cs typeface="+mn-lt"/>
              </a:rPr>
              <a:t>and </a:t>
            </a:r>
            <a:r>
              <a:rPr lang="en-US" b="1" dirty="0" smtClean="0">
                <a:ea typeface="+mn-lt"/>
                <a:cs typeface="+mn-lt"/>
              </a:rPr>
              <a:t>Image processing helps to </a:t>
            </a:r>
            <a:r>
              <a:rPr lang="en-US" dirty="0"/>
              <a:t>develop a robust and automated system for plant disease detection </a:t>
            </a:r>
            <a:endParaRPr 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89340D5-247B-8E36-2E5B-092E33847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6237" r="25726" b="-1"/>
          <a:stretch/>
        </p:blipFill>
        <p:spPr>
          <a:xfrm>
            <a:off x="7565759" y="1"/>
            <a:ext cx="4626241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515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23" y="615382"/>
            <a:ext cx="10515600" cy="1325563"/>
          </a:xfrm>
        </p:spPr>
        <p:txBody>
          <a:bodyPr/>
          <a:lstStyle/>
          <a:p>
            <a:r>
              <a:rPr lang="en-US" b="1" dirty="0"/>
              <a:t>d. Normal Inference of Trained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93" y="2133634"/>
            <a:ext cx="10515600" cy="4351338"/>
          </a:xfrm>
        </p:spPr>
        <p:txBody>
          <a:bodyPr/>
          <a:lstStyle/>
          <a:p>
            <a:r>
              <a:rPr lang="en-US" dirty="0"/>
              <a:t>Trained model used for inference on new, unseen leaf images.</a:t>
            </a:r>
          </a:p>
          <a:p>
            <a:r>
              <a:rPr lang="en-US" dirty="0"/>
              <a:t>Images passed through the model to make predictions.</a:t>
            </a:r>
          </a:p>
          <a:p>
            <a:r>
              <a:rPr lang="en-US" dirty="0"/>
              <a:t>Predictions include classification as healthy or diseased.</a:t>
            </a:r>
          </a:p>
          <a:p>
            <a:r>
              <a:rPr lang="en-US" dirty="0"/>
              <a:t>Confidence scores generated to indicate prediction certainty.</a:t>
            </a:r>
          </a:p>
          <a:p>
            <a:r>
              <a:rPr lang="en-US" dirty="0"/>
              <a:t>Enables system to provide accurate and real-time results to users.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4"/>
            <a:ext cx="10515600" cy="5958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865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59613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93" y="21047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Till now we have completed 30% of our work and we will perform remaining 70% work in next semester.</a:t>
            </a:r>
          </a:p>
          <a:p>
            <a:r>
              <a:rPr lang="en-US" dirty="0" smtClean="0"/>
              <a:t>The remaining future work may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Expand model to classify specific diseases.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Extend system to detect diseases in multiple plant species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Develop real-time disease monitoring.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 system to assess disease severity.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Incorporate user feedback for system improvement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93" y="197000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Proposed plant leaf disease detection system aims to improve plant yield for farmers.</a:t>
            </a:r>
          </a:p>
          <a:p>
            <a:r>
              <a:rPr lang="en-US" dirty="0"/>
              <a:t>Utilizes image processing and machine learning techniques.</a:t>
            </a:r>
          </a:p>
          <a:p>
            <a:r>
              <a:rPr lang="en-US" dirty="0"/>
              <a:t>Focuses on accurately detecting common leaf diseases.</a:t>
            </a:r>
          </a:p>
          <a:p>
            <a:r>
              <a:rPr lang="en-US" dirty="0"/>
              <a:t>Modules include pre-processing, segmentation, and feature extraction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Aims to simplify the life of farmers and enhance agricultural productivity.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417"/>
            <a:ext cx="10515600" cy="46465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Sankaran</a:t>
            </a:r>
            <a:r>
              <a:rPr lang="en-US" dirty="0"/>
              <a:t>, S.; Mishra, A.; </a:t>
            </a:r>
            <a:r>
              <a:rPr lang="en-US" dirty="0" err="1"/>
              <a:t>Ehsani</a:t>
            </a:r>
            <a:r>
              <a:rPr lang="en-US" dirty="0"/>
              <a:t>, R. “A review of advanced techniques for detecting </a:t>
            </a:r>
            <a:r>
              <a:rPr lang="en-US" dirty="0" smtClean="0"/>
              <a:t>plant diseases</a:t>
            </a:r>
            <a:r>
              <a:rPr lang="en-US" dirty="0"/>
              <a:t>”. </a:t>
            </a:r>
            <a:r>
              <a:rPr lang="en-US" dirty="0" err="1"/>
              <a:t>Comput.Electron</a:t>
            </a:r>
            <a:r>
              <a:rPr lang="en-US" dirty="0"/>
              <a:t>. Agric. 2010, 72, 1–13. [</a:t>
            </a:r>
            <a:r>
              <a:rPr lang="en-US" dirty="0" err="1"/>
              <a:t>CrossRef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Chaerani</a:t>
            </a:r>
            <a:r>
              <a:rPr lang="en-US" dirty="0" smtClean="0"/>
              <a:t>, R.; </a:t>
            </a:r>
            <a:r>
              <a:rPr lang="en-US" dirty="0" err="1" smtClean="0"/>
              <a:t>Voorrips</a:t>
            </a:r>
            <a:r>
              <a:rPr lang="en-US" dirty="0" smtClean="0"/>
              <a:t>, </a:t>
            </a:r>
            <a:r>
              <a:rPr lang="en-US" dirty="0" err="1" smtClean="0"/>
              <a:t>R.E</a:t>
            </a:r>
            <a:r>
              <a:rPr lang="en-US" dirty="0" smtClean="0"/>
              <a:t>. “Tomato early blight (</a:t>
            </a:r>
            <a:r>
              <a:rPr lang="en-US" dirty="0" err="1" smtClean="0"/>
              <a:t>Alternariasolani</a:t>
            </a:r>
            <a:r>
              <a:rPr lang="en-US" dirty="0" smtClean="0"/>
              <a:t>): The pathogens, genetics, and breeding for resistance”, J. Gen. Plant </a:t>
            </a:r>
            <a:r>
              <a:rPr lang="en-US" dirty="0" err="1" smtClean="0"/>
              <a:t>Pathol</a:t>
            </a:r>
            <a:r>
              <a:rPr lang="en-US" dirty="0" smtClean="0"/>
              <a:t>. 2006, 72, 335–347. [</a:t>
            </a:r>
            <a:r>
              <a:rPr lang="en-US" dirty="0" err="1" smtClean="0"/>
              <a:t>CrossRef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Alvarez, A.M.” Integrated approaches for detection of plant pathogenic bacteria and </a:t>
            </a:r>
            <a:r>
              <a:rPr lang="en-US" dirty="0" smtClean="0"/>
              <a:t>diagnosis of </a:t>
            </a:r>
            <a:r>
              <a:rPr lang="en-US" dirty="0"/>
              <a:t>bacterial diseases”, </a:t>
            </a:r>
            <a:r>
              <a:rPr lang="en-US" dirty="0" err="1"/>
              <a:t>Annu</a:t>
            </a:r>
            <a:r>
              <a:rPr lang="en-US" dirty="0"/>
              <a:t>. Rev. </a:t>
            </a:r>
            <a:r>
              <a:rPr lang="en-US" dirty="0" err="1"/>
              <a:t>Phytopathol</a:t>
            </a:r>
            <a:r>
              <a:rPr lang="en-US" dirty="0"/>
              <a:t>. 2004, 42, 339–366. [</a:t>
            </a:r>
            <a:r>
              <a:rPr lang="en-US" dirty="0" err="1"/>
              <a:t>CrossRef</a:t>
            </a:r>
            <a:r>
              <a:rPr lang="en-US" dirty="0"/>
              <a:t>] [PubMed]</a:t>
            </a:r>
          </a:p>
          <a:p>
            <a:pPr marL="0" indent="0">
              <a:buNone/>
            </a:pPr>
            <a:r>
              <a:rPr lang="en-US" dirty="0" smtClean="0"/>
              <a:t>[4] </a:t>
            </a:r>
            <a:r>
              <a:rPr lang="en-US" dirty="0"/>
              <a:t>] Abu </a:t>
            </a:r>
            <a:r>
              <a:rPr lang="en-US" dirty="0" err="1"/>
              <a:t>Sarwar</a:t>
            </a:r>
            <a:r>
              <a:rPr lang="en-US" dirty="0"/>
              <a:t> </a:t>
            </a:r>
            <a:r>
              <a:rPr lang="en-US" dirty="0" err="1"/>
              <a:t>Zamani</a:t>
            </a:r>
            <a:r>
              <a:rPr lang="en-US" dirty="0"/>
              <a:t>, L.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et.al</a:t>
            </a:r>
            <a:r>
              <a:rPr lang="en-US" dirty="0"/>
              <a:t>, “performance of Machine Learning and Image Processing in plant leaf Disease Detection”, Journal of Food Quality, 26 Apr 2022.</a:t>
            </a:r>
          </a:p>
          <a:p>
            <a:pPr marL="0" indent="0">
              <a:buNone/>
            </a:pPr>
            <a:r>
              <a:rPr lang="en-US" dirty="0"/>
              <a:t>[5]</a:t>
            </a:r>
            <a:r>
              <a:rPr lang="en-US" dirty="0" err="1"/>
              <a:t>Sushil</a:t>
            </a:r>
            <a:r>
              <a:rPr lang="en-US" dirty="0"/>
              <a:t> R. </a:t>
            </a:r>
            <a:r>
              <a:rPr lang="en-US" dirty="0" err="1"/>
              <a:t>Kamlapurkar</a:t>
            </a:r>
            <a:r>
              <a:rPr lang="en-US" dirty="0"/>
              <a:t>,” Detection of Plant Leaf Disease Using Image Processing Approach,” International Journal of Scientific and Research Publications, Volume 6, Issue 2, </a:t>
            </a:r>
            <a:r>
              <a:rPr lang="en-US" dirty="0" err="1"/>
              <a:t>pp.1</a:t>
            </a:r>
            <a:r>
              <a:rPr lang="en-US" dirty="0"/>
              <a:t>-6. February 2016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Shima</a:t>
            </a:r>
            <a:r>
              <a:rPr lang="en-US" dirty="0"/>
              <a:t> Ramesh </a:t>
            </a:r>
            <a:r>
              <a:rPr lang="en-US" dirty="0" err="1"/>
              <a:t>Maniyath</a:t>
            </a:r>
            <a:r>
              <a:rPr lang="en-US" dirty="0"/>
              <a:t>, </a:t>
            </a:r>
            <a:r>
              <a:rPr lang="en-US" dirty="0" err="1"/>
              <a:t>Vinod</a:t>
            </a:r>
            <a:r>
              <a:rPr lang="en-US" dirty="0"/>
              <a:t> P V, </a:t>
            </a:r>
            <a:r>
              <a:rPr lang="en-US" dirty="0" err="1"/>
              <a:t>Hebbar</a:t>
            </a:r>
            <a:r>
              <a:rPr lang="en-US" dirty="0"/>
              <a:t> Ram, "Plant Disease Detection Using Machine </a:t>
            </a:r>
            <a:r>
              <a:rPr lang="en-US" dirty="0" err="1"/>
              <a:t>Learning,"in</a:t>
            </a:r>
            <a:r>
              <a:rPr lang="en-US" dirty="0"/>
              <a:t> Research Gate, April 2018. </a:t>
            </a:r>
            <a:r>
              <a:rPr lang="en-US" dirty="0" err="1"/>
              <a:t>Availabe</a:t>
            </a:r>
            <a:r>
              <a:rPr lang="en-US" dirty="0"/>
              <a:t> https://</a:t>
            </a:r>
            <a:r>
              <a:rPr lang="en-US" dirty="0" err="1"/>
              <a:t>www.researchgate.net</a:t>
            </a:r>
            <a:r>
              <a:rPr lang="en-US" dirty="0"/>
              <a:t>/publication/327065422 . Accessed on: May 2023</a:t>
            </a:r>
          </a:p>
          <a:p>
            <a:pPr marL="0" indent="0">
              <a:buNone/>
            </a:pPr>
            <a:r>
              <a:rPr lang="en-US" dirty="0"/>
              <a:t>[7] </a:t>
            </a:r>
            <a:r>
              <a:rPr lang="en-US" dirty="0" err="1"/>
              <a:t>Usha</a:t>
            </a:r>
            <a:r>
              <a:rPr lang="en-US" dirty="0"/>
              <a:t> </a:t>
            </a:r>
            <a:r>
              <a:rPr lang="en-US" dirty="0" err="1"/>
              <a:t>Kumari</a:t>
            </a:r>
            <a:r>
              <a:rPr lang="en-US" dirty="0"/>
              <a:t>, " Leaf Disease Detection: Feature Extraction with K-means clustering and Classification," in Research Gate, March 2019. Available: https://</a:t>
            </a:r>
            <a:r>
              <a:rPr lang="en-US" dirty="0" err="1"/>
              <a:t>www.researchgate.net</a:t>
            </a:r>
            <a:r>
              <a:rPr lang="en-US" dirty="0"/>
              <a:t>/publication/335495508. Accessed on: May </a:t>
            </a:r>
            <a:r>
              <a:rPr lang="en-US" dirty="0" smtClean="0"/>
              <a:t>2023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0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174"/>
            <a:ext cx="10515600" cy="57438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[8] </a:t>
            </a:r>
            <a:r>
              <a:rPr lang="en-US" dirty="0" err="1"/>
              <a:t>Shitala</a:t>
            </a:r>
            <a:r>
              <a:rPr lang="en-US" dirty="0"/>
              <a:t> Prasad, </a:t>
            </a:r>
            <a:r>
              <a:rPr lang="en-US" dirty="0" err="1"/>
              <a:t>Sateesh</a:t>
            </a:r>
            <a:r>
              <a:rPr lang="en-US" dirty="0"/>
              <a:t> K. </a:t>
            </a:r>
            <a:r>
              <a:rPr lang="en-US" dirty="0" err="1"/>
              <a:t>Peddoju</a:t>
            </a:r>
            <a:r>
              <a:rPr lang="en-US" dirty="0"/>
              <a:t>, </a:t>
            </a:r>
            <a:r>
              <a:rPr lang="en-US" dirty="0" err="1"/>
              <a:t>Debashis</a:t>
            </a:r>
            <a:r>
              <a:rPr lang="en-US" dirty="0"/>
              <a:t> Ghosh ,“Multi-resolution mobile vision system for plant leaf disease diagnosis,” pp. 379–388, Springer-</a:t>
            </a:r>
            <a:r>
              <a:rPr lang="en-US" dirty="0" err="1"/>
              <a:t>Verlag</a:t>
            </a:r>
            <a:r>
              <a:rPr lang="en-US" dirty="0"/>
              <a:t> London 2015</a:t>
            </a:r>
          </a:p>
          <a:p>
            <a:pPr marL="0" indent="0">
              <a:buNone/>
            </a:pPr>
            <a:r>
              <a:rPr lang="en-US" dirty="0"/>
              <a:t>[9] </a:t>
            </a:r>
            <a:r>
              <a:rPr lang="en-US" dirty="0" err="1"/>
              <a:t>Shanwen</a:t>
            </a:r>
            <a:r>
              <a:rPr lang="en-US" dirty="0"/>
              <a:t> Zhang, </a:t>
            </a:r>
            <a:r>
              <a:rPr lang="en-US" dirty="0" err="1"/>
              <a:t>Zhuhong</a:t>
            </a:r>
            <a:r>
              <a:rPr lang="en-US" dirty="0"/>
              <a:t> You, </a:t>
            </a:r>
            <a:r>
              <a:rPr lang="en-US" dirty="0" err="1"/>
              <a:t>Xiaowei</a:t>
            </a:r>
            <a:r>
              <a:rPr lang="en-US" dirty="0"/>
              <a:t> Wu,” Plant disease leaf image segmentation based on </a:t>
            </a:r>
            <a:r>
              <a:rPr lang="en-US" dirty="0" err="1"/>
              <a:t>superpixel</a:t>
            </a:r>
            <a:r>
              <a:rPr lang="en-US" dirty="0"/>
              <a:t> clustering and </a:t>
            </a:r>
            <a:r>
              <a:rPr lang="en-US" dirty="0" err="1"/>
              <a:t>EM</a:t>
            </a:r>
            <a:r>
              <a:rPr lang="en-US" dirty="0"/>
              <a:t> algorithm,” Springer, June 2017.</a:t>
            </a:r>
          </a:p>
          <a:p>
            <a:pPr marL="0" indent="0">
              <a:buNone/>
            </a:pPr>
            <a:r>
              <a:rPr lang="en-US" dirty="0"/>
              <a:t>[10] </a:t>
            </a:r>
            <a:r>
              <a:rPr lang="en-US" dirty="0" err="1"/>
              <a:t>Zulkifli</a:t>
            </a:r>
            <a:r>
              <a:rPr lang="en-US" dirty="0"/>
              <a:t> Bin </a:t>
            </a:r>
            <a:r>
              <a:rPr lang="en-US" dirty="0" err="1"/>
              <a:t>Husin</a:t>
            </a:r>
            <a:r>
              <a:rPr lang="en-US" dirty="0"/>
              <a:t>, Abdul </a:t>
            </a:r>
            <a:r>
              <a:rPr lang="en-US" dirty="0" err="1"/>
              <a:t>Hallis</a:t>
            </a:r>
            <a:r>
              <a:rPr lang="en-US" dirty="0"/>
              <a:t> Bin Abdul Aziz, Ali </a:t>
            </a:r>
            <a:r>
              <a:rPr lang="en-US" dirty="0" err="1"/>
              <a:t>Yeon</a:t>
            </a:r>
            <a:r>
              <a:rPr lang="en-US" dirty="0"/>
              <a:t> Bin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Shakaff</a:t>
            </a:r>
            <a:r>
              <a:rPr lang="en-US" dirty="0"/>
              <a:t> </a:t>
            </a:r>
            <a:r>
              <a:rPr lang="en-US" dirty="0" err="1"/>
              <a:t>Rohani</a:t>
            </a:r>
            <a:r>
              <a:rPr lang="en-US" dirty="0"/>
              <a:t> </a:t>
            </a:r>
            <a:r>
              <a:rPr lang="en-US" dirty="0" err="1"/>
              <a:t>Binti</a:t>
            </a:r>
            <a:r>
              <a:rPr lang="en-US" dirty="0"/>
              <a:t> S Mohamed </a:t>
            </a:r>
            <a:r>
              <a:rPr lang="en-US" dirty="0" err="1"/>
              <a:t>Farook</a:t>
            </a:r>
            <a:r>
              <a:rPr lang="en-US" dirty="0"/>
              <a:t>, “Feasibility Study on Plant Chili Disease Detection Using Image Processing Techniques”, 2012 Third International Conference on Intelligent Systems Modelling and Simulation.</a:t>
            </a:r>
          </a:p>
          <a:p>
            <a:pPr marL="0" indent="0">
              <a:buNone/>
            </a:pPr>
            <a:r>
              <a:rPr lang="en-US" dirty="0"/>
              <a:t>[11]  </a:t>
            </a:r>
            <a:r>
              <a:rPr lang="en-US" dirty="0" err="1"/>
              <a:t>Wenjiang</a:t>
            </a:r>
            <a:r>
              <a:rPr lang="en-US" dirty="0"/>
              <a:t> Huang, </a:t>
            </a:r>
            <a:r>
              <a:rPr lang="en-US" dirty="0" err="1"/>
              <a:t>Qingsong</a:t>
            </a:r>
            <a:r>
              <a:rPr lang="en-US" dirty="0"/>
              <a:t> Guan, </a:t>
            </a:r>
            <a:r>
              <a:rPr lang="en-US" dirty="0" err="1"/>
              <a:t>Juhua</a:t>
            </a:r>
            <a:r>
              <a:rPr lang="en-US" dirty="0"/>
              <a:t> </a:t>
            </a:r>
            <a:r>
              <a:rPr lang="en-US" dirty="0" err="1"/>
              <a:t>Luo</a:t>
            </a:r>
            <a:r>
              <a:rPr lang="en-US" dirty="0"/>
              <a:t>, </a:t>
            </a:r>
            <a:r>
              <a:rPr lang="en-US" dirty="0" err="1"/>
              <a:t>Jingcheng</a:t>
            </a:r>
            <a:r>
              <a:rPr lang="en-US" dirty="0"/>
              <a:t> Zhang, </a:t>
            </a:r>
            <a:r>
              <a:rPr lang="en-US" dirty="0" err="1"/>
              <a:t>Jinling</a:t>
            </a:r>
            <a:r>
              <a:rPr lang="en-US" dirty="0"/>
              <a:t> Zhao, Dong Liang, </a:t>
            </a:r>
            <a:r>
              <a:rPr lang="en-US" dirty="0" err="1"/>
              <a:t>Linsheng</a:t>
            </a:r>
            <a:r>
              <a:rPr lang="en-US" dirty="0"/>
              <a:t> Huang, and </a:t>
            </a:r>
            <a:r>
              <a:rPr lang="en-US" dirty="0" err="1"/>
              <a:t>Dongyan</a:t>
            </a:r>
            <a:r>
              <a:rPr lang="en-US" dirty="0"/>
              <a:t> </a:t>
            </a:r>
            <a:r>
              <a:rPr lang="en-US" dirty="0" err="1"/>
              <a:t>Zhang,“New</a:t>
            </a:r>
            <a:r>
              <a:rPr lang="en-US" dirty="0"/>
              <a:t> Optimized Spectral Indices for Identifying and Monitoring Winter Wheat Diseases”, IEEE journal of selected topics </a:t>
            </a:r>
            <a:r>
              <a:rPr lang="en-US" dirty="0" err="1"/>
              <a:t>inapplied</a:t>
            </a:r>
            <a:r>
              <a:rPr lang="en-US" dirty="0"/>
              <a:t> earth observation and remote sensing, Vol. 7, No. 6, June 2017</a:t>
            </a:r>
          </a:p>
          <a:p>
            <a:pPr marL="0" indent="0">
              <a:buNone/>
            </a:pPr>
            <a:r>
              <a:rPr lang="en-US" dirty="0"/>
              <a:t>[12] </a:t>
            </a:r>
            <a:r>
              <a:rPr lang="en-US" dirty="0" err="1"/>
              <a:t>Keyvan</a:t>
            </a:r>
            <a:r>
              <a:rPr lang="en-US" dirty="0"/>
              <a:t> </a:t>
            </a:r>
            <a:r>
              <a:rPr lang="en-US" dirty="0" err="1"/>
              <a:t>Asefpour</a:t>
            </a:r>
            <a:r>
              <a:rPr lang="en-US" dirty="0"/>
              <a:t> </a:t>
            </a:r>
            <a:r>
              <a:rPr lang="en-US" dirty="0" err="1"/>
              <a:t>Vakilian</a:t>
            </a:r>
            <a:r>
              <a:rPr lang="en-US" dirty="0"/>
              <a:t> &amp; </a:t>
            </a:r>
            <a:r>
              <a:rPr lang="en-US" dirty="0" err="1"/>
              <a:t>Jafar</a:t>
            </a:r>
            <a:r>
              <a:rPr lang="en-US" dirty="0"/>
              <a:t> </a:t>
            </a:r>
            <a:r>
              <a:rPr lang="en-US" dirty="0" err="1"/>
              <a:t>Massah</a:t>
            </a:r>
            <a:r>
              <a:rPr lang="en-US" dirty="0"/>
              <a:t>,” An artificial neural network approach to identify fungal diseases of cucumber (</a:t>
            </a:r>
            <a:r>
              <a:rPr lang="en-US" dirty="0" err="1"/>
              <a:t>Cucumis</a:t>
            </a:r>
            <a:r>
              <a:rPr lang="en-US" dirty="0"/>
              <a:t> </a:t>
            </a:r>
            <a:r>
              <a:rPr lang="en-US" dirty="0" err="1"/>
              <a:t>sativus</a:t>
            </a:r>
            <a:r>
              <a:rPr lang="en-US" dirty="0"/>
              <a:t> L.) Plants using digital image processing,” Vol. 46, No. 13,1580–1588, Taylor &amp;Francis, 2013</a:t>
            </a:r>
          </a:p>
          <a:p>
            <a:pPr marL="0" indent="0">
              <a:buNone/>
            </a:pPr>
            <a:r>
              <a:rPr lang="en-US" dirty="0"/>
              <a:t>[13] : </a:t>
            </a:r>
            <a:r>
              <a:rPr lang="en-US" dirty="0" err="1"/>
              <a:t>Vijai</a:t>
            </a:r>
            <a:r>
              <a:rPr lang="en-US" dirty="0"/>
              <a:t> Singh, </a:t>
            </a:r>
            <a:r>
              <a:rPr lang="en-US" dirty="0" err="1"/>
              <a:t>A.K</a:t>
            </a:r>
            <a:r>
              <a:rPr lang="en-US" dirty="0"/>
              <a:t>. </a:t>
            </a:r>
            <a:r>
              <a:rPr lang="en-US" dirty="0" err="1"/>
              <a:t>Misra</a:t>
            </a:r>
            <a:r>
              <a:rPr lang="en-US" dirty="0"/>
              <a:t>,” Detection of plant leaf diseases using image segmentation and soft computing </a:t>
            </a:r>
            <a:r>
              <a:rPr lang="en-US" dirty="0" err="1"/>
              <a:t>Techniques,”Information</a:t>
            </a:r>
            <a:r>
              <a:rPr lang="en-US" dirty="0"/>
              <a:t> Processing In Agriculture 4 (2017) 41–49 , science direct,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[14] </a:t>
            </a:r>
            <a:r>
              <a:rPr lang="en-US" dirty="0" err="1"/>
              <a:t>Srdjan</a:t>
            </a:r>
            <a:r>
              <a:rPr lang="en-US" dirty="0"/>
              <a:t> </a:t>
            </a:r>
            <a:r>
              <a:rPr lang="en-US" dirty="0" err="1"/>
              <a:t>Sladojevic</a:t>
            </a:r>
            <a:r>
              <a:rPr lang="en-US" dirty="0"/>
              <a:t>, Marko </a:t>
            </a:r>
            <a:r>
              <a:rPr lang="en-US" dirty="0" err="1"/>
              <a:t>Arsenovic</a:t>
            </a:r>
            <a:r>
              <a:rPr lang="en-US" dirty="0"/>
              <a:t>, </a:t>
            </a:r>
            <a:r>
              <a:rPr lang="en-US" dirty="0" err="1"/>
              <a:t>Andras</a:t>
            </a:r>
            <a:r>
              <a:rPr lang="en-US" dirty="0"/>
              <a:t> </a:t>
            </a:r>
            <a:r>
              <a:rPr lang="en-US" dirty="0" err="1"/>
              <a:t>Anderla</a:t>
            </a:r>
            <a:r>
              <a:rPr lang="en-US" dirty="0"/>
              <a:t>, </a:t>
            </a:r>
            <a:r>
              <a:rPr lang="en-US" dirty="0" err="1"/>
              <a:t>Dubravko</a:t>
            </a:r>
            <a:r>
              <a:rPr lang="en-US" dirty="0"/>
              <a:t> </a:t>
            </a:r>
            <a:r>
              <a:rPr lang="en-US" dirty="0" err="1"/>
              <a:t>Culibrk</a:t>
            </a:r>
            <a:r>
              <a:rPr lang="en-US" dirty="0"/>
              <a:t> and </a:t>
            </a:r>
            <a:r>
              <a:rPr lang="en-US" dirty="0" err="1"/>
              <a:t>Darko</a:t>
            </a:r>
            <a:r>
              <a:rPr lang="en-US" dirty="0"/>
              <a:t> </a:t>
            </a:r>
            <a:r>
              <a:rPr lang="en-US" dirty="0" err="1"/>
              <a:t>Stefanovic</a:t>
            </a:r>
            <a:r>
              <a:rPr lang="en-US" dirty="0"/>
              <a:t>,”Deep Neural Networks Based Recognition of Plant Diseases by Leaf Image Classification,” </a:t>
            </a:r>
            <a:r>
              <a:rPr lang="en-US" dirty="0" err="1" smtClean="0"/>
              <a:t>Hindawi</a:t>
            </a:r>
            <a:r>
              <a:rPr lang="en-US" dirty="0" smtClean="0"/>
              <a:t> </a:t>
            </a:r>
            <a:r>
              <a:rPr lang="en-US" dirty="0"/>
              <a:t>Publishing Corporation Computational Intelligence and </a:t>
            </a:r>
            <a:r>
              <a:rPr lang="en-US" dirty="0" err="1"/>
              <a:t>Neuroscience,Vol</a:t>
            </a:r>
            <a:r>
              <a:rPr lang="en-US" dirty="0"/>
              <a:t> 2016, Article ID 3289801, 11 pages</a:t>
            </a:r>
          </a:p>
          <a:p>
            <a:r>
              <a:rPr lang="en-US" dirty="0"/>
              <a:t>[15] </a:t>
            </a:r>
            <a:r>
              <a:rPr lang="en-US" dirty="0" err="1"/>
              <a:t>Usama</a:t>
            </a:r>
            <a:r>
              <a:rPr lang="en-US" dirty="0"/>
              <a:t> </a:t>
            </a:r>
            <a:r>
              <a:rPr lang="en-US" dirty="0" err="1"/>
              <a:t>Mokhtar</a:t>
            </a:r>
            <a:r>
              <a:rPr lang="en-US" dirty="0"/>
              <a:t>, Mona A. S. Ali, </a:t>
            </a:r>
            <a:r>
              <a:rPr lang="en-US" dirty="0" err="1"/>
              <a:t>Aboul</a:t>
            </a:r>
            <a:r>
              <a:rPr lang="en-US" dirty="0"/>
              <a:t> Ella </a:t>
            </a:r>
            <a:r>
              <a:rPr lang="en-US" dirty="0" err="1"/>
              <a:t>Hassenian</a:t>
            </a:r>
            <a:r>
              <a:rPr lang="en-US" dirty="0"/>
              <a:t>, </a:t>
            </a:r>
            <a:r>
              <a:rPr lang="en-US" dirty="0" err="1"/>
              <a:t>Hesham</a:t>
            </a:r>
            <a:r>
              <a:rPr lang="en-US" dirty="0"/>
              <a:t> </a:t>
            </a:r>
            <a:r>
              <a:rPr lang="en-US" dirty="0" err="1"/>
              <a:t>Hefny</a:t>
            </a:r>
            <a:r>
              <a:rPr lang="en-US" dirty="0"/>
              <a:t>,” Tomato leaves diseases detection approach based on support vector machines,” </a:t>
            </a:r>
            <a:r>
              <a:rPr lang="en-US" dirty="0" err="1"/>
              <a:t>IEEE,2015</a:t>
            </a:r>
            <a:endParaRPr lang="en-US" dirty="0"/>
          </a:p>
          <a:p>
            <a:r>
              <a:rPr lang="en-US" dirty="0"/>
              <a:t>[16] Amar Kumar </a:t>
            </a:r>
            <a:r>
              <a:rPr lang="en-US" dirty="0" err="1"/>
              <a:t>Dey</a:t>
            </a:r>
            <a:r>
              <a:rPr lang="en-US" dirty="0"/>
              <a:t>, </a:t>
            </a:r>
            <a:r>
              <a:rPr lang="en-US" dirty="0" err="1"/>
              <a:t>Manisha</a:t>
            </a:r>
            <a:r>
              <a:rPr lang="en-US" dirty="0"/>
              <a:t> Sharma, M.R.</a:t>
            </a:r>
            <a:r>
              <a:rPr lang="en-US" dirty="0" err="1"/>
              <a:t>Meshram</a:t>
            </a:r>
            <a:r>
              <a:rPr lang="en-US" dirty="0"/>
              <a:t>,”Image Processing Based Leaf Rot Disease, Detection of Betel Vine (Piper </a:t>
            </a:r>
            <a:r>
              <a:rPr lang="en-US" dirty="0" err="1"/>
              <a:t>BetleL</a:t>
            </a:r>
            <a:r>
              <a:rPr lang="en-US" dirty="0"/>
              <a:t>.),” </a:t>
            </a:r>
            <a:r>
              <a:rPr lang="en-US" dirty="0" err="1"/>
              <a:t>Procedia</a:t>
            </a:r>
            <a:r>
              <a:rPr lang="en-US" dirty="0"/>
              <a:t> Computer Science 748 – 754, science direct, 2016</a:t>
            </a:r>
          </a:p>
          <a:p>
            <a:r>
              <a:rPr lang="en-US" dirty="0"/>
              <a:t>[17]  </a:t>
            </a:r>
            <a:r>
              <a:rPr lang="en-US" dirty="0" err="1"/>
              <a:t>no.4</a:t>
            </a:r>
            <a:r>
              <a:rPr lang="en-US" dirty="0"/>
              <a:t>, 299–315, Taylor &amp; Francis, 2017[15] </a:t>
            </a:r>
            <a:r>
              <a:rPr lang="en-US" dirty="0" err="1"/>
              <a:t>H.Al-Hiary</a:t>
            </a:r>
            <a:r>
              <a:rPr lang="en-US" dirty="0"/>
              <a:t>, S. </a:t>
            </a:r>
            <a:r>
              <a:rPr lang="en-US" dirty="0" err="1"/>
              <a:t>Bani</a:t>
            </a:r>
            <a:r>
              <a:rPr lang="en-US" dirty="0"/>
              <a:t>-Ahmad, </a:t>
            </a:r>
            <a:r>
              <a:rPr lang="en-US" dirty="0" err="1"/>
              <a:t>M.Reyalat</a:t>
            </a:r>
            <a:r>
              <a:rPr lang="en-US" dirty="0"/>
              <a:t>, </a:t>
            </a:r>
            <a:r>
              <a:rPr lang="en-US" dirty="0" err="1"/>
              <a:t>M.Braik</a:t>
            </a:r>
            <a:r>
              <a:rPr lang="en-US" dirty="0"/>
              <a:t> &amp; </a:t>
            </a:r>
            <a:r>
              <a:rPr lang="en-US" dirty="0" err="1"/>
              <a:t>Z.AlRahamneh</a:t>
            </a:r>
            <a:r>
              <a:rPr lang="en-US" dirty="0"/>
              <a:t>, “Fast and Accurate Detection and Classification of Plant Diseases”, International Journal of Computer Applications, </a:t>
            </a:r>
            <a:r>
              <a:rPr lang="en-US" dirty="0" err="1"/>
              <a:t>Vol.17,No.1</a:t>
            </a:r>
            <a:r>
              <a:rPr lang="en-US" dirty="0"/>
              <a:t>, </a:t>
            </a:r>
            <a:r>
              <a:rPr lang="en-US" dirty="0" err="1"/>
              <a:t>pp.31-38.March</a:t>
            </a:r>
            <a:r>
              <a:rPr lang="en-US" dirty="0"/>
              <a:t> 2011.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A3C89F8-0D2F-47FF-B903-15124826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C3CC9-E85D-5A69-5319-6C45E425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110" y="2294250"/>
            <a:ext cx="7131602" cy="130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  <a:latin typeface="+mj-lt"/>
                <a:ea typeface="맑은 고딕"/>
                <a:cs typeface="+mj-cs"/>
              </a:rPr>
              <a:t>Thank You.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xmlns="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xmlns="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xmlns="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xmlns="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xmlns="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6" y="3936098"/>
            <a:ext cx="3772301" cy="1325563"/>
          </a:xfrm>
        </p:spPr>
        <p:txBody>
          <a:bodyPr>
            <a:normAutofit/>
          </a:bodyPr>
          <a:lstStyle/>
          <a:p>
            <a:pPr lvl="1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99" y="3259788"/>
            <a:ext cx="8382801" cy="4351338"/>
          </a:xfrm>
        </p:spPr>
        <p:txBody>
          <a:bodyPr/>
          <a:lstStyle/>
          <a:p>
            <a:pPr lvl="0"/>
            <a:r>
              <a:rPr lang="en-US" dirty="0"/>
              <a:t>Develop an automated system that can accurately detect and classify plant leaf diseases using computer vision and machine learning techniques.</a:t>
            </a:r>
          </a:p>
          <a:p>
            <a:pPr lvl="0"/>
            <a:r>
              <a:rPr lang="en-US" dirty="0"/>
              <a:t>Classify the healthy and affected leaf part by feature extraction and classification.</a:t>
            </a:r>
          </a:p>
          <a:p>
            <a:pPr lvl="0"/>
            <a:r>
              <a:rPr lang="en-US" dirty="0"/>
              <a:t>Train the model by using testing data for accurate result.</a:t>
            </a:r>
          </a:p>
        </p:txBody>
      </p:sp>
      <p:pic>
        <p:nvPicPr>
          <p:cNvPr id="4" name="Picture 20" descr="A picture containing plant&#10;&#10;Description automatically generated">
            <a:extLst>
              <a:ext uri="{FF2B5EF4-FFF2-40B4-BE49-F238E27FC236}">
                <a16:creationId xmlns="" xmlns:a16="http://schemas.microsoft.com/office/drawing/2014/main" id="{9BBCBA26-81F0-186E-C285-D5DE95E0B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r="11093" b="1"/>
          <a:stretch/>
        </p:blipFill>
        <p:spPr>
          <a:xfrm>
            <a:off x="0" y="-96242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71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METHODLOGY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3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5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9AEBA79-35B5-4FB2-AB38-F6A4C31112CD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smtClean="0">
                <a:solidFill>
                  <a:srgbClr val="FFFFFF"/>
                </a:solidFill>
              </a:rPr>
              <a:t>METHODOLOGY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AC3BA36F-FDBC-4AB9-86D0-9FF61E2F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99" y="823301"/>
            <a:ext cx="8079594" cy="51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5" y="702009"/>
            <a:ext cx="10515600" cy="1325563"/>
          </a:xfrm>
        </p:spPr>
        <p:txBody>
          <a:bodyPr/>
          <a:lstStyle/>
          <a:p>
            <a:r>
              <a:rPr lang="en-US" b="1" dirty="0"/>
              <a:t>SYSTEM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4848" cy="4351338"/>
          </a:xfrm>
        </p:spPr>
        <p:txBody>
          <a:bodyPr/>
          <a:lstStyle/>
          <a:p>
            <a:r>
              <a:rPr lang="en-US" dirty="0"/>
              <a:t>System architecture involves data acquisition from a large dataset.</a:t>
            </a:r>
          </a:p>
          <a:p>
            <a:r>
              <a:rPr lang="en-US" dirty="0"/>
              <a:t>Data undergoes processing through various convolutional layers.</a:t>
            </a:r>
          </a:p>
          <a:p>
            <a:r>
              <a:rPr lang="en-US" dirty="0"/>
              <a:t>Classification of plant diseases determines if the image belongs to a healthy or diseased class.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4" y="702009"/>
            <a:ext cx="5120039" cy="5314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6506"/>
            <a:ext cx="10515600" cy="1325563"/>
          </a:xfrm>
        </p:spPr>
        <p:txBody>
          <a:bodyPr/>
          <a:lstStyle/>
          <a:p>
            <a:r>
              <a:rPr lang="en-US" b="1" dirty="0"/>
              <a:t>Software development Life cycle: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47" y="1696536"/>
            <a:ext cx="10515600" cy="4351338"/>
          </a:xfrm>
        </p:spPr>
        <p:txBody>
          <a:bodyPr/>
          <a:lstStyle/>
          <a:p>
            <a:r>
              <a:rPr lang="en-US" dirty="0"/>
              <a:t>We use waterfall model software development life cycle in our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4704"/>
          </a:xfrm>
          <a:prstGeom prst="rect">
            <a:avLst/>
          </a:prstGeom>
        </p:spPr>
      </p:pic>
      <p:pic>
        <p:nvPicPr>
          <p:cNvPr id="1026" name="Picture 2" descr="SDLC Waterfall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12" y="2670646"/>
            <a:ext cx="9086248" cy="40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560343"/>
            <a:ext cx="10515600" cy="1325563"/>
          </a:xfrm>
        </p:spPr>
        <p:txBody>
          <a:bodyPr/>
          <a:lstStyle/>
          <a:p>
            <a:r>
              <a:rPr lang="en-US" dirty="0" smtClean="0"/>
              <a:t>System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23" y="1989071"/>
            <a:ext cx="9471259" cy="4392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4704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3" y="681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Data flow diagram (</a:t>
            </a:r>
            <a:r>
              <a:rPr lang="en-US" sz="4000" b="1" dirty="0" err="1"/>
              <a:t>DFD</a:t>
            </a:r>
            <a:r>
              <a:rPr lang="en-US" sz="4000" b="1" dirty="0"/>
              <a:t>):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415"/>
            <a:ext cx="10515600" cy="4723548"/>
          </a:xfrm>
        </p:spPr>
        <p:txBody>
          <a:bodyPr/>
          <a:lstStyle/>
          <a:p>
            <a:pPr marL="0" lvl="0" indent="0">
              <a:buNone/>
            </a:pPr>
            <a:endParaRPr lang="en-US" sz="2400" b="1" dirty="0" smtClean="0"/>
          </a:p>
          <a:p>
            <a:pPr marL="0" lvl="0" indent="0">
              <a:buNone/>
            </a:pPr>
            <a:endParaRPr lang="en-US" sz="2400" b="1" dirty="0"/>
          </a:p>
          <a:p>
            <a:pPr marL="0" lvl="0" indent="0">
              <a:buNone/>
            </a:pPr>
            <a:r>
              <a:rPr lang="en-US" sz="2400" b="1" dirty="0" smtClean="0"/>
              <a:t>Data </a:t>
            </a:r>
            <a:r>
              <a:rPr lang="en-US" sz="2400" b="1" dirty="0"/>
              <a:t>Flow Diagram – Level 0 </a:t>
            </a:r>
            <a:endParaRPr lang="en-US" sz="2400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endParaRPr lang="en-US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– Level 1: 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b="1" dirty="0" smtClean="0"/>
          </a:p>
          <a:p>
            <a:pPr lvl="0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33" y="1793598"/>
            <a:ext cx="6076749" cy="1828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8"/>
          <a:stretch/>
        </p:blipFill>
        <p:spPr>
          <a:xfrm>
            <a:off x="5155933" y="3976657"/>
            <a:ext cx="6679933" cy="1846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3E1880-A94D-98D1-5503-F7BB15FF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251"/>
            <a:ext cx="12192000" cy="764704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=""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1609</Words>
  <Application>Microsoft Office PowerPoint</Application>
  <PresentationFormat>Widescreen</PresentationFormat>
  <Paragraphs>172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Times New Roman</vt:lpstr>
      <vt:lpstr>Trebuchet MS</vt:lpstr>
      <vt:lpstr>Verdana</vt:lpstr>
      <vt:lpstr>Wingdings</vt:lpstr>
      <vt:lpstr>Wingdings 3</vt:lpstr>
      <vt:lpstr>Office Theme</vt:lpstr>
      <vt:lpstr>Facet</vt:lpstr>
      <vt:lpstr>A PROPOSAL ON “PLANT DISEASE DECTECTION” </vt:lpstr>
      <vt:lpstr>OUTLINE</vt:lpstr>
      <vt:lpstr>INTRODUCTION</vt:lpstr>
      <vt:lpstr>Objective</vt:lpstr>
      <vt:lpstr>METHODLOGY</vt:lpstr>
      <vt:lpstr>SYSTEM ARCHITECTURE:</vt:lpstr>
      <vt:lpstr>Software development Life cycle:</vt:lpstr>
      <vt:lpstr>System Workflow</vt:lpstr>
      <vt:lpstr>Data flow diagram (DFD):</vt:lpstr>
      <vt:lpstr>Data Flow Diagram – Level 2:</vt:lpstr>
      <vt:lpstr>PowerPoint Presentation</vt:lpstr>
      <vt:lpstr>Sequence Diagram:</vt:lpstr>
      <vt:lpstr>DATA ANALYSIS</vt:lpstr>
      <vt:lpstr>1. Data Collection:</vt:lpstr>
      <vt:lpstr>2. Image Processing: </vt:lpstr>
      <vt:lpstr>3. Procedure: </vt:lpstr>
      <vt:lpstr>4. Image segmentation:</vt:lpstr>
      <vt:lpstr>5. Feature extraction: </vt:lpstr>
      <vt:lpstr>6. Model selection:</vt:lpstr>
      <vt:lpstr>7. Training and validation:</vt:lpstr>
      <vt:lpstr>8. Model evaluation</vt:lpstr>
      <vt:lpstr>9. Deployment and usability: </vt:lpstr>
      <vt:lpstr>10. Performance comparison</vt:lpstr>
      <vt:lpstr>TECHNICAL PROGRESS</vt:lpstr>
      <vt:lpstr>a. Dataset Collection: </vt:lpstr>
      <vt:lpstr>b. Model Development:</vt:lpstr>
      <vt:lpstr>PowerPoint Presentation</vt:lpstr>
      <vt:lpstr>c. Model Training: </vt:lpstr>
      <vt:lpstr>PowerPoint Presentation</vt:lpstr>
      <vt:lpstr>d. Normal Inference of Trained Model:</vt:lpstr>
      <vt:lpstr>PowerPoint Presentation</vt:lpstr>
      <vt:lpstr>Future Work</vt:lpstr>
      <vt:lpstr>CONCLUSION</vt:lpstr>
      <vt:lpstr>REFERENCE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ON “PLANT DISEASE DECTECTION”</dc:title>
  <dc:creator>Microsoft account</dc:creator>
  <cp:lastModifiedBy>Microsoft account</cp:lastModifiedBy>
  <cp:revision>20</cp:revision>
  <dcterms:created xsi:type="dcterms:W3CDTF">2023-07-03T14:59:12Z</dcterms:created>
  <dcterms:modified xsi:type="dcterms:W3CDTF">2023-07-05T18:28:02Z</dcterms:modified>
</cp:coreProperties>
</file>