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3"/>
    <p:sldId id="278" r:id="rId4"/>
    <p:sldId id="280" r:id="rId5"/>
    <p:sldId id="268" r:id="rId6"/>
    <p:sldId id="272" r:id="rId7"/>
    <p:sldId id="270" r:id="rId8"/>
    <p:sldId id="275" r:id="rId9"/>
    <p:sldId id="274" r:id="rId10"/>
    <p:sldId id="273" r:id="rId11"/>
    <p:sldId id="267" r:id="rId12"/>
    <p:sldId id="263" r:id="rId13"/>
    <p:sldId id="276" r:id="rId14"/>
    <p:sldId id="277" r:id="rId15"/>
    <p:sldId id="265" r:id="rId16"/>
    <p:sldId id="266" r:id="rId1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6233" autoAdjust="0"/>
  </p:normalViewPr>
  <p:slideViewPr>
    <p:cSldViewPr snapToGrid="0">
      <p:cViewPr varScale="1">
        <p:scale>
          <a:sx n="106" d="100"/>
          <a:sy n="106" d="100"/>
        </p:scale>
        <p:origin x="1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A8DBB9-FF4D-4FDA-AD34-27FA86519578}" type="datetime1">
              <a:rPr lang="zh-CN" alt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1CCE20-FD2F-40C5-ABE3-3369F20AA0E6}" type="datetime1">
              <a:rPr lang="zh-CN" alt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单击此处编辑母版文本样式</a:t>
            </a:r>
            <a:endParaRPr lang="en-US"/>
          </a:p>
          <a:p>
            <a:pPr lvl="1" rtl="0"/>
            <a:r>
              <a:rPr lang="en-US"/>
              <a:t>第二级</a:t>
            </a:r>
            <a:endParaRPr lang="en-US"/>
          </a:p>
          <a:p>
            <a:pPr lvl="2" rtl="0"/>
            <a:r>
              <a:rPr lang="en-US"/>
              <a:t>第三级</a:t>
            </a:r>
            <a:endParaRPr lang="en-US"/>
          </a:p>
          <a:p>
            <a:pPr lvl="3" rtl="0"/>
            <a:r>
              <a:rPr lang="en-US"/>
              <a:t>第四级</a:t>
            </a:r>
            <a:endParaRPr lang="en-US"/>
          </a:p>
          <a:p>
            <a:pPr lvl="4" rtl="0"/>
            <a:r>
              <a:rPr 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3234F-2943-4AD6-8E73-34C216403FC9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18B044-5115-4C63-8F06-0D627F0729F0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476C3-78BD-40CB-9C6F-0D41DD7E1D50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4A4C0A-F292-41BE-9CD1-530467B1B9F8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9" name="直接连接符​​(S)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1630FC-7090-4D1C-93D5-113C82941F4E}" type="datetime1">
              <a:rPr lang="zh-CN" altLang="en-US" smtClean="0"/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DFCFC-F8E9-4049-95DD-C79391CC7BFF}" type="datetime1">
              <a:rPr lang="zh-CN" altLang="en-US" smtClean="0"/>
            </a:fld>
            <a:endParaRPr 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BE5E81-E012-42C1-892B-1E2892457684}" type="datetime1">
              <a:rPr lang="zh-CN" altLang="en-US" smtClean="0"/>
            </a:fld>
            <a:endParaRPr 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5DBCF-E3D4-4FC7-9203-C0C05B2BAA55}" type="datetime1">
              <a:rPr lang="zh-CN" altLang="en-US" smtClean="0"/>
            </a:fld>
            <a:endParaRPr 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10A522-F0F5-43AE-870D-B1652467F5E7}" type="datetime1">
              <a:rPr lang="zh-CN" altLang="en-US" smtClean="0"/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  <a:p>
            <a:pPr lvl="1" rtl="0"/>
            <a:r>
              <a:rPr lang="zh-CN" altLang="en-US"/>
              <a:t>二级</a:t>
            </a:r>
            <a:endParaRPr lang="zh-CN" altLang="en-US"/>
          </a:p>
          <a:p>
            <a:pPr lvl="2" rtl="0"/>
            <a:r>
              <a:rPr lang="zh-CN" altLang="en-US"/>
              <a:t>三级</a:t>
            </a:r>
            <a:endParaRPr lang="zh-CN" altLang="en-US"/>
          </a:p>
          <a:p>
            <a:pPr lvl="3" rtl="0"/>
            <a:r>
              <a:rPr lang="zh-CN" altLang="en-US"/>
              <a:t>四级</a:t>
            </a:r>
            <a:endParaRPr lang="zh-CN" altLang="en-US"/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4571CF06-CFCF-4651-AD58-EA72AF9A9AA5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A78803E1-1726-4879-80E3-452B390141DD}" type="datetime1">
              <a:rPr lang="zh-CN" altLang="en-US" smtClean="0"/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ECCA8BC-1B61-46E2-9581-00FC2FDA063C}" type="datetime1">
              <a:rPr lang="zh-CN" alt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56510" y="2117587"/>
            <a:ext cx="7778593" cy="2294431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</a:rPr>
              <a:t>Kernel Ridge Regression</a:t>
            </a:r>
            <a:endParaRPr lang="en-US" sz="8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6131346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3764479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603583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Implementation &amp; Core Modules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2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/>
        </p:nvSpPr>
        <p:spPr>
          <a:xfrm>
            <a:off x="1982470" y="4168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</a:lstStyle>
          <a:p>
            <a:r>
              <a:t>Kernel Functions Overview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982470" y="17424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t>Defined in kernels.py:</a:t>
            </a:r>
          </a:p>
          <a:p>
            <a:r>
              <a:t>Linear Kernel: K(x, x') = x</a:t>
            </a:r>
            <a:r>
              <a:rPr baseline="30000"/>
              <a:t>T</a:t>
            </a:r>
            <a:r>
              <a:t> x'</a:t>
            </a:r>
          </a:p>
          <a:p>
            <a:r>
              <a:t>Polynomial Kernel: (γ x</a:t>
            </a:r>
            <a:r>
              <a:rPr baseline="30000"/>
              <a:t>T</a:t>
            </a:r>
            <a:r>
              <a:t> x' + c₀)^d</a:t>
            </a:r>
          </a:p>
          <a:p>
            <a:r>
              <a:t>RBF Kernel (Gaussian): exp(-γ ||x - x'||²)</a:t>
            </a:r>
          </a:p>
          <a:p>
            <a:r>
              <a:t>Sigmoid Kernel: tanh(γ x</a:t>
            </a:r>
            <a:r>
              <a:rPr baseline="30000"/>
              <a:t>T</a:t>
            </a:r>
            <a:r>
              <a:t> x' + c₀)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16840" y="457200"/>
            <a:ext cx="11868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</a:lstStyle>
          <a:p>
            <a:r>
              <a:t>KernelRidge Class (kernel_ridge.py)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6840" y="1782445"/>
            <a:ext cx="1186815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t>Core Methods:</a:t>
            </a:r>
          </a:p>
          <a:p>
            <a:r>
              <a:t>__init__: Initialize parameters (kernel, alpha, gamma, degree, etc.)</a:t>
            </a:r>
          </a:p>
          <a:p>
            <a:r>
              <a:t>fit(X, y): Compute kernel matrix K, solve (K + nαI)α = y</a:t>
            </a:r>
          </a:p>
          <a:p>
            <a:r>
              <a:t>predict(X): Compute kernel matrix between test and train sets, return predictions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1981200" y="4117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</a:lstStyle>
          <a:p>
            <a:r>
              <a:t>Example File (example_usage.py)</a:t>
            </a:r>
          </a:p>
        </p:txBody>
      </p:sp>
      <p:sp>
        <p:nvSpPr>
          <p:cNvPr id="10" name="Content Placeholder 2"/>
          <p:cNvSpPr>
            <a:spLocks noGrp="1"/>
          </p:cNvSpPr>
          <p:nvPr/>
        </p:nvSpPr>
        <p:spPr>
          <a:xfrm>
            <a:off x="1981200" y="17373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r>
              <a:t>Demonstrates:</a:t>
            </a:r>
          </a:p>
          <a:p>
            <a:r>
              <a:t>Generate nonlinear data: y = sin(x) + noise</a:t>
            </a:r>
          </a:p>
          <a:p>
            <a:r>
              <a:t>Train model with RBF kernel</a:t>
            </a:r>
          </a:p>
          <a:p>
            <a:r>
              <a:t>Plot prediction curve</a:t>
            </a:r>
          </a:p>
          <a:p>
            <a:r>
              <a:t>Compare performance of different kernels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矩形: 对角圆角 3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841113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Experiments &amp; Conclusion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3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长方形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84794" y="2509575"/>
            <a:ext cx="7778593" cy="1192685"/>
          </a:xfrm>
        </p:spPr>
        <p:txBody>
          <a:bodyPr rtlCol="0">
            <a:normAutofit/>
          </a:bodyPr>
          <a:lstStyle/>
          <a:p>
            <a:pPr algn="ctr"/>
            <a:r>
              <a:rPr lang="en-US" altLang="zh-CN" sz="8000" i="1" dirty="0">
                <a:solidFill>
                  <a:schemeClr val="accent2">
                    <a:lumMod val="75000"/>
                  </a:schemeClr>
                </a:solidFill>
              </a:rPr>
              <a:t>Thank You!</a:t>
            </a:r>
            <a:endParaRPr lang="en-US" sz="80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6131346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 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一张显示了建筑物、坐姿、长凳和侧边的图片&#10;&#10;说明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3764479" cy="6857999"/>
          </a:xfrm>
          <a:prstGeom prst="rect">
            <a:avLst/>
          </a:prstGeom>
        </p:spPr>
      </p:pic>
      <p:cxnSp>
        <p:nvCxnSpPr>
          <p:cNvPr id="24" name="直接连接符​​(S)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9043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Overview &amp; Principle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13319" y="3429000"/>
            <a:ext cx="425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6A02E">
                    <a:lumMod val="40000"/>
                    <a:lumOff val="60000"/>
                  </a:srgbClr>
                </a:solidFill>
                <a:effectLst/>
                <a:uLnTx/>
                <a:uFillTx/>
                <a:latin typeface="Franklin Gothic Book" panose="020B0503020102020204"/>
                <a:ea typeface="宋体" panose="02010600030101010101" pitchFamily="2" charset="-122"/>
                <a:cs typeface="+mn-cs"/>
              </a:rPr>
              <a:t>------------------ (Kernel Ridge Regression)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6A02E">
                  <a:lumMod val="40000"/>
                  <a:lumOff val="60000"/>
                </a:srgbClr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>
                <a:sym typeface="+mn-ea"/>
              </a:rPr>
              <a:t>L2 regularization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Part 1: Ridge Regression</a:t>
            </a:r>
            <a:endParaRPr lang="en-US" alt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" y="1925955"/>
            <a:ext cx="10709910" cy="1722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Part 2: Kernel Methods</a:t>
            </a:r>
            <a:endParaRPr lang="en-US" alt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2383578"/>
            <a:ext cx="10058400" cy="2821459"/>
          </a:xfrm>
        </p:spPr>
        <p:txBody>
          <a:bodyPr rtlCol="0" anchor="ctr">
            <a:normAutofit fontScale="90000"/>
          </a:bodyPr>
          <a:lstStyle/>
          <a:p>
            <a:pPr lvl="0" algn="ctr"/>
            <a:r>
              <a:rPr lang="en-US" altLang="zh-CN" sz="3110" i="1" dirty="0">
                <a:solidFill>
                  <a:srgbClr val="FFFFFF"/>
                </a:solidFill>
              </a:rPr>
              <a:t>1.Linear  kernel</a:t>
            </a:r>
            <a:r>
              <a:rPr lang="zh-CN" altLang="en-US" sz="3110" i="1" dirty="0">
                <a:solidFill>
                  <a:srgbClr val="FFFFFF"/>
                </a:solidFill>
              </a:rPr>
              <a:t>：</a:t>
            </a:r>
            <a:r>
              <a:rPr lang="en-US" altLang="zh-CN" sz="3110" i="1" dirty="0">
                <a:solidFill>
                  <a:srgbClr val="FFFFFF"/>
                </a:solidFill>
              </a:rPr>
              <a:t>just the normal inner product, no mapping.</a:t>
            </a:r>
            <a:br>
              <a:rPr lang="en-US" altLang="zh-CN" sz="3110" i="1" dirty="0">
                <a:solidFill>
                  <a:srgbClr val="FFFFFF"/>
                </a:solidFill>
              </a:rPr>
            </a:br>
            <a:r>
              <a:rPr lang="en-US" altLang="zh-CN" sz="3110" i="1" dirty="0">
                <a:solidFill>
                  <a:srgbClr val="FFFFFF"/>
                </a:solidFill>
              </a:rPr>
              <a:t>2.Polynomial  kernel</a:t>
            </a:r>
            <a:r>
              <a:rPr lang="zh-CN" altLang="en-US" sz="3110" i="1" dirty="0">
                <a:solidFill>
                  <a:srgbClr val="FFFFFF"/>
                </a:solidFill>
              </a:rPr>
              <a:t>：</a:t>
            </a:r>
            <a:r>
              <a:rPr lang="en-US" altLang="zh-CN" sz="3110" i="1" dirty="0">
                <a:solidFill>
                  <a:srgbClr val="FFFFFF"/>
                </a:solidFill>
              </a:rPr>
              <a:t>takes combinations of features raised to powers</a:t>
            </a:r>
            <a:br>
              <a:rPr lang="en-US" altLang="zh-CN" sz="3110" i="1" dirty="0">
                <a:solidFill>
                  <a:srgbClr val="FFFFFF"/>
                </a:solidFill>
              </a:rPr>
            </a:br>
            <a:r>
              <a:rPr lang="en-US" altLang="zh-CN" sz="3110" i="1" dirty="0">
                <a:solidFill>
                  <a:srgbClr val="FFFFFF"/>
                </a:solidFill>
              </a:rPr>
              <a:t>3.RBF  </a:t>
            </a:r>
            <a:r>
              <a:rPr lang="zh-CN" altLang="en-US" sz="3110" i="1" dirty="0">
                <a:solidFill>
                  <a:srgbClr val="FFFFFF"/>
                </a:solidFill>
              </a:rPr>
              <a:t>（</a:t>
            </a:r>
            <a:r>
              <a:rPr lang="en-US" altLang="zh-CN" sz="3110" i="1" dirty="0">
                <a:solidFill>
                  <a:srgbClr val="FFFFFF"/>
                </a:solidFill>
              </a:rPr>
              <a:t>Gaussian</a:t>
            </a:r>
            <a:r>
              <a:rPr lang="zh-CN" altLang="en-US" sz="3110" i="1" dirty="0">
                <a:solidFill>
                  <a:srgbClr val="FFFFFF"/>
                </a:solidFill>
              </a:rPr>
              <a:t>）</a:t>
            </a:r>
            <a:r>
              <a:rPr lang="en-US" altLang="zh-CN" sz="3110" i="1" dirty="0">
                <a:solidFill>
                  <a:srgbClr val="FFFFFF"/>
                </a:solidFill>
              </a:rPr>
              <a:t> kernel</a:t>
            </a:r>
            <a:r>
              <a:rPr lang="zh-CN" altLang="en-US" sz="3110" i="1" dirty="0">
                <a:solidFill>
                  <a:srgbClr val="FFFFFF"/>
                </a:solidFill>
              </a:rPr>
              <a:t>：</a:t>
            </a:r>
            <a:r>
              <a:rPr lang="en-US" altLang="zh-CN" sz="3110" i="1" dirty="0">
                <a:solidFill>
                  <a:srgbClr val="FFFFFF"/>
                </a:solidFill>
              </a:rPr>
              <a:t>measures similarity, great for complex nonlinear patterns.</a:t>
            </a:r>
            <a:br>
              <a:rPr lang="en-US" altLang="zh-CN" sz="3110" i="1" dirty="0">
                <a:solidFill>
                  <a:srgbClr val="FFFFFF"/>
                </a:solidFill>
              </a:rPr>
            </a:br>
            <a:r>
              <a:rPr lang="en-US" altLang="zh-CN" sz="3110" i="1" dirty="0">
                <a:solidFill>
                  <a:srgbClr val="FFFFFF"/>
                </a:solidFill>
              </a:rPr>
              <a:t>4.Sigmoid  kernel</a:t>
            </a:r>
            <a:r>
              <a:rPr lang="zh-CN" altLang="en-US" sz="3110" i="1" dirty="0">
                <a:solidFill>
                  <a:srgbClr val="FFFFFF"/>
                </a:solidFill>
              </a:rPr>
              <a:t>：</a:t>
            </a:r>
            <a:r>
              <a:rPr lang="en-US" altLang="zh-CN" sz="3110" i="1" dirty="0">
                <a:solidFill>
                  <a:srgbClr val="FFFFFF"/>
                </a:solidFill>
              </a:rPr>
              <a:t>works kind of like a neural network activation function.</a:t>
            </a:r>
            <a:br>
              <a:rPr lang="en-US" altLang="zh-CN" sz="3110" i="1" dirty="0">
                <a:solidFill>
                  <a:srgbClr val="FFFFFF"/>
                </a:solidFill>
              </a:rPr>
            </a:br>
            <a:br>
              <a:rPr lang="en-US" altLang="zh-CN" sz="3110" i="1" dirty="0">
                <a:solidFill>
                  <a:srgbClr val="FFFFFF"/>
                </a:solidFill>
              </a:rPr>
            </a:br>
            <a:br>
              <a:rPr lang="en-US" altLang="zh-CN" sz="4800" i="1" dirty="0">
                <a:solidFill>
                  <a:srgbClr val="FFFFFF"/>
                </a:solidFill>
              </a:rPr>
            </a:br>
            <a:endParaRPr lang="en-US" alt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4563" y="1376468"/>
            <a:ext cx="10058400" cy="2821459"/>
          </a:xfrm>
        </p:spPr>
        <p:txBody>
          <a:bodyPr rtlCol="0" anchor="ctr">
            <a:normAutofit/>
          </a:bodyPr>
          <a:lstStyle/>
          <a:p>
            <a:pPr lvl="0" algn="ctr"/>
            <a:r>
              <a:rPr lang="en-US" altLang="zh-CN" sz="4800" i="1" dirty="0">
                <a:solidFill>
                  <a:srgbClr val="FFFFFF"/>
                </a:solidFill>
              </a:rPr>
              <a:t>Part 3: Kernel Ridge Regression</a:t>
            </a:r>
            <a:endParaRPr lang="en-US" altLang="zh-CN" sz="4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长方形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285" y="3480435"/>
            <a:ext cx="10095865" cy="1725295"/>
          </a:xfrm>
        </p:spPr>
        <p:txBody>
          <a:bodyPr rtlCol="0" anchor="ctr">
            <a:normAutofit fontScale="90000"/>
          </a:bodyPr>
          <a:lstStyle/>
          <a:p>
            <a:pPr lvl="0" algn="ctr"/>
            <a:r>
              <a:rPr lang="en-US" altLang="zh-CN" sz="2800" i="1" dirty="0">
                <a:solidFill>
                  <a:srgbClr val="FFFFFF"/>
                </a:solidFill>
              </a:rPr>
              <a:t>K is the kernel matrix – it stores the kernel values between every pair of data points.</a:t>
            </a:r>
            <a:br>
              <a:rPr lang="en-US" altLang="zh-CN" sz="2800" i="1" dirty="0">
                <a:solidFill>
                  <a:srgbClr val="FFFFFF"/>
                </a:solidFill>
              </a:rPr>
            </a:br>
            <a:br>
              <a:rPr lang="zh-CN" altLang="en-US" sz="2800" i="1" dirty="0">
                <a:solidFill>
                  <a:srgbClr val="FFFFFF"/>
                </a:solidFill>
              </a:rPr>
            </a:br>
            <a:r>
              <a:rPr lang="en-US" altLang="zh-CN" sz="2800" i="1" dirty="0">
                <a:solidFill>
                  <a:srgbClr val="FFFFFF"/>
                </a:solidFill>
              </a:rPr>
              <a:t>α are the coefficients we’re solving for.</a:t>
            </a:r>
            <a:br>
              <a:rPr lang="en-US" altLang="zh-CN" sz="2800" i="1" dirty="0">
                <a:solidFill>
                  <a:srgbClr val="FFFFFF"/>
                </a:solidFill>
              </a:rPr>
            </a:br>
            <a:br>
              <a:rPr lang="en-US" altLang="zh-CN" sz="2800" i="1" dirty="0">
                <a:solidFill>
                  <a:srgbClr val="FFFFFF"/>
                </a:solidFill>
              </a:rPr>
            </a:br>
            <a:r>
              <a:rPr lang="en-US" altLang="zh-CN" sz="2800" i="1" dirty="0">
                <a:solidFill>
                  <a:srgbClr val="FFFFFF"/>
                </a:solidFill>
              </a:rPr>
              <a:t>λ is still the regularization strength.</a:t>
            </a:r>
            <a:endParaRPr lang="en-US" altLang="zh-CN" sz="2800" i="1" dirty="0">
              <a:solidFill>
                <a:srgbClr val="FFFFFF"/>
              </a:solidFill>
            </a:endParaRPr>
          </a:p>
        </p:txBody>
      </p:sp>
      <p:sp>
        <p:nvSpPr>
          <p:cNvPr id="49" name="长方形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5880735"/>
            <a:ext cx="12188825" cy="12585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矩形: 对角圆角 6"/>
          <p:cNvSpPr/>
          <p:nvPr/>
        </p:nvSpPr>
        <p:spPr>
          <a:xfrm>
            <a:off x="256903" y="273131"/>
            <a:ext cx="11113720" cy="34826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6903" y="187452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Part 1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" y="621665"/>
            <a:ext cx="10873740" cy="2123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{CC20DA4B-9E6B-47E8-B498-CA7875E5ACB7}tf56160789_win32</Template>
  <TotalTime>0</TotalTime>
  <Words>1412</Words>
  <Application>WPS 演示</Application>
  <PresentationFormat>宽屏</PresentationFormat>
  <Paragraphs>77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Microsoft YaHei UI</vt:lpstr>
      <vt:lpstr>新宋体</vt:lpstr>
      <vt:lpstr>Calibri</vt:lpstr>
      <vt:lpstr>Franklin Gothic Book</vt:lpstr>
      <vt:lpstr>Arial</vt:lpstr>
      <vt:lpstr>微软雅黑</vt:lpstr>
      <vt:lpstr>Arial Unicode MS</vt:lpstr>
      <vt:lpstr>等线</vt:lpstr>
      <vt:lpstr>Franklin Gothic Book</vt:lpstr>
      <vt:lpstr>自定义</vt:lpstr>
      <vt:lpstr>Kernel Ridge Regression</vt:lpstr>
      <vt:lpstr>Overview &amp; Principle</vt:lpstr>
      <vt:lpstr>L2 regularization</vt:lpstr>
      <vt:lpstr>Part 1: Ridge Regression</vt:lpstr>
      <vt:lpstr>PowerPoint 演示文稿</vt:lpstr>
      <vt:lpstr>Part 2: Kernel Methods</vt:lpstr>
      <vt:lpstr>1.Linear  kernel：just the normal inner product, no mapping. 2.Polynomial  kernel：takes combinations of features raised to powers 3.RBF  （Gaussian） kernel：measures similarity, great for complex nonlinear patterns. 4.Sigmoid  kernel：works kind of like a neural network activation function.   </vt:lpstr>
      <vt:lpstr>Part 3: Kernel Ridge Regression</vt:lpstr>
      <vt:lpstr>K is the kernel matrix – it stores the kernel values between every pair of data points.  α are the coefficients we’re solving for.  λ is still the regularization strength.</vt:lpstr>
      <vt:lpstr>Implementation &amp; Core Modules</vt:lpstr>
      <vt:lpstr>PowerPoint 演示文稿</vt:lpstr>
      <vt:lpstr>PowerPoint 演示文稿</vt:lpstr>
      <vt:lpstr>PowerPoint 演示文稿</vt:lpstr>
      <vt:lpstr>Experiments &amp; 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百熠 孙</dc:creator>
  <cp:lastModifiedBy>就歇一下吧</cp:lastModifiedBy>
  <cp:revision>6</cp:revision>
  <dcterms:created xsi:type="dcterms:W3CDTF">2025-08-14T21:34:00Z</dcterms:created>
  <dcterms:modified xsi:type="dcterms:W3CDTF">2025-08-15T08:36:54Z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A69250371DE4476DA15182C4BB6B399F_12</vt:lpwstr>
  </property>
  <property fmtid="{D5CDD505-2E9C-101B-9397-08002B2CF9AE}" pid="3" name="KSOProductBuildVer">
    <vt:lpwstr>2052-12.1.0.21915</vt:lpwstr>
  </property>
</Properties>
</file>