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87" r:id="rId4"/>
    <p:sldId id="294" r:id="rId5"/>
    <p:sldId id="288" r:id="rId6"/>
    <p:sldId id="290" r:id="rId7"/>
    <p:sldId id="289" r:id="rId8"/>
    <p:sldId id="292" r:id="rId9"/>
    <p:sldId id="293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00185" y="3259722"/>
            <a:ext cx="115916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딥러닝을 위한 최적화와 수치해석</a:t>
            </a:r>
            <a:endParaRPr lang="ko-KR" altLang="en-US" sz="6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34C76-3DD6-4A35-BD76-367624CECD5E}"/>
              </a:ext>
            </a:extLst>
          </p:cNvPr>
          <p:cNvSpPr txBox="1"/>
          <p:nvPr/>
        </p:nvSpPr>
        <p:spPr>
          <a:xfrm>
            <a:off x="1040783" y="2490281"/>
            <a:ext cx="101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#2022_Kyungnam_Data_Analysis_Study_Group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657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 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Over-fitting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0D1CE2-72BC-4F2E-A71F-5292DC931A48}"/>
              </a:ext>
            </a:extLst>
          </p:cNvPr>
          <p:cNvGrpSpPr/>
          <p:nvPr/>
        </p:nvGrpSpPr>
        <p:grpSpPr>
          <a:xfrm>
            <a:off x="1801212" y="955906"/>
            <a:ext cx="8421795" cy="5489133"/>
            <a:chOff x="78697" y="975360"/>
            <a:chExt cx="8421795" cy="5489133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CD74242-C42E-4966-9E89-CE2A650DB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78" y="975363"/>
              <a:ext cx="2800474" cy="279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E9D2EB01-0A2C-4CD1-94D1-6C6B02023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3227" y="975360"/>
              <a:ext cx="2800474" cy="279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529463CF-5D87-4D6C-824F-5A15B157B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7" y="3668229"/>
              <a:ext cx="2800474" cy="279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D33E8FEE-3B95-40A3-AC0F-6F0F4F64E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962" y="3668229"/>
              <a:ext cx="2800475" cy="279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EBF2D8C-E7CE-4FED-9452-BC1289D74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017" y="3668228"/>
              <a:ext cx="2800475" cy="279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>
              <a:extLst>
                <a:ext uri="{FF2B5EF4-FFF2-40B4-BE49-F238E27FC236}">
                  <a16:creationId xmlns:a16="http://schemas.microsoft.com/office/drawing/2014/main" id="{C2ABC187-DFC2-4645-9A59-68A5A22C7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752" y="975361"/>
              <a:ext cx="2800475" cy="279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0838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4907634" y="3579965"/>
            <a:ext cx="7241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solidFill>
                  <a:schemeClr val="accent1"/>
                </a:solidFill>
              </a:rPr>
              <a:t>11</a:t>
            </a:r>
            <a:r>
              <a:rPr lang="ko-KR" altLang="en-US" sz="6000" b="1">
                <a:solidFill>
                  <a:schemeClr val="accent1"/>
                </a:solidFill>
              </a:rPr>
              <a:t>장</a:t>
            </a:r>
            <a:r>
              <a:rPr lang="en-US" altLang="ko-KR" sz="6000" b="1">
                <a:solidFill>
                  <a:schemeClr val="accent1"/>
                </a:solidFill>
              </a:rPr>
              <a:t>.</a:t>
            </a:r>
            <a:r>
              <a:rPr lang="ko-KR" altLang="en-US" sz="6000" b="1">
                <a:solidFill>
                  <a:schemeClr val="accent1"/>
                </a:solidFill>
              </a:rPr>
              <a:t>신경망 분류 모델</a:t>
            </a:r>
            <a:endParaRPr lang="ko-KR" alt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모델의 필요성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162558" y="1298525"/>
            <a:ext cx="10860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비선형 분류 문제를 풀기 위해서는 비선형을 잘 나타내는 특성값이 필요함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특성값을 고안할 때는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결정경계선의 모양을 수식으로 잘 표현 해야함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40BAA-3053-4CBB-B4FE-ACEA3F1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" y="2461679"/>
            <a:ext cx="4091031" cy="38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6ED94E-B2DA-43DB-9141-1E50E3CD6691}"/>
                  </a:ext>
                </a:extLst>
              </p:cNvPr>
              <p:cNvSpPr txBox="1"/>
              <p:nvPr/>
            </p:nvSpPr>
            <p:spPr>
              <a:xfrm>
                <a:off x="7829064" y="3681557"/>
                <a:ext cx="23237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6ED94E-B2DA-43DB-9141-1E50E3CD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64" y="3681557"/>
                <a:ext cx="2323752" cy="307777"/>
              </a:xfrm>
              <a:prstGeom prst="rect">
                <a:avLst/>
              </a:prstGeom>
              <a:blipFill>
                <a:blip r:embed="rId3"/>
                <a:stretch>
                  <a:fillRect l="-2362" r="-367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0DA02-4936-4852-9E21-F6862B8A97DF}"/>
                  </a:ext>
                </a:extLst>
              </p:cNvPr>
              <p:cNvSpPr txBox="1"/>
              <p:nvPr/>
            </p:nvSpPr>
            <p:spPr>
              <a:xfrm>
                <a:off x="8339687" y="4559320"/>
                <a:ext cx="2775725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0DA02-4936-4852-9E21-F6862B8A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87" y="4559320"/>
                <a:ext cx="2775725" cy="311880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5AFFD30-CCC5-4BB3-8AE9-C221F009BD67}"/>
              </a:ext>
            </a:extLst>
          </p:cNvPr>
          <p:cNvSpPr txBox="1"/>
          <p:nvPr/>
        </p:nvSpPr>
        <p:spPr>
          <a:xfrm flipH="1">
            <a:off x="4865709" y="3596856"/>
            <a:ext cx="4518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직선의 관계식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marL="514350" indent="-514350">
              <a:buAutoNum type="arabicParenR"/>
            </a:pP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이차곡선의 관계식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5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결정경계선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40BAA-3053-4CBB-B4FE-ACEA3F1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2186900"/>
            <a:ext cx="4091031" cy="38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6ED94E-B2DA-43DB-9141-1E50E3CD6691}"/>
                  </a:ext>
                </a:extLst>
              </p:cNvPr>
              <p:cNvSpPr txBox="1"/>
              <p:nvPr/>
            </p:nvSpPr>
            <p:spPr>
              <a:xfrm>
                <a:off x="779337" y="1827984"/>
                <a:ext cx="23237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6ED94E-B2DA-43DB-9141-1E50E3CD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7" y="1827984"/>
                <a:ext cx="2323752" cy="307777"/>
              </a:xfrm>
              <a:prstGeom prst="rect">
                <a:avLst/>
              </a:prstGeom>
              <a:blipFill>
                <a:blip r:embed="rId3"/>
                <a:stretch>
                  <a:fillRect l="-2625" r="-341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0DA02-4936-4852-9E21-F6862B8A97DF}"/>
                  </a:ext>
                </a:extLst>
              </p:cNvPr>
              <p:cNvSpPr txBox="1"/>
              <p:nvPr/>
            </p:nvSpPr>
            <p:spPr>
              <a:xfrm>
                <a:off x="5168649" y="1827984"/>
                <a:ext cx="2775725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0DA02-4936-4852-9E21-F6862B8A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49" y="1827984"/>
                <a:ext cx="2775725" cy="311880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2CF7BE-7EE6-4BE7-8B51-3E922CC926A4}"/>
              </a:ext>
            </a:extLst>
          </p:cNvPr>
          <p:cNvSpPr txBox="1"/>
          <p:nvPr/>
        </p:nvSpPr>
        <p:spPr>
          <a:xfrm flipH="1">
            <a:off x="178309" y="1055769"/>
            <a:ext cx="10603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결정경계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(decision boundary)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62A46B-3D04-4C6B-A1DB-16A1D4C3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0" y="2186900"/>
            <a:ext cx="4091031" cy="38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5D1576-597A-490D-BF66-B01819E4FAAA}"/>
              </a:ext>
            </a:extLst>
          </p:cNvPr>
          <p:cNvCxnSpPr>
            <a:cxnSpLocks/>
          </p:cNvCxnSpPr>
          <p:nvPr/>
        </p:nvCxnSpPr>
        <p:spPr>
          <a:xfrm flipH="1">
            <a:off x="922789" y="2910980"/>
            <a:ext cx="3003259" cy="23237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7F25E53-97F0-4742-AEEF-063D63A43C3E}"/>
              </a:ext>
            </a:extLst>
          </p:cNvPr>
          <p:cNvSpPr/>
          <p:nvPr/>
        </p:nvSpPr>
        <p:spPr>
          <a:xfrm>
            <a:off x="5905849" y="2747775"/>
            <a:ext cx="2281805" cy="23275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86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모델의 필요성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E3071E-6660-40CB-A5EF-FDA181A1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4" y="1070818"/>
            <a:ext cx="3013733" cy="30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1F58A93-0A26-42C0-A96B-364EAD634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33" y="1070817"/>
            <a:ext cx="3013733" cy="30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3FF001-DDCA-4FEE-96A6-739652C8AE56}"/>
                  </a:ext>
                </a:extLst>
              </p:cNvPr>
              <p:cNvSpPr txBox="1"/>
              <p:nvPr/>
            </p:nvSpPr>
            <p:spPr>
              <a:xfrm>
                <a:off x="162560" y="4164847"/>
                <a:ext cx="37477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−0.040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0.045</m:t>
                          </m:r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0.014</m:t>
                      </m:r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3FF001-DDCA-4FEE-96A6-739652C8A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4164847"/>
                <a:ext cx="3747744" cy="307777"/>
              </a:xfrm>
              <a:prstGeom prst="rect">
                <a:avLst/>
              </a:prstGeom>
              <a:blipFill>
                <a:blip r:embed="rId4"/>
                <a:stretch>
                  <a:fillRect r="-65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17B90-415C-4F0F-8674-B756EC0C722A}"/>
                  </a:ext>
                </a:extLst>
              </p:cNvPr>
              <p:cNvSpPr txBox="1"/>
              <p:nvPr/>
            </p:nvSpPr>
            <p:spPr>
              <a:xfrm>
                <a:off x="4350151" y="4160744"/>
                <a:ext cx="3827255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−3.008</m:t>
                          </m:r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−3.204</m:t>
                          </m:r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2.559</m:t>
                      </m:r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17B90-415C-4F0F-8674-B756EC0C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51" y="4160744"/>
                <a:ext cx="3827255" cy="311880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8F944-9BC8-44C3-A75D-A2AC85310141}"/>
              </a:ext>
            </a:extLst>
          </p:cNvPr>
          <p:cNvSpPr txBox="1"/>
          <p:nvPr/>
        </p:nvSpPr>
        <p:spPr>
          <a:xfrm flipH="1">
            <a:off x="246448" y="4872235"/>
            <a:ext cx="1086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분포가 달라질 때마다 적절한 비선형 특성값을 고안해야함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75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8E32D-CAF9-4AF7-BC74-F380317E1422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 학습과정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A97DC2C-0640-47F6-BE3E-1D81C1EA6DF5}"/>
              </a:ext>
            </a:extLst>
          </p:cNvPr>
          <p:cNvSpPr/>
          <p:nvPr/>
        </p:nvSpPr>
        <p:spPr>
          <a:xfrm>
            <a:off x="584200" y="2747041"/>
            <a:ext cx="1342228" cy="1342228"/>
          </a:xfrm>
          <a:prstGeom prst="ellipse">
            <a:avLst/>
          </a:prstGeom>
          <a:solidFill>
            <a:srgbClr val="53C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82C9FF2-AED4-4E3C-BE84-052EA48177F1}"/>
              </a:ext>
            </a:extLst>
          </p:cNvPr>
          <p:cNvSpPr/>
          <p:nvPr/>
        </p:nvSpPr>
        <p:spPr>
          <a:xfrm>
            <a:off x="3408718" y="1630999"/>
            <a:ext cx="1342228" cy="13422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B0EFBC-9B9C-4EFE-BE29-857498FD49D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1926428" y="2302113"/>
            <a:ext cx="1482290" cy="11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A98116-478D-4F9A-8656-1D443BFE5F5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1926428" y="3418155"/>
            <a:ext cx="1497197" cy="63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455CC6-FAD1-4014-8616-B4DBB86238AD}"/>
                  </a:ext>
                </a:extLst>
              </p:cNvPr>
              <p:cNvSpPr txBox="1"/>
              <p:nvPr/>
            </p:nvSpPr>
            <p:spPr>
              <a:xfrm rot="19615814">
                <a:off x="1781137" y="2500234"/>
                <a:ext cx="1598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455CC6-FAD1-4014-8616-B4DBB862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15814">
                <a:off x="1781137" y="2500234"/>
                <a:ext cx="1598066" cy="276999"/>
              </a:xfrm>
              <a:prstGeom prst="rect">
                <a:avLst/>
              </a:prstGeom>
              <a:blipFill>
                <a:blip r:embed="rId2"/>
                <a:stretch>
                  <a:fillRect l="-2449" r="-2041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5ED417-41B2-43A4-8B54-B433F6CF1EB7}"/>
              </a:ext>
            </a:extLst>
          </p:cNvPr>
          <p:cNvGrpSpPr/>
          <p:nvPr/>
        </p:nvGrpSpPr>
        <p:grpSpPr>
          <a:xfrm>
            <a:off x="3576509" y="1811624"/>
            <a:ext cx="1165207" cy="980978"/>
            <a:chOff x="3583184" y="1811624"/>
            <a:chExt cx="1165207" cy="9809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313BC4-6760-4367-9D0F-6AEE998232DA}"/>
                </a:ext>
              </a:extLst>
            </p:cNvPr>
            <p:cNvSpPr/>
            <p:nvPr/>
          </p:nvSpPr>
          <p:spPr>
            <a:xfrm>
              <a:off x="4055695" y="1811624"/>
              <a:ext cx="45719" cy="9809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B22CCB-7439-4832-80E5-B51F6109F5C6}"/>
                    </a:ext>
                  </a:extLst>
                </p:cNvPr>
                <p:cNvSpPr txBox="1"/>
                <p:nvPr/>
              </p:nvSpPr>
              <p:spPr>
                <a:xfrm>
                  <a:off x="3583184" y="2086669"/>
                  <a:ext cx="36072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AEB71F7-7C62-4372-917A-2B78F7B5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184" y="2086669"/>
                  <a:ext cx="36072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F908A4-264F-4509-96F7-10E72EEE066E}"/>
                    </a:ext>
                  </a:extLst>
                </p:cNvPr>
                <p:cNvSpPr txBox="1"/>
                <p:nvPr/>
              </p:nvSpPr>
              <p:spPr>
                <a:xfrm>
                  <a:off x="4172399" y="2148223"/>
                  <a:ext cx="5759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2A32BE-43DB-4AE5-AE44-D17E765CC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399" y="2148223"/>
                  <a:ext cx="57599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3684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A58D2D-4FCB-479F-9682-A05C07311A2C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4750946" y="2302113"/>
            <a:ext cx="1686451" cy="174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A99D1D-A505-4FAB-9D85-4F6335CA53CF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 flipV="1">
            <a:off x="4765853" y="4042688"/>
            <a:ext cx="1671544" cy="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44C123-0113-43F6-84D0-71DD9A4F15D8}"/>
              </a:ext>
            </a:extLst>
          </p:cNvPr>
          <p:cNvGrpSpPr/>
          <p:nvPr/>
        </p:nvGrpSpPr>
        <p:grpSpPr>
          <a:xfrm>
            <a:off x="3423625" y="3380895"/>
            <a:ext cx="1342228" cy="1342228"/>
            <a:chOff x="3408718" y="4089268"/>
            <a:chExt cx="1342228" cy="134222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84228E-E093-477B-8FC0-9990A31FE0A8}"/>
                </a:ext>
              </a:extLst>
            </p:cNvPr>
            <p:cNvSpPr/>
            <p:nvPr/>
          </p:nvSpPr>
          <p:spPr>
            <a:xfrm>
              <a:off x="3408718" y="4089268"/>
              <a:ext cx="1342228" cy="13422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80CA7D-1F40-450D-8E0A-2D76F67FFE0E}"/>
                </a:ext>
              </a:extLst>
            </p:cNvPr>
            <p:cNvGrpSpPr/>
            <p:nvPr/>
          </p:nvGrpSpPr>
          <p:grpSpPr>
            <a:xfrm>
              <a:off x="3575967" y="4276006"/>
              <a:ext cx="1165207" cy="980978"/>
              <a:chOff x="3583184" y="1811624"/>
              <a:chExt cx="1165207" cy="98097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EB88674-12A9-47E5-BD08-94BA2819F2D3}"/>
                  </a:ext>
                </a:extLst>
              </p:cNvPr>
              <p:cNvSpPr/>
              <p:nvPr/>
            </p:nvSpPr>
            <p:spPr>
              <a:xfrm>
                <a:off x="4055695" y="1811624"/>
                <a:ext cx="45719" cy="9809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C4AB94B-9502-4591-A60A-1894C866C615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184" y="2086669"/>
                    <a:ext cx="36072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E78103B-99C3-40E7-AEF9-2B95FDC6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3184" y="2086669"/>
                    <a:ext cx="36072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2686B32-3E55-4D76-A9EE-B869AA259FC6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399" y="2148223"/>
                    <a:ext cx="5759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62DB749-B4CA-4FEA-92B5-4D586EB25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399" y="2148223"/>
                    <a:ext cx="57599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684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73D78A-AB06-45DC-98C0-53C2914FE8C6}"/>
                  </a:ext>
                </a:extLst>
              </p:cNvPr>
              <p:cNvSpPr txBox="1"/>
              <p:nvPr/>
            </p:nvSpPr>
            <p:spPr>
              <a:xfrm rot="2709965">
                <a:off x="4867456" y="2793545"/>
                <a:ext cx="17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73D78A-AB06-45DC-98C0-53C2914F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965">
                <a:off x="4867456" y="2793545"/>
                <a:ext cx="1713867" cy="276999"/>
              </a:xfrm>
              <a:prstGeom prst="rect">
                <a:avLst/>
              </a:prstGeom>
              <a:blipFill>
                <a:blip r:embed="rId7"/>
                <a:stretch>
                  <a:fillRect l="-3448" t="-1724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0221E2-DFCE-4FD8-A364-643A781A94F5}"/>
              </a:ext>
            </a:extLst>
          </p:cNvPr>
          <p:cNvCxnSpPr>
            <a:stCxn id="23" idx="6"/>
          </p:cNvCxnSpPr>
          <p:nvPr/>
        </p:nvCxnSpPr>
        <p:spPr>
          <a:xfrm>
            <a:off x="7779625" y="4042688"/>
            <a:ext cx="1522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977DE-4382-439E-97B8-A001A5A14C1E}"/>
                  </a:ext>
                </a:extLst>
              </p:cNvPr>
              <p:cNvSpPr txBox="1"/>
              <p:nvPr/>
            </p:nvSpPr>
            <p:spPr>
              <a:xfrm>
                <a:off x="3500769" y="2934287"/>
                <a:ext cx="1328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𝛴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977DE-4382-439E-97B8-A001A5A1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69" y="2934287"/>
                <a:ext cx="1328825" cy="276999"/>
              </a:xfrm>
              <a:prstGeom prst="rect">
                <a:avLst/>
              </a:prstGeom>
              <a:blipFill>
                <a:blip r:embed="rId8"/>
                <a:stretch>
                  <a:fillRect l="-367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4" name="그룹 4103">
            <a:extLst>
              <a:ext uri="{FF2B5EF4-FFF2-40B4-BE49-F238E27FC236}">
                <a16:creationId xmlns:a16="http://schemas.microsoft.com/office/drawing/2014/main" id="{91CF32D5-3941-48D5-96DC-6785C6411B50}"/>
              </a:ext>
            </a:extLst>
          </p:cNvPr>
          <p:cNvGrpSpPr/>
          <p:nvPr/>
        </p:nvGrpSpPr>
        <p:grpSpPr>
          <a:xfrm>
            <a:off x="6437397" y="3371574"/>
            <a:ext cx="2530823" cy="1342228"/>
            <a:chOff x="6429801" y="2846770"/>
            <a:chExt cx="2530823" cy="134222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8B4974B-6028-4C89-9A0A-9A04CF51E66A}"/>
                </a:ext>
              </a:extLst>
            </p:cNvPr>
            <p:cNvSpPr/>
            <p:nvPr/>
          </p:nvSpPr>
          <p:spPr>
            <a:xfrm>
              <a:off x="6429801" y="2846770"/>
              <a:ext cx="1342228" cy="13422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C8A41B-6AEC-4320-BC7E-1C7B8A40D2FC}"/>
                    </a:ext>
                  </a:extLst>
                </p:cNvPr>
                <p:cNvSpPr txBox="1"/>
                <p:nvPr/>
              </p:nvSpPr>
              <p:spPr>
                <a:xfrm>
                  <a:off x="8036653" y="3141156"/>
                  <a:ext cx="9239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𝛴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C8A41B-6AEC-4320-BC7E-1C7B8A40D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653" y="3141156"/>
                  <a:ext cx="92397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298" t="-21739" r="-1987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471C1E-5715-448F-892B-28B479059950}"/>
                </a:ext>
              </a:extLst>
            </p:cNvPr>
            <p:cNvGrpSpPr/>
            <p:nvPr/>
          </p:nvGrpSpPr>
          <p:grpSpPr>
            <a:xfrm>
              <a:off x="6598433" y="2993329"/>
              <a:ext cx="1165207" cy="980978"/>
              <a:chOff x="3583184" y="1811624"/>
              <a:chExt cx="1165207" cy="980978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F537294-FA3B-4C97-ADE6-B01A443B6465}"/>
                  </a:ext>
                </a:extLst>
              </p:cNvPr>
              <p:cNvSpPr/>
              <p:nvPr/>
            </p:nvSpPr>
            <p:spPr>
              <a:xfrm>
                <a:off x="4055695" y="1811624"/>
                <a:ext cx="45719" cy="9809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2AC91CA-B7F7-4FB3-ACB3-2CC1FC2BCE3A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184" y="2086669"/>
                    <a:ext cx="36072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AEB71F7-7C62-4372-917A-2B78F7B5A6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3184" y="2086669"/>
                    <a:ext cx="360726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C334A53-9747-46EA-9AD7-26ADAF81BE26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399" y="2148223"/>
                    <a:ext cx="5759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22A32BE-43DB-4AE5-AE44-D17E765CC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399" y="2148223"/>
                    <a:ext cx="57599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6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9278B9-30EB-4C89-AD8F-909FEABD6788}"/>
              </a:ext>
            </a:extLst>
          </p:cNvPr>
          <p:cNvGrpSpPr/>
          <p:nvPr/>
        </p:nvGrpSpPr>
        <p:grpSpPr>
          <a:xfrm>
            <a:off x="3437990" y="4921733"/>
            <a:ext cx="1342228" cy="1342228"/>
            <a:chOff x="3408718" y="4089268"/>
            <a:chExt cx="1342228" cy="134222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53C741B-FBBE-4E00-A8F6-CFE236E3AFF1}"/>
                </a:ext>
              </a:extLst>
            </p:cNvPr>
            <p:cNvSpPr/>
            <p:nvPr/>
          </p:nvSpPr>
          <p:spPr>
            <a:xfrm>
              <a:off x="3408718" y="4089268"/>
              <a:ext cx="1342228" cy="13422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B1370D2-B94E-4155-A5CE-13605028F798}"/>
                </a:ext>
              </a:extLst>
            </p:cNvPr>
            <p:cNvGrpSpPr/>
            <p:nvPr/>
          </p:nvGrpSpPr>
          <p:grpSpPr>
            <a:xfrm>
              <a:off x="3575967" y="4276006"/>
              <a:ext cx="1165207" cy="980978"/>
              <a:chOff x="3583184" y="1811624"/>
              <a:chExt cx="1165207" cy="98097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438C24-6A0A-47F7-97A5-3BDD2B12C0EA}"/>
                  </a:ext>
                </a:extLst>
              </p:cNvPr>
              <p:cNvSpPr/>
              <p:nvPr/>
            </p:nvSpPr>
            <p:spPr>
              <a:xfrm>
                <a:off x="4055695" y="1811624"/>
                <a:ext cx="45719" cy="9809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977EFD7-B399-43A7-B8B8-3A3F9A60791E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184" y="2086669"/>
                    <a:ext cx="36072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E78103B-99C3-40E7-AEF9-2B95FDC6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3184" y="2086669"/>
                    <a:ext cx="36072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0421F60-95B6-452D-9BAC-BDC611DB20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399" y="2148223"/>
                    <a:ext cx="5759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62DB749-B4CA-4FEA-92B5-4D586EB25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399" y="2148223"/>
                    <a:ext cx="57599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684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3616CB-5F7B-4318-8282-9D686BE92A2A}"/>
              </a:ext>
            </a:extLst>
          </p:cNvPr>
          <p:cNvCxnSpPr>
            <a:cxnSpLocks/>
            <a:stCxn id="12" idx="6"/>
            <a:endCxn id="43" idx="2"/>
          </p:cNvCxnSpPr>
          <p:nvPr/>
        </p:nvCxnSpPr>
        <p:spPr>
          <a:xfrm>
            <a:off x="1926428" y="3418155"/>
            <a:ext cx="1511562" cy="217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F6E0E7-7AF9-44C2-9ADB-578C793A8047}"/>
              </a:ext>
            </a:extLst>
          </p:cNvPr>
          <p:cNvCxnSpPr>
            <a:cxnSpLocks/>
            <a:stCxn id="47" idx="3"/>
            <a:endCxn id="23" idx="2"/>
          </p:cNvCxnSpPr>
          <p:nvPr/>
        </p:nvCxnSpPr>
        <p:spPr>
          <a:xfrm flipV="1">
            <a:off x="4770446" y="4042688"/>
            <a:ext cx="1666951" cy="155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9186A62-D48C-4A4F-8B66-460E5DF61A0B}"/>
              </a:ext>
            </a:extLst>
          </p:cNvPr>
          <p:cNvSpPr/>
          <p:nvPr/>
        </p:nvSpPr>
        <p:spPr>
          <a:xfrm>
            <a:off x="584200" y="4329993"/>
            <a:ext cx="1342228" cy="1342228"/>
          </a:xfrm>
          <a:prstGeom prst="ellipse">
            <a:avLst/>
          </a:prstGeom>
          <a:solidFill>
            <a:srgbClr val="53C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D86679B-5C88-4B51-98A9-0A1CE05D77C7}"/>
              </a:ext>
            </a:extLst>
          </p:cNvPr>
          <p:cNvCxnSpPr>
            <a:cxnSpLocks/>
            <a:stCxn id="58" idx="6"/>
            <a:endCxn id="13" idx="2"/>
          </p:cNvCxnSpPr>
          <p:nvPr/>
        </p:nvCxnSpPr>
        <p:spPr>
          <a:xfrm flipV="1">
            <a:off x="1926428" y="2302113"/>
            <a:ext cx="1482290" cy="269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AF44912-EBFF-4336-AA31-2F01CD68EB35}"/>
              </a:ext>
            </a:extLst>
          </p:cNvPr>
          <p:cNvCxnSpPr>
            <a:cxnSpLocks/>
            <a:stCxn id="58" idx="6"/>
            <a:endCxn id="14" idx="2"/>
          </p:cNvCxnSpPr>
          <p:nvPr/>
        </p:nvCxnSpPr>
        <p:spPr>
          <a:xfrm flipV="1">
            <a:off x="1926428" y="4052009"/>
            <a:ext cx="1497197" cy="94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BA02A2-FD1B-4E0A-BCCB-6DC895F8045F}"/>
              </a:ext>
            </a:extLst>
          </p:cNvPr>
          <p:cNvCxnSpPr>
            <a:cxnSpLocks/>
            <a:stCxn id="58" idx="6"/>
            <a:endCxn id="43" idx="2"/>
          </p:cNvCxnSpPr>
          <p:nvPr/>
        </p:nvCxnSpPr>
        <p:spPr>
          <a:xfrm>
            <a:off x="1926428" y="5001107"/>
            <a:ext cx="1511562" cy="5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E1E5A7-BF58-41B7-BB50-A7B9A065EC8F}"/>
              </a:ext>
            </a:extLst>
          </p:cNvPr>
          <p:cNvSpPr txBox="1"/>
          <p:nvPr/>
        </p:nvSpPr>
        <p:spPr>
          <a:xfrm flipH="1">
            <a:off x="7013389" y="4813531"/>
            <a:ext cx="5041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출력층의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activation function</a:t>
            </a:r>
          </a:p>
          <a:p>
            <a:pPr marL="514350" indent="-514350">
              <a:buAutoNum type="arabicParenR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Sigmoid</a:t>
            </a:r>
          </a:p>
          <a:p>
            <a:pPr marL="514350" indent="-514350">
              <a:buAutoNum type="arabicParenR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Softmax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29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 학습과정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55C885-06E3-4168-93F9-59CF50A0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7" y="1039356"/>
            <a:ext cx="2770148" cy="264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5043217-B534-4382-ACBB-BDF675AF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89" y="1039355"/>
            <a:ext cx="2770147" cy="264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25E3887-A3AB-4947-B04B-A3C3044C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62" y="1039355"/>
            <a:ext cx="2770148" cy="264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65DBFC1-2150-4F5A-81CF-84BED803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61" y="3688700"/>
            <a:ext cx="2770149" cy="26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6DB4C6B-501A-429A-B31F-8FD24FC8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736" y="3688701"/>
            <a:ext cx="2770148" cy="264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6FDF5A-FCD9-4DC5-9B04-6E669D648E25}"/>
              </a:ext>
            </a:extLst>
          </p:cNvPr>
          <p:cNvSpPr txBox="1"/>
          <p:nvPr/>
        </p:nvSpPr>
        <p:spPr>
          <a:xfrm flipH="1">
            <a:off x="7042488" y="4684650"/>
            <a:ext cx="5041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분포에 따라 결정경계선을 만드는 능력이 아주 뛰어남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2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 학습과정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CA08C5-3C9F-4DED-904B-78E8E817B7FE}"/>
              </a:ext>
            </a:extLst>
          </p:cNvPr>
          <p:cNvGrpSpPr/>
          <p:nvPr/>
        </p:nvGrpSpPr>
        <p:grpSpPr>
          <a:xfrm>
            <a:off x="78670" y="1158259"/>
            <a:ext cx="7445886" cy="4747451"/>
            <a:chOff x="923968" y="1453051"/>
            <a:chExt cx="7445886" cy="4747451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6D67E53C-3D3A-404D-A03E-CBA356C3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69" y="1453051"/>
              <a:ext cx="2481961" cy="237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DF20C372-DCBB-4116-9625-1D82C8230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930" y="1453051"/>
              <a:ext cx="2481962" cy="2373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D3020CC8-8A68-4867-8619-22BD48A74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892" y="1453051"/>
              <a:ext cx="2481961" cy="237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29CC440A-218E-40E5-B799-8CDFE1EA0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68" y="3826776"/>
              <a:ext cx="2481962" cy="2373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A05B2B6F-32A4-4D7A-88AB-DB42749F2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929" y="3826774"/>
              <a:ext cx="2481963" cy="2373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8816F74B-C0CB-4CF3-838F-CFB31973F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891" y="3826772"/>
              <a:ext cx="2481963" cy="2373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BEFFA3-A19E-443A-A593-A3FF1BCD6C4B}"/>
              </a:ext>
            </a:extLst>
          </p:cNvPr>
          <p:cNvSpPr txBox="1"/>
          <p:nvPr/>
        </p:nvSpPr>
        <p:spPr>
          <a:xfrm flipH="1">
            <a:off x="7760693" y="3054926"/>
            <a:ext cx="4110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모델은 뛰어난</a:t>
            </a:r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다형성을 보여줌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32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분류 모델 학습과정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0C31AF-BECE-4899-8E96-1689761B9F6B}"/>
              </a:ext>
            </a:extLst>
          </p:cNvPr>
          <p:cNvGrpSpPr/>
          <p:nvPr/>
        </p:nvGrpSpPr>
        <p:grpSpPr>
          <a:xfrm>
            <a:off x="162560" y="1808315"/>
            <a:ext cx="4963923" cy="2373727"/>
            <a:chOff x="2644521" y="3604277"/>
            <a:chExt cx="4963923" cy="2373727"/>
          </a:xfrm>
        </p:grpSpPr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97286F4E-5976-4FE5-9D82-15A383CCF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521" y="3604278"/>
              <a:ext cx="2481962" cy="2373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281FEFE9-9BB0-442A-9842-730FD3444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482" y="3604277"/>
              <a:ext cx="2481962" cy="2373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A1AECD-6ABC-4AF8-B513-5CEC133D8D5D}"/>
              </a:ext>
            </a:extLst>
          </p:cNvPr>
          <p:cNvSpPr txBox="1"/>
          <p:nvPr/>
        </p:nvSpPr>
        <p:spPr>
          <a:xfrm flipH="1">
            <a:off x="162559" y="1285095"/>
            <a:ext cx="1175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Activation Function : Sigmoid     VS      ReLU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184" name="Picture 16">
            <a:extLst>
              <a:ext uri="{FF2B5EF4-FFF2-40B4-BE49-F238E27FC236}">
                <a16:creationId xmlns:a16="http://schemas.microsoft.com/office/drawing/2014/main" id="{82D3845E-753E-4712-A5C5-6E182DB5F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92" y="1808314"/>
            <a:ext cx="2481963" cy="23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92751607-5E7F-4426-BA13-6A9D8575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055" y="1808313"/>
            <a:ext cx="2481963" cy="23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ACA27C-D0E5-45AC-A283-A86F695E6540}"/>
              </a:ext>
            </a:extLst>
          </p:cNvPr>
          <p:cNvSpPr txBox="1"/>
          <p:nvPr/>
        </p:nvSpPr>
        <p:spPr>
          <a:xfrm flipH="1">
            <a:off x="672739" y="4572632"/>
            <a:ext cx="1076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분포에 따라 어떠한 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Activation Function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사용하는지에 따라</a:t>
            </a:r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특성과 성능이 달라질 수 있음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27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232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ExtraBold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김동훈</cp:lastModifiedBy>
  <cp:revision>25</cp:revision>
  <dcterms:created xsi:type="dcterms:W3CDTF">2019-12-23T00:32:35Z</dcterms:created>
  <dcterms:modified xsi:type="dcterms:W3CDTF">2022-04-29T07:14:49Z</dcterms:modified>
</cp:coreProperties>
</file>