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73" r:id="rId4"/>
    <p:sldId id="287" r:id="rId5"/>
    <p:sldId id="285" r:id="rId6"/>
    <p:sldId id="286" r:id="rId7"/>
    <p:sldId id="288" r:id="rId8"/>
    <p:sldId id="289" r:id="rId9"/>
    <p:sldId id="290" r:id="rId10"/>
    <p:sldId id="292" r:id="rId11"/>
    <p:sldId id="291" r:id="rId12"/>
    <p:sldId id="293" r:id="rId13"/>
    <p:sldId id="294" r:id="rId14"/>
    <p:sldId id="295" r:id="rId15"/>
    <p:sldId id="296" r:id="rId16"/>
    <p:sldId id="298" r:id="rId17"/>
    <p:sldId id="299" r:id="rId18"/>
    <p:sldId id="297" r:id="rId19"/>
    <p:sldId id="300" r:id="rId20"/>
    <p:sldId id="30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3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52CBA4-5E97-4048-8782-6A38409C8205}"/>
              </a:ext>
            </a:extLst>
          </p:cNvPr>
          <p:cNvGrpSpPr/>
          <p:nvPr/>
        </p:nvGrpSpPr>
        <p:grpSpPr>
          <a:xfrm>
            <a:off x="300189" y="2490281"/>
            <a:ext cx="11591636" cy="1877437"/>
            <a:chOff x="300189" y="1767838"/>
            <a:chExt cx="11591636" cy="18774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55D99F-FEF2-4BFF-A907-DCCF1081D13E}"/>
                </a:ext>
              </a:extLst>
            </p:cNvPr>
            <p:cNvSpPr txBox="1"/>
            <p:nvPr/>
          </p:nvSpPr>
          <p:spPr>
            <a:xfrm>
              <a:off x="1040783" y="1767838"/>
              <a:ext cx="10110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#2022_Kyungnam_Data_Analysis_Study_Group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2F540F-A9D4-408D-8A95-A1D0F23BEF98}"/>
                </a:ext>
              </a:extLst>
            </p:cNvPr>
            <p:cNvSpPr txBox="1"/>
            <p:nvPr/>
          </p:nvSpPr>
          <p:spPr>
            <a:xfrm>
              <a:off x="300189" y="2537279"/>
              <a:ext cx="1159163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딥러닝을</a:t>
              </a:r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위한 최적화와 수치해석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 b="9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2" y="3708260"/>
              <a:ext cx="4260462" cy="2335628"/>
              <a:chOff x="2700072" y="2021840"/>
              <a:chExt cx="5801356" cy="318036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4231502" y="3064839"/>
                <a:ext cx="4269926" cy="213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학습률</a:t>
                </a:r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기반</a:t>
                </a:r>
                <a:endParaRPr lang="en-US" altLang="ko-KR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알고리즘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065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알고리즘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162560" y="1327100"/>
            <a:ext cx="10382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고정하지 않고 매번 적절한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계산을 하는 알고리즘을 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적응형</a:t>
            </a:r>
            <a:r>
              <a:rPr lang="en-US" altLang="ko-KR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(Adaptive)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대표적인 적응형 알고리즘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Adagrad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Rmsprop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253581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63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적응형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방법의 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6463-7999-4D60-A650-24DD85E4BADF}"/>
              </a:ext>
            </a:extLst>
          </p:cNvPr>
          <p:cNvSpPr txBox="1"/>
          <p:nvPr/>
        </p:nvSpPr>
        <p:spPr>
          <a:xfrm flipH="1">
            <a:off x="162560" y="1129886"/>
            <a:ext cx="10382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고정에 의한 한계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너무 작은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사용하면 수렴 속도가 느리고 너무 빠른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사용하면 발산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처음에는 큰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학습률로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시작하고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업데이트된 파라미터 추정치로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손실함수값이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작아지지 않으면 업데이트 하지 않고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업데이트된 파라미터의 추정치에서 손실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함수값이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작아질때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까지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학습률의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크기를 절반으로 줄임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초반에는 빠른 속도로 수렴 하다가 최적 파라미터의 추정치 근처로 수렴하게 되면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학습률이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점점 낮아져 안정적인 파라미터로 정확하게 수렴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38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63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적응형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방법의 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6463-7999-4D60-A650-24DD85E4BADF}"/>
              </a:ext>
            </a:extLst>
          </p:cNvPr>
          <p:cNvSpPr txBox="1"/>
          <p:nvPr/>
        </p:nvSpPr>
        <p:spPr>
          <a:xfrm flipH="1">
            <a:off x="162558" y="1129886"/>
            <a:ext cx="107149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스칼라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학습률에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한계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단순히 미리 정한 상수를 곱하기 때문에 탐색 방향에서 각 방향마다 크기의 불균형이 있을 때는 한쪽 방향으로 치우침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이런 불균형을 해결하기 위해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각 방향별로 설정하여 해결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54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63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6463-7999-4D60-A650-24DD85E4BADF}"/>
              </a:ext>
            </a:extLst>
          </p:cNvPr>
          <p:cNvSpPr txBox="1"/>
          <p:nvPr/>
        </p:nvSpPr>
        <p:spPr>
          <a:xfrm flipH="1">
            <a:off x="162558" y="1129886"/>
            <a:ext cx="10714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Adagrad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 방향이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SGD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동일 하지만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적응적으로 각 방향별로 계산한다는 점이 다름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D143B1-9DBC-4103-9530-643D09B60570}"/>
                  </a:ext>
                </a:extLst>
              </p:cNvPr>
              <p:cNvSpPr txBox="1"/>
              <p:nvPr/>
            </p:nvSpPr>
            <p:spPr>
              <a:xfrm>
                <a:off x="1005838" y="2635481"/>
                <a:ext cx="4922438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⨀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D143B1-9DBC-4103-9530-643D09B6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8" y="2635481"/>
                <a:ext cx="4922438" cy="4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BE530A-632F-4E2E-97B6-214768B63BE4}"/>
                  </a:ext>
                </a:extLst>
              </p:cNvPr>
              <p:cNvSpPr txBox="1"/>
              <p:nvPr/>
            </p:nvSpPr>
            <p:spPr>
              <a:xfrm>
                <a:off x="6680435" y="2480956"/>
                <a:ext cx="2614114" cy="578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4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⨀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ko-KR" altLang="en-US" sz="24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BE530A-632F-4E2E-97B6-214768B6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435" y="2480956"/>
                <a:ext cx="2614114" cy="5784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F4598D2-DBB4-4CFD-BBD9-F94DA7A8B22E}"/>
              </a:ext>
            </a:extLst>
          </p:cNvPr>
          <p:cNvSpPr txBox="1"/>
          <p:nvPr/>
        </p:nvSpPr>
        <p:spPr>
          <a:xfrm flipH="1">
            <a:off x="162557" y="3247893"/>
            <a:ext cx="10714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초기단계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부터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모든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그래디언트의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제곱을 누적하여 더하고 있기 때문에 장기 누적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크기라고 부르기도 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누적된 합의 제곱근과 반비례 하도록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결정함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DB43F9-0E2A-4491-B164-272EAF3308D7}"/>
                  </a:ext>
                </a:extLst>
              </p:cNvPr>
              <p:cNvSpPr txBox="1"/>
              <p:nvPr/>
            </p:nvSpPr>
            <p:spPr>
              <a:xfrm>
                <a:off x="1005838" y="4938213"/>
                <a:ext cx="5449953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ko-KR" altLang="en-US" sz="2400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⨀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DB43F9-0E2A-4491-B164-272EAF33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8" y="4938213"/>
                <a:ext cx="5449953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511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63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6463-7999-4D60-A650-24DD85E4BADF}"/>
              </a:ext>
            </a:extLst>
          </p:cNvPr>
          <p:cNvSpPr txBox="1"/>
          <p:nvPr/>
        </p:nvSpPr>
        <p:spPr>
          <a:xfrm flipH="1">
            <a:off x="162558" y="1129886"/>
            <a:ext cx="1071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Adagrad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BB36C3-88AF-4CCC-A01B-83B347F94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992387"/>
            <a:ext cx="5786437" cy="34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9803F66-F57A-4CB5-83D0-94A34BDD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653106"/>
            <a:ext cx="5495925" cy="39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80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63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6463-7999-4D60-A650-24DD85E4BADF}"/>
              </a:ext>
            </a:extLst>
          </p:cNvPr>
          <p:cNvSpPr txBox="1"/>
          <p:nvPr/>
        </p:nvSpPr>
        <p:spPr>
          <a:xfrm flipH="1">
            <a:off x="162558" y="1129886"/>
            <a:ext cx="107149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Adagrad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편리하고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컨벡스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성질을 갖는 손실함수에서는 잘 수렴함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손실함수가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컨벡스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성질을 잃어버리는 신경망 모델에선 잘 동작하지 않음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제곱의 누적합은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초깃값부터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일정하게 더해지는 특성 때문에 초기 단계의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값들이 큰 상황에서는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수렴 속도가 느려짐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제곱의 누적합은 계속 값이 증가하므로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 횟수가 큰 경우 뒷부분 단계에서는 국소 최솟값에 도착 여부와 상관없이 움직임이 </a:t>
            </a:r>
            <a:r>
              <a:rPr lang="ko-KR" altLang="en-US" sz="2800" b="1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거의없음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이러한 단점은 </a:t>
            </a:r>
            <a:r>
              <a:rPr lang="en-US" altLang="ko-KR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RMSprop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극복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020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63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6463-7999-4D60-A650-24DD85E4BADF}"/>
              </a:ext>
            </a:extLst>
          </p:cNvPr>
          <p:cNvSpPr txBox="1"/>
          <p:nvPr/>
        </p:nvSpPr>
        <p:spPr>
          <a:xfrm flipH="1">
            <a:off x="162558" y="1129886"/>
            <a:ext cx="10714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RMSProp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너무 오래된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크기들을 없애기 위해서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0~1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사잇값을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파라미터로 사용하여 이동평균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(Moving Average)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D143B1-9DBC-4103-9530-643D09B60570}"/>
                  </a:ext>
                </a:extLst>
              </p:cNvPr>
              <p:cNvSpPr txBox="1"/>
              <p:nvPr/>
            </p:nvSpPr>
            <p:spPr>
              <a:xfrm>
                <a:off x="1102440" y="2642150"/>
                <a:ext cx="6064930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l-GR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⨀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D143B1-9DBC-4103-9530-643D09B6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40" y="2642150"/>
                <a:ext cx="6064930" cy="4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DB43F9-0E2A-4491-B164-272EAF3308D7}"/>
                  </a:ext>
                </a:extLst>
              </p:cNvPr>
              <p:cNvSpPr txBox="1"/>
              <p:nvPr/>
            </p:nvSpPr>
            <p:spPr>
              <a:xfrm>
                <a:off x="1102440" y="3193381"/>
                <a:ext cx="5449953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ko-KR" altLang="en-US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ko-KR" altLang="en-US" sz="2400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⨀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DB43F9-0E2A-4491-B164-272EAF33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40" y="3193381"/>
                <a:ext cx="5449953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85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63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6463-7999-4D60-A650-24DD85E4BADF}"/>
              </a:ext>
            </a:extLst>
          </p:cNvPr>
          <p:cNvSpPr txBox="1"/>
          <p:nvPr/>
        </p:nvSpPr>
        <p:spPr>
          <a:xfrm flipH="1">
            <a:off x="162558" y="1129886"/>
            <a:ext cx="1071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RMSProp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408511-27A2-4808-ABBF-113F3B72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9" y="2296477"/>
            <a:ext cx="5963431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303101-023A-42CF-90F9-F94FA17E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0555"/>
            <a:ext cx="5600700" cy="400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54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63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6463-7999-4D60-A650-24DD85E4BADF}"/>
              </a:ext>
            </a:extLst>
          </p:cNvPr>
          <p:cNvSpPr txBox="1"/>
          <p:nvPr/>
        </p:nvSpPr>
        <p:spPr>
          <a:xfrm flipH="1">
            <a:off x="162558" y="1129886"/>
            <a:ext cx="10714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Adam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Adam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Adaptive moments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줄인말이며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모멘텀 방법과 </a:t>
            </a:r>
            <a:r>
              <a:rPr lang="en-US" altLang="ko-KR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RMSProp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방법의 조합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D143B1-9DBC-4103-9530-643D09B60570}"/>
                  </a:ext>
                </a:extLst>
              </p:cNvPr>
              <p:cNvSpPr txBox="1"/>
              <p:nvPr/>
            </p:nvSpPr>
            <p:spPr>
              <a:xfrm>
                <a:off x="1102440" y="2642150"/>
                <a:ext cx="4770921" cy="428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D143B1-9DBC-4103-9530-643D09B6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40" y="2642150"/>
                <a:ext cx="4770921" cy="428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DB43F9-0E2A-4491-B164-272EAF3308D7}"/>
                  </a:ext>
                </a:extLst>
              </p:cNvPr>
              <p:cNvSpPr txBox="1"/>
              <p:nvPr/>
            </p:nvSpPr>
            <p:spPr>
              <a:xfrm>
                <a:off x="1005838" y="5361021"/>
                <a:ext cx="473360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ko-KR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ko-KR" altLang="en-US" sz="2400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ra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p>
                        <m:sSupPr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DB43F9-0E2A-4491-B164-272EAF33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8" y="5361021"/>
                <a:ext cx="4733604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37232-E531-4F35-B263-24B72970BA23}"/>
                  </a:ext>
                </a:extLst>
              </p:cNvPr>
              <p:cNvSpPr txBox="1"/>
              <p:nvPr/>
            </p:nvSpPr>
            <p:spPr>
              <a:xfrm>
                <a:off x="1102440" y="3070922"/>
                <a:ext cx="6388224" cy="428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⨀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37232-E531-4F35-B263-24B72970B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40" y="3070922"/>
                <a:ext cx="6388224" cy="428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2B549-4892-409A-93C8-4B00B0C40DD7}"/>
                  </a:ext>
                </a:extLst>
              </p:cNvPr>
              <p:cNvSpPr txBox="1"/>
              <p:nvPr/>
            </p:nvSpPr>
            <p:spPr>
              <a:xfrm>
                <a:off x="1102440" y="3517580"/>
                <a:ext cx="2644635" cy="872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1 − </m:t>
                          </m:r>
                          <m:sSubSup>
                            <m:sSub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2B549-4892-409A-93C8-4B00B0C40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40" y="3517580"/>
                <a:ext cx="2644635" cy="872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B16533-36E5-4B58-88C1-604EF03018C3}"/>
                  </a:ext>
                </a:extLst>
              </p:cNvPr>
              <p:cNvSpPr txBox="1"/>
              <p:nvPr/>
            </p:nvSpPr>
            <p:spPr>
              <a:xfrm>
                <a:off x="1102439" y="4479048"/>
                <a:ext cx="2648289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1 − </m:t>
                          </m:r>
                          <m:sSubSup>
                            <m:sSub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B16533-36E5-4B58-88C1-604EF0301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39" y="4479048"/>
                <a:ext cx="2648289" cy="8819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17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 b="78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4508285" cy="523220"/>
            <a:chOff x="1191929" y="2733040"/>
            <a:chExt cx="450828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724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탐색 방향 기반 알고리즘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3AD029-F0AB-4A92-8529-971D44313CAA}"/>
              </a:ext>
            </a:extLst>
          </p:cNvPr>
          <p:cNvGrpSpPr/>
          <p:nvPr/>
        </p:nvGrpSpPr>
        <p:grpSpPr>
          <a:xfrm>
            <a:off x="1191929" y="3219902"/>
            <a:ext cx="3347711" cy="523220"/>
            <a:chOff x="1191929" y="2733040"/>
            <a:chExt cx="3347711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DF78EB-5278-4191-9C0F-29F45470255A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C23536-3AFC-446D-805A-05ED121AEE14}"/>
                </a:ext>
              </a:extLst>
            </p:cNvPr>
            <p:cNvSpPr txBox="1"/>
            <p:nvPr/>
          </p:nvSpPr>
          <p:spPr>
            <a:xfrm>
              <a:off x="1976118" y="2733040"/>
              <a:ext cx="2563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적응형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63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학습률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6463-7999-4D60-A650-24DD85E4BADF}"/>
              </a:ext>
            </a:extLst>
          </p:cNvPr>
          <p:cNvSpPr txBox="1"/>
          <p:nvPr/>
        </p:nvSpPr>
        <p:spPr>
          <a:xfrm flipH="1">
            <a:off x="162558" y="1129886"/>
            <a:ext cx="1071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Adam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734E10-00BA-41BB-8275-03DFF3D3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3106"/>
            <a:ext cx="5266510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B395C7A-C392-422B-8D03-EDA703C0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10" y="1649968"/>
            <a:ext cx="4429125" cy="317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BA7099-0AA6-4A2E-8A88-7F1987DD1708}"/>
              </a:ext>
            </a:extLst>
          </p:cNvPr>
          <p:cNvSpPr txBox="1"/>
          <p:nvPr/>
        </p:nvSpPr>
        <p:spPr>
          <a:xfrm flipH="1">
            <a:off x="-247018" y="4805416"/>
            <a:ext cx="10714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국소최솟값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근처에서 나선형으로 움직이는 현상이 있음 이러한 점은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Adam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컨벡스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성질이 없는 손실함수에 특화 되어 있기 때문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컨벡스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성질이 없는 손실함수에서 좋은 성능을 발휘함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529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 b="9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2" y="3708260"/>
              <a:ext cx="4694074" cy="2335628"/>
              <a:chOff x="2700072" y="2021840"/>
              <a:chExt cx="6391794" cy="318036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641063" y="3064839"/>
                <a:ext cx="5450803" cy="213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탐색 방향 기반 </a:t>
                </a:r>
                <a:endParaRPr lang="en-US" altLang="ko-KR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알고리즘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탐색 방향 기반 알고리즘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162559" y="1298525"/>
            <a:ext cx="10382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스토캐스틱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모멘텀 방법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네스테로프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모멘텀 방법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57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스토캐스틱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Stocastic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162559" y="1298525"/>
            <a:ext cx="10382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디센트는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데이터의 개수가 아주 많은 경우에는 너무 많은 자원이 필요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최소의 데이터 개수로 손실함수의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드래디언트를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최대한 정확하게 계산하는 것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-&gt;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</a:t>
            </a:r>
            <a:r>
              <a:rPr lang="en-US" altLang="ko-KR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데이터 중 </a:t>
            </a:r>
            <a:r>
              <a:rPr lang="en-US" altLang="ko-KR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</a:t>
            </a:r>
            <a:r>
              <a:rPr lang="ko-KR" altLang="en-US" sz="2800" b="1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개만을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임의로 추출해서 </a:t>
            </a:r>
            <a:r>
              <a:rPr lang="ko-KR" altLang="en-US" sz="2800" b="1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그래디언트를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계산하는 방법론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00564A-7F37-4DFB-A2E8-7A2965F0F1E1}"/>
                  </a:ext>
                </a:extLst>
              </p:cNvPr>
              <p:cNvSpPr txBox="1"/>
              <p:nvPr/>
            </p:nvSpPr>
            <p:spPr>
              <a:xfrm>
                <a:off x="1728131" y="4407068"/>
                <a:ext cx="3850547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00564A-7F37-4DFB-A2E8-7A2965F0F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31" y="4407068"/>
                <a:ext cx="3850547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5D096E-9D54-4942-9C0B-B579E6749305}"/>
                  </a:ext>
                </a:extLst>
              </p:cNvPr>
              <p:cNvSpPr txBox="1"/>
              <p:nvPr/>
            </p:nvSpPr>
            <p:spPr>
              <a:xfrm>
                <a:off x="761302" y="5185999"/>
                <a:ext cx="610299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5D096E-9D54-4942-9C0B-B579E674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2" y="5185999"/>
                <a:ext cx="610299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5B6A9-FC1C-49F9-B485-990D71504DF3}"/>
                  </a:ext>
                </a:extLst>
              </p:cNvPr>
              <p:cNvSpPr txBox="1"/>
              <p:nvPr/>
            </p:nvSpPr>
            <p:spPr>
              <a:xfrm>
                <a:off x="5442384" y="4903293"/>
                <a:ext cx="5238870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32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32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65B6A9-FC1C-49F9-B485-990D71504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84" y="4903293"/>
                <a:ext cx="5238870" cy="565411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스토캐스틱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Stocastic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5C402-8599-4609-AD98-7584699CC0C7}"/>
              </a:ext>
            </a:extLst>
          </p:cNvPr>
          <p:cNvSpPr txBox="1"/>
          <p:nvPr/>
        </p:nvSpPr>
        <p:spPr>
          <a:xfrm flipH="1">
            <a:off x="162559" y="1298525"/>
            <a:ext cx="1038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스토캐스틱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1D4D63-3F70-4662-9C27-57868BF496F3}"/>
              </a:ext>
            </a:extLst>
          </p:cNvPr>
          <p:cNvSpPr/>
          <p:nvPr/>
        </p:nvSpPr>
        <p:spPr>
          <a:xfrm>
            <a:off x="520117" y="1836285"/>
            <a:ext cx="10704353" cy="1023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ko-KR" altLang="en-US" dirty="0"/>
              <a:t>개의 데이터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AB1E69E-2F1E-4B0B-9DA3-9E2482B07136}"/>
              </a:ext>
            </a:extLst>
          </p:cNvPr>
          <p:cNvSpPr/>
          <p:nvPr/>
        </p:nvSpPr>
        <p:spPr>
          <a:xfrm rot="5400000">
            <a:off x="837849" y="3003857"/>
            <a:ext cx="538995" cy="466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B695AF-4AF2-4BB4-A41E-0EE41BE6EDE5}"/>
              </a:ext>
            </a:extLst>
          </p:cNvPr>
          <p:cNvSpPr/>
          <p:nvPr/>
        </p:nvSpPr>
        <p:spPr>
          <a:xfrm>
            <a:off x="596439" y="3687865"/>
            <a:ext cx="1021813" cy="1023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98D9ACB-7DDE-4AD8-A943-D2E6EE590DEA}"/>
              </a:ext>
            </a:extLst>
          </p:cNvPr>
          <p:cNvSpPr/>
          <p:nvPr/>
        </p:nvSpPr>
        <p:spPr>
          <a:xfrm rot="5400000">
            <a:off x="2022094" y="3003859"/>
            <a:ext cx="538996" cy="466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19D415-063C-4CEF-9C7E-CC43A419317B}"/>
              </a:ext>
            </a:extLst>
          </p:cNvPr>
          <p:cNvSpPr/>
          <p:nvPr/>
        </p:nvSpPr>
        <p:spPr>
          <a:xfrm>
            <a:off x="1780684" y="3687866"/>
            <a:ext cx="1021813" cy="1023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932BB7D-7F82-4575-AB25-8E283C823603}"/>
              </a:ext>
            </a:extLst>
          </p:cNvPr>
          <p:cNvSpPr/>
          <p:nvPr/>
        </p:nvSpPr>
        <p:spPr>
          <a:xfrm rot="5400000">
            <a:off x="3250749" y="3003858"/>
            <a:ext cx="538996" cy="466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A8778-144B-467A-8C93-22C58E712188}"/>
              </a:ext>
            </a:extLst>
          </p:cNvPr>
          <p:cNvSpPr/>
          <p:nvPr/>
        </p:nvSpPr>
        <p:spPr>
          <a:xfrm>
            <a:off x="3009339" y="3687865"/>
            <a:ext cx="1021813" cy="1023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2053EB1-34C9-4DC3-B8DE-57D51749E425}"/>
              </a:ext>
            </a:extLst>
          </p:cNvPr>
          <p:cNvSpPr/>
          <p:nvPr/>
        </p:nvSpPr>
        <p:spPr>
          <a:xfrm rot="5400000">
            <a:off x="9236629" y="3003857"/>
            <a:ext cx="538996" cy="466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8C0735-1808-4AB3-9B80-B7E6E8C5D932}"/>
              </a:ext>
            </a:extLst>
          </p:cNvPr>
          <p:cNvSpPr/>
          <p:nvPr/>
        </p:nvSpPr>
        <p:spPr>
          <a:xfrm>
            <a:off x="8995219" y="3687864"/>
            <a:ext cx="1021813" cy="1023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640BBC1-B5EE-4626-A73A-127F394FE74B}"/>
              </a:ext>
            </a:extLst>
          </p:cNvPr>
          <p:cNvSpPr/>
          <p:nvPr/>
        </p:nvSpPr>
        <p:spPr>
          <a:xfrm rot="5400000">
            <a:off x="10465285" y="3003858"/>
            <a:ext cx="538996" cy="466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1251D4-1E45-40E0-87E9-2E0BC5707146}"/>
              </a:ext>
            </a:extLst>
          </p:cNvPr>
          <p:cNvSpPr/>
          <p:nvPr/>
        </p:nvSpPr>
        <p:spPr>
          <a:xfrm>
            <a:off x="10223875" y="3687865"/>
            <a:ext cx="1021813" cy="1023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816E4-ACED-40B8-993E-5ADD065A1251}"/>
              </a:ext>
            </a:extLst>
          </p:cNvPr>
          <p:cNvSpPr txBox="1"/>
          <p:nvPr/>
        </p:nvSpPr>
        <p:spPr>
          <a:xfrm flipH="1">
            <a:off x="4467049" y="3687864"/>
            <a:ext cx="4092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………………………………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CCE5A219-DDB4-4A77-9182-3D959F1B07DE}"/>
              </a:ext>
            </a:extLst>
          </p:cNvPr>
          <p:cNvSpPr/>
          <p:nvPr/>
        </p:nvSpPr>
        <p:spPr>
          <a:xfrm>
            <a:off x="4103799" y="3031527"/>
            <a:ext cx="1249960" cy="453006"/>
          </a:xfrm>
          <a:prstGeom prst="wedgeRectCallout">
            <a:avLst>
              <a:gd name="adj1" fmla="val -43652"/>
              <a:gd name="adj2" fmla="val 1328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</a:p>
          <a:p>
            <a:pPr algn="ctr"/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 = M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312270B3-81CA-41E6-AD7B-6982FB330AF5}"/>
              </a:ext>
            </a:extLst>
          </p:cNvPr>
          <p:cNvSpPr/>
          <p:nvPr/>
        </p:nvSpPr>
        <p:spPr>
          <a:xfrm>
            <a:off x="7672614" y="3031527"/>
            <a:ext cx="1249960" cy="453006"/>
          </a:xfrm>
          <a:prstGeom prst="wedgeRectCallout">
            <a:avLst>
              <a:gd name="adj1" fmla="val 44938"/>
              <a:gd name="adj2" fmla="val 140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</a:p>
          <a:p>
            <a:pPr algn="ctr"/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 = M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152EDA-447A-4505-8091-37CDC0CA5AC6}"/>
              </a:ext>
            </a:extLst>
          </p:cNvPr>
          <p:cNvSpPr/>
          <p:nvPr/>
        </p:nvSpPr>
        <p:spPr>
          <a:xfrm>
            <a:off x="596439" y="4892585"/>
            <a:ext cx="1021813" cy="436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4598F03-4B5D-4A78-8576-D97B4FDE87FA}"/>
              </a:ext>
            </a:extLst>
          </p:cNvPr>
          <p:cNvSpPr/>
          <p:nvPr/>
        </p:nvSpPr>
        <p:spPr>
          <a:xfrm rot="5400000">
            <a:off x="914469" y="5361995"/>
            <a:ext cx="385751" cy="466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6E59BE9-4C63-49E7-ACBC-39358169CFDE}"/>
              </a:ext>
            </a:extLst>
          </p:cNvPr>
          <p:cNvSpPr/>
          <p:nvPr/>
        </p:nvSpPr>
        <p:spPr>
          <a:xfrm>
            <a:off x="1780684" y="4892585"/>
            <a:ext cx="1021813" cy="436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D2550DC-560F-4A4D-9B8C-B6007BBB976D}"/>
              </a:ext>
            </a:extLst>
          </p:cNvPr>
          <p:cNvSpPr/>
          <p:nvPr/>
        </p:nvSpPr>
        <p:spPr>
          <a:xfrm rot="5400000">
            <a:off x="2098714" y="5361995"/>
            <a:ext cx="385751" cy="466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EBA2BC8-47ED-4426-9A74-7CC6FD149C79}"/>
              </a:ext>
            </a:extLst>
          </p:cNvPr>
          <p:cNvSpPr/>
          <p:nvPr/>
        </p:nvSpPr>
        <p:spPr>
          <a:xfrm>
            <a:off x="3009340" y="4892584"/>
            <a:ext cx="1021813" cy="436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095A3EB-6687-4769-BE23-ACEA9B8A2B62}"/>
              </a:ext>
            </a:extLst>
          </p:cNvPr>
          <p:cNvSpPr/>
          <p:nvPr/>
        </p:nvSpPr>
        <p:spPr>
          <a:xfrm rot="5400000">
            <a:off x="3327370" y="5361994"/>
            <a:ext cx="385751" cy="466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4FED6CD-AE1A-40FE-97F5-B579B1DDB868}"/>
              </a:ext>
            </a:extLst>
          </p:cNvPr>
          <p:cNvSpPr/>
          <p:nvPr/>
        </p:nvSpPr>
        <p:spPr>
          <a:xfrm>
            <a:off x="8995219" y="4892583"/>
            <a:ext cx="1021813" cy="436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7D27956-95A2-4BA7-A731-10C681D3EE6E}"/>
              </a:ext>
            </a:extLst>
          </p:cNvPr>
          <p:cNvSpPr/>
          <p:nvPr/>
        </p:nvSpPr>
        <p:spPr>
          <a:xfrm rot="5400000">
            <a:off x="9313249" y="5361993"/>
            <a:ext cx="385751" cy="466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0103DC-63BE-4B95-928C-A3CAAF8BF05E}"/>
              </a:ext>
            </a:extLst>
          </p:cNvPr>
          <p:cNvSpPr/>
          <p:nvPr/>
        </p:nvSpPr>
        <p:spPr>
          <a:xfrm>
            <a:off x="10223875" y="4892583"/>
            <a:ext cx="1021813" cy="436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FBC0486-FBBC-4E4F-8394-BAFACDAD9CA3}"/>
              </a:ext>
            </a:extLst>
          </p:cNvPr>
          <p:cNvSpPr/>
          <p:nvPr/>
        </p:nvSpPr>
        <p:spPr>
          <a:xfrm rot="5400000">
            <a:off x="10541905" y="5361993"/>
            <a:ext cx="385751" cy="466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8FC43AF-CEC5-47A1-AFB3-6C20A582AD69}"/>
              </a:ext>
            </a:extLst>
          </p:cNvPr>
          <p:cNvSpPr/>
          <p:nvPr/>
        </p:nvSpPr>
        <p:spPr>
          <a:xfrm>
            <a:off x="597547" y="5882640"/>
            <a:ext cx="1021813" cy="436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DB3D551-CFE0-4D79-8962-5A79C145F87F}"/>
              </a:ext>
            </a:extLst>
          </p:cNvPr>
          <p:cNvSpPr/>
          <p:nvPr/>
        </p:nvSpPr>
        <p:spPr>
          <a:xfrm>
            <a:off x="1780684" y="5872018"/>
            <a:ext cx="1021813" cy="436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D04B0D4-CB6F-4143-9789-EC499DED0337}"/>
              </a:ext>
            </a:extLst>
          </p:cNvPr>
          <p:cNvSpPr/>
          <p:nvPr/>
        </p:nvSpPr>
        <p:spPr>
          <a:xfrm>
            <a:off x="3013332" y="5894951"/>
            <a:ext cx="1021813" cy="436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A639D14-5147-4141-B6A8-77109CFE73D1}"/>
              </a:ext>
            </a:extLst>
          </p:cNvPr>
          <p:cNvSpPr/>
          <p:nvPr/>
        </p:nvSpPr>
        <p:spPr>
          <a:xfrm>
            <a:off x="8995219" y="5896910"/>
            <a:ext cx="1021813" cy="436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0CDAEA1-0576-4F86-932E-E0BADC3CFF12}"/>
              </a:ext>
            </a:extLst>
          </p:cNvPr>
          <p:cNvSpPr/>
          <p:nvPr/>
        </p:nvSpPr>
        <p:spPr>
          <a:xfrm>
            <a:off x="10220543" y="5872018"/>
            <a:ext cx="1021813" cy="4362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B4BD9FE4-E7D2-4CFC-8168-549D58A3D27D}"/>
              </a:ext>
            </a:extLst>
          </p:cNvPr>
          <p:cNvSpPr/>
          <p:nvPr/>
        </p:nvSpPr>
        <p:spPr>
          <a:xfrm>
            <a:off x="520116" y="4708080"/>
            <a:ext cx="10704353" cy="187743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D9C63-10DD-4A24-BAFA-A4C9B4C9E7F9}"/>
              </a:ext>
            </a:extLst>
          </p:cNvPr>
          <p:cNvSpPr txBox="1"/>
          <p:nvPr/>
        </p:nvSpPr>
        <p:spPr>
          <a:xfrm flipH="1">
            <a:off x="5634772" y="4855714"/>
            <a:ext cx="189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/ M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batches</a:t>
            </a:r>
          </a:p>
        </p:txBody>
      </p:sp>
    </p:spTree>
    <p:extLst>
      <p:ext uri="{BB962C8B-B14F-4D97-AF65-F5344CB8AC3E}">
        <p14:creationId xmlns:p14="http://schemas.microsoft.com/office/powerpoint/2010/main" val="34753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스토캐스틱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Stocastic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7942B2-9057-4197-9049-69CA0C4D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" y="2034076"/>
            <a:ext cx="4269957" cy="348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354742-9DA1-4CFB-AA50-5A6D5834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8" y="1919515"/>
            <a:ext cx="3910011" cy="35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325F9D7-1B29-4296-952E-9A3E7FEE6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89" y="1919515"/>
            <a:ext cx="3820160" cy="357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930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모멘텀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162559" y="1298525"/>
            <a:ext cx="10382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모멘텀과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네스테로프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방법은 탐색 방향을 단순히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그래디언트의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반대 방향을 사용하는 것 에서 한 단계 더 나아간 방법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 단계의 탐색 방향의 누적합에 현재 단계의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그래디언트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디센트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방법의 탐색 방향을 더한 값을 사용하기 때문에 왼쪽의 국소 최솟값에서도 탐색방향이 </a:t>
            </a:r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아님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98600-45DE-4674-997E-C48AB34658DB}"/>
                  </a:ext>
                </a:extLst>
              </p:cNvPr>
              <p:cNvSpPr txBox="1"/>
              <p:nvPr/>
            </p:nvSpPr>
            <p:spPr>
              <a:xfrm>
                <a:off x="500061" y="4229099"/>
                <a:ext cx="4329113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98600-45DE-4674-997E-C48AB346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1" y="4229099"/>
                <a:ext cx="4329113" cy="4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37224-15FC-4E7A-BC07-E76DCAEA6515}"/>
                  </a:ext>
                </a:extLst>
              </p:cNvPr>
              <p:cNvSpPr txBox="1"/>
              <p:nvPr/>
            </p:nvSpPr>
            <p:spPr>
              <a:xfrm>
                <a:off x="719137" y="4708809"/>
                <a:ext cx="314175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37224-15FC-4E7A-BC07-E76DCAEA6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" y="4708809"/>
                <a:ext cx="3141758" cy="39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68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네스테로프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162559" y="1298525"/>
            <a:ext cx="1038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네스테로프는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아래와 같이 식을 변경하면 구현 가능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98600-45DE-4674-997E-C48AB34658DB}"/>
                  </a:ext>
                </a:extLst>
              </p:cNvPr>
              <p:cNvSpPr txBox="1"/>
              <p:nvPr/>
            </p:nvSpPr>
            <p:spPr>
              <a:xfrm>
                <a:off x="0" y="1932928"/>
                <a:ext cx="5572125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𝛼𝜈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98600-45DE-4674-997E-C48AB346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32928"/>
                <a:ext cx="5572125" cy="4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37224-15FC-4E7A-BC07-E76DCAEA6515}"/>
                  </a:ext>
                </a:extLst>
              </p:cNvPr>
              <p:cNvSpPr txBox="1"/>
              <p:nvPr/>
            </p:nvSpPr>
            <p:spPr>
              <a:xfrm>
                <a:off x="309562" y="2384973"/>
                <a:ext cx="314175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ko-KR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37224-15FC-4E7A-BC07-E76DCAEA6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" y="2384973"/>
                <a:ext cx="3141758" cy="39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7FED649-0C6E-4C0D-9B8D-83FF3B8D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" y="2898845"/>
            <a:ext cx="4424362" cy="26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7C8448-66BA-488D-A807-8F2417B3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898845"/>
            <a:ext cx="4424362" cy="26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EC8C1-C90C-4407-89EA-09136EAB9CBA}"/>
              </a:ext>
            </a:extLst>
          </p:cNvPr>
          <p:cNvSpPr txBox="1"/>
          <p:nvPr/>
        </p:nvSpPr>
        <p:spPr>
          <a:xfrm flipH="1">
            <a:off x="2148203" y="5578210"/>
            <a:ext cx="127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모멘텀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D4B3B-71A4-491A-A864-37644D39E528}"/>
              </a:ext>
            </a:extLst>
          </p:cNvPr>
          <p:cNvSpPr txBox="1"/>
          <p:nvPr/>
        </p:nvSpPr>
        <p:spPr>
          <a:xfrm flipH="1">
            <a:off x="6880779" y="5578210"/>
            <a:ext cx="180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네스테로프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5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673</Words>
  <Application>Microsoft Office PowerPoint</Application>
  <PresentationFormat>와이드스크린</PresentationFormat>
  <Paragraphs>139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 Bold</vt:lpstr>
      <vt:lpstr>나눔스퀘어 ExtraBold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김동훈</cp:lastModifiedBy>
  <cp:revision>15</cp:revision>
  <dcterms:created xsi:type="dcterms:W3CDTF">2019-12-23T00:32:35Z</dcterms:created>
  <dcterms:modified xsi:type="dcterms:W3CDTF">2022-02-07T10:40:22Z</dcterms:modified>
</cp:coreProperties>
</file>