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0ED"/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A086A3-5638-4832-8279-C6528286DB6F}"/>
              </a:ext>
            </a:extLst>
          </p:cNvPr>
          <p:cNvGrpSpPr/>
          <p:nvPr/>
        </p:nvGrpSpPr>
        <p:grpSpPr>
          <a:xfrm>
            <a:off x="300189" y="2490281"/>
            <a:ext cx="11591636" cy="1877437"/>
            <a:chOff x="300189" y="1767838"/>
            <a:chExt cx="1159163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E374D2-1191-42F4-9224-CF99492DBDD0}"/>
                </a:ext>
              </a:extLst>
            </p:cNvPr>
            <p:cNvSpPr txBox="1"/>
            <p:nvPr/>
          </p:nvSpPr>
          <p:spPr>
            <a:xfrm>
              <a:off x="1040783" y="1767838"/>
              <a:ext cx="10110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#2022_Kyungnam_Data_Analysis_Study_Group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D9AF75-7216-4B72-8CE5-E2EBE17E90FC}"/>
                </a:ext>
              </a:extLst>
            </p:cNvPr>
            <p:cNvSpPr txBox="1"/>
            <p:nvPr/>
          </p:nvSpPr>
          <p:spPr>
            <a:xfrm>
              <a:off x="300189" y="2537279"/>
              <a:ext cx="115916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딥러닝을</a:t>
              </a:r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위한 최적화와 수치해석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특성값 자동 추출의 원리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650113-0155-4048-837A-A34099810771}"/>
                  </a:ext>
                </a:extLst>
              </p:cNvPr>
              <p:cNvSpPr txBox="1"/>
              <p:nvPr/>
            </p:nvSpPr>
            <p:spPr>
              <a:xfrm>
                <a:off x="100666" y="2251723"/>
                <a:ext cx="7986321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ko-KR" altLang="en-US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a:rPr lang="ko-KR" altLang="en-US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ko-KR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650113-0155-4048-837A-A3409981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6" y="2251723"/>
                <a:ext cx="7986321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DBC4B29-6CE9-4039-8E47-4D6A3787FFEF}"/>
              </a:ext>
            </a:extLst>
          </p:cNvPr>
          <p:cNvSpPr/>
          <p:nvPr/>
        </p:nvSpPr>
        <p:spPr>
          <a:xfrm>
            <a:off x="2530446" y="3701773"/>
            <a:ext cx="1367406" cy="6732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82964-43B7-4A54-9E22-03F4CDA44A55}"/>
              </a:ext>
            </a:extLst>
          </p:cNvPr>
          <p:cNvSpPr txBox="1"/>
          <p:nvPr/>
        </p:nvSpPr>
        <p:spPr>
          <a:xfrm flipH="1">
            <a:off x="4172496" y="3776772"/>
            <a:ext cx="697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손실함수값이 가장 작아지는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W, b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가져와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!”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11A51-E7B8-442A-AA1A-431D3FB65A3B}"/>
              </a:ext>
            </a:extLst>
          </p:cNvPr>
          <p:cNvSpPr txBox="1"/>
          <p:nvPr/>
        </p:nvSpPr>
        <p:spPr>
          <a:xfrm flipH="1">
            <a:off x="477659" y="1298525"/>
            <a:ext cx="1123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모델을 학습시킨다는 것은 손실함수를 작게 만드는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W, b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찾는 것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98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단점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11A51-E7B8-442A-AA1A-431D3FB65A3B}"/>
              </a:ext>
            </a:extLst>
          </p:cNvPr>
          <p:cNvSpPr txBox="1"/>
          <p:nvPr/>
        </p:nvSpPr>
        <p:spPr>
          <a:xfrm flipH="1">
            <a:off x="477656" y="1298525"/>
            <a:ext cx="8381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특성값을 사용하는 선형 모델에 비해서 차원이 높음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학습할 때 초기값에 매우 민감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과적합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(overfitting)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04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4907634" y="3579965"/>
            <a:ext cx="7284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solidFill>
                  <a:schemeClr val="accent1"/>
                </a:solidFill>
              </a:rPr>
              <a:t>10</a:t>
            </a:r>
            <a:r>
              <a:rPr lang="ko-KR" altLang="en-US" sz="6000" b="1">
                <a:solidFill>
                  <a:schemeClr val="accent1"/>
                </a:solidFill>
              </a:rPr>
              <a:t>장</a:t>
            </a:r>
            <a:r>
              <a:rPr lang="en-US" altLang="ko-KR" sz="6000" b="1">
                <a:solidFill>
                  <a:schemeClr val="accent1"/>
                </a:solidFill>
              </a:rPr>
              <a:t>.</a:t>
            </a:r>
            <a:r>
              <a:rPr lang="ko-KR" altLang="en-US" sz="6000" b="1">
                <a:solidFill>
                  <a:schemeClr val="accent1"/>
                </a:solidFill>
              </a:rPr>
              <a:t>신경망 회귀 모델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3D0BD-09E6-4DE8-9695-8F945185DD38}"/>
              </a:ext>
            </a:extLst>
          </p:cNvPr>
          <p:cNvSpPr txBox="1"/>
          <p:nvPr/>
        </p:nvSpPr>
        <p:spPr>
          <a:xfrm flipH="1">
            <a:off x="162558" y="1298525"/>
            <a:ext cx="10860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데이터가 직선 형태의 분포를 하지 않는 경우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직선의 방정식을 사용하는 선형 회귀 모델을 적절하지 않음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특성값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(feature)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도입하여 가장 기초적인 선형 모델을 사용해서  비선형 회귀 분석 모델도 사용가능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매번 특성값을 파악해야 하기 때문에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정확도가 낮아 질 수 있음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5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8E7D01-D02B-406A-9EB5-4C1F9AFD70BE}"/>
              </a:ext>
            </a:extLst>
          </p:cNvPr>
          <p:cNvGrpSpPr/>
          <p:nvPr/>
        </p:nvGrpSpPr>
        <p:grpSpPr>
          <a:xfrm>
            <a:off x="399643" y="1453051"/>
            <a:ext cx="7542387" cy="1815882"/>
            <a:chOff x="162558" y="1298525"/>
            <a:chExt cx="7542387" cy="181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5E2676-DC6E-4814-8FAE-C2DDEE4E73BA}"/>
                    </a:ext>
                  </a:extLst>
                </p:cNvPr>
                <p:cNvSpPr txBox="1"/>
                <p:nvPr/>
              </p:nvSpPr>
              <p:spPr>
                <a:xfrm>
                  <a:off x="3196206" y="1298525"/>
                  <a:ext cx="20153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5E2676-DC6E-4814-8FAE-C2DDEE4E7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206" y="1298525"/>
                  <a:ext cx="2015360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945CC1-6754-4F6A-97CE-5AFEF93724F2}"/>
                    </a:ext>
                  </a:extLst>
                </p:cNvPr>
                <p:cNvSpPr txBox="1"/>
                <p:nvPr/>
              </p:nvSpPr>
              <p:spPr>
                <a:xfrm>
                  <a:off x="3171038" y="1729412"/>
                  <a:ext cx="32399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945CC1-6754-4F6A-97CE-5AFEF9372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038" y="1729412"/>
                  <a:ext cx="323992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F14DF5-D0F6-4E3D-BA50-EB0F1D4DEF93}"/>
                    </a:ext>
                  </a:extLst>
                </p:cNvPr>
                <p:cNvSpPr txBox="1"/>
                <p:nvPr/>
              </p:nvSpPr>
              <p:spPr>
                <a:xfrm>
                  <a:off x="3171038" y="2160299"/>
                  <a:ext cx="44644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F14DF5-D0F6-4E3D-BA50-EB0F1D4DE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038" y="2160299"/>
                  <a:ext cx="446449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22FCB0-827C-4D20-B96D-2A1ABEADF494}"/>
                    </a:ext>
                  </a:extLst>
                </p:cNvPr>
                <p:cNvSpPr txBox="1"/>
                <p:nvPr/>
              </p:nvSpPr>
              <p:spPr>
                <a:xfrm>
                  <a:off x="2541865" y="2591186"/>
                  <a:ext cx="51630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ko-KR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28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22FCB0-827C-4D20-B96D-2A1ABEADF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865" y="2591186"/>
                  <a:ext cx="5163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75CB3A-30BC-403E-B729-072ED35FA367}"/>
                </a:ext>
              </a:extLst>
            </p:cNvPr>
            <p:cNvSpPr txBox="1"/>
            <p:nvPr/>
          </p:nvSpPr>
          <p:spPr>
            <a:xfrm flipH="1">
              <a:off x="162558" y="1298525"/>
              <a:ext cx="30336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R"/>
              </a:pP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 다항 함수 </a:t>
              </a: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</a:p>
            <a:p>
              <a:pPr marL="514350" indent="-514350">
                <a:buAutoNum type="arabicParenR"/>
              </a:pP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 다항 함수 </a:t>
              </a: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marL="514350" indent="-514350">
                <a:buAutoNum type="arabicParenR"/>
              </a:pP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 다항 함수 </a:t>
              </a: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marL="514350" indent="-514350">
                <a:buAutoNum type="arabicParenR"/>
              </a:pPr>
              <a:r>
                <a:rPr lang="ko-KR" altLang="en-US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삼각 함수 </a:t>
              </a:r>
              <a:r>
                <a:rPr lang="en-US" altLang="ko-KR" sz="2800" b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  <a:endPara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C2A69E-FA0C-4641-ACA7-3F6DE3AEF8BD}"/>
              </a:ext>
            </a:extLst>
          </p:cNvPr>
          <p:cNvGrpSpPr/>
          <p:nvPr/>
        </p:nvGrpSpPr>
        <p:grpSpPr>
          <a:xfrm>
            <a:off x="35609" y="3995512"/>
            <a:ext cx="11506253" cy="1835785"/>
            <a:chOff x="35609" y="3995512"/>
            <a:chExt cx="11506253" cy="18357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BDE8B4-689D-4FFB-96DA-6CDE58B82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09" y="3995512"/>
              <a:ext cx="3006781" cy="179281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33A1A96-8E28-4662-8DCF-CE7F2F4C8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5619" y="4049495"/>
              <a:ext cx="2990703" cy="17445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AC5232-05CA-4BCE-9BB0-3ECD40703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6626" y="4074662"/>
              <a:ext cx="2894229" cy="174457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7665EB-51B3-44B4-9A96-175680D3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1357" y="4062602"/>
              <a:ext cx="2950505" cy="1768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36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EEA59-A276-4E45-82C5-81F5792813F7}"/>
              </a:ext>
            </a:extLst>
          </p:cNvPr>
          <p:cNvSpPr txBox="1"/>
          <p:nvPr/>
        </p:nvSpPr>
        <p:spPr>
          <a:xfrm flipH="1">
            <a:off x="399643" y="1453051"/>
            <a:ext cx="644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Tensorflow1.x -&gt; Tensorflow2.x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9C215-8FF7-445E-A96B-3B962EF6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2108467"/>
            <a:ext cx="3986824" cy="401470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4D595-67D7-47AE-8FFB-8833F8CAA8FD}"/>
              </a:ext>
            </a:extLst>
          </p:cNvPr>
          <p:cNvSpPr/>
          <p:nvPr/>
        </p:nvSpPr>
        <p:spPr>
          <a:xfrm>
            <a:off x="5528345" y="3401775"/>
            <a:ext cx="1501629" cy="9919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5613D8-BE28-4740-9A1E-FA676641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39" y="2490233"/>
            <a:ext cx="4639658" cy="28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필요성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C2A69E-FA0C-4641-ACA7-3F6DE3AEF8BD}"/>
              </a:ext>
            </a:extLst>
          </p:cNvPr>
          <p:cNvGrpSpPr/>
          <p:nvPr/>
        </p:nvGrpSpPr>
        <p:grpSpPr>
          <a:xfrm>
            <a:off x="342873" y="1129886"/>
            <a:ext cx="11506253" cy="1835785"/>
            <a:chOff x="35609" y="3995512"/>
            <a:chExt cx="11506253" cy="18357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BDE8B4-689D-4FFB-96DA-6CDE58B82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9" y="3995512"/>
              <a:ext cx="3006781" cy="179281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33A1A96-8E28-4662-8DCF-CE7F2F4C8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619" y="4049495"/>
              <a:ext cx="2990703" cy="17445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AC5232-05CA-4BCE-9BB0-3ECD40703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6626" y="4074662"/>
              <a:ext cx="2894229" cy="174457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7665EB-51B3-44B4-9A96-175680D3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1357" y="4062602"/>
              <a:ext cx="2950505" cy="176869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1FE41E-BDD7-4BEB-8DD8-4271B80E8A91}"/>
              </a:ext>
            </a:extLst>
          </p:cNvPr>
          <p:cNvSpPr txBox="1"/>
          <p:nvPr/>
        </p:nvSpPr>
        <p:spPr>
          <a:xfrm flipH="1">
            <a:off x="342872" y="3077224"/>
            <a:ext cx="11506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다항 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직선 모양의 모델을 사용하는데 있어 한계가 있음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다항 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첫번째 모델에 비하면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떨어지긴 했으니 아직 부족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다항 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loss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가장작으며 모델의 성능이 크게 증가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삼각 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분포를 잘 나타내는 곡선이 아님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특성값을 파악하기 어려움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14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 용어 소개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1DFF8-C003-401D-B232-F21ACEC4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" y="2028367"/>
            <a:ext cx="4309509" cy="2577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CC44B-3478-4978-BCD4-919D76698A27}"/>
              </a:ext>
            </a:extLst>
          </p:cNvPr>
          <p:cNvSpPr txBox="1"/>
          <p:nvPr/>
        </p:nvSpPr>
        <p:spPr>
          <a:xfrm flipH="1">
            <a:off x="5464398" y="1762688"/>
            <a:ext cx="65738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입력층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데이터가 들어오는 층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은닉층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데이터가 들어와 출력층으로 가기 전까지 모든 층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출력층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은닉층의 결과값을 입력으로 받는 층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유닛 개수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은닉층의 노드 개수</a:t>
            </a:r>
            <a:endParaRPr lang="en-US" altLang="ko-KR" sz="2800" b="1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활성함수 </a:t>
            </a:r>
            <a:r>
              <a:rPr lang="en-US" altLang="ko-KR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각층 마다 사용되는 활성함수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3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 용어 소개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8FFD7C2-51BA-4341-91E3-90DE90137EA5}"/>
              </a:ext>
            </a:extLst>
          </p:cNvPr>
          <p:cNvSpPr/>
          <p:nvPr/>
        </p:nvSpPr>
        <p:spPr>
          <a:xfrm>
            <a:off x="584200" y="2747041"/>
            <a:ext cx="1342228" cy="1342228"/>
          </a:xfrm>
          <a:prstGeom prst="ellipse">
            <a:avLst/>
          </a:prstGeom>
          <a:solidFill>
            <a:srgbClr val="53C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41FFB8D-1A7E-42BE-AEEF-8D0BACDB54F4}"/>
              </a:ext>
            </a:extLst>
          </p:cNvPr>
          <p:cNvSpPr/>
          <p:nvPr/>
        </p:nvSpPr>
        <p:spPr>
          <a:xfrm>
            <a:off x="3408718" y="1630999"/>
            <a:ext cx="1342228" cy="13422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178DAF1-D80E-47E9-ADD6-36D8118DA36E}"/>
              </a:ext>
            </a:extLst>
          </p:cNvPr>
          <p:cNvSpPr/>
          <p:nvPr/>
        </p:nvSpPr>
        <p:spPr>
          <a:xfrm>
            <a:off x="3408718" y="4089268"/>
            <a:ext cx="1342228" cy="13422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F3517F-FF6B-42A6-85A8-F8B0B9355291}"/>
              </a:ext>
            </a:extLst>
          </p:cNvPr>
          <p:cNvCxnSpPr>
            <a:cxnSpLocks/>
            <a:stCxn id="2" idx="7"/>
            <a:endCxn id="10" idx="2"/>
          </p:cNvCxnSpPr>
          <p:nvPr/>
        </p:nvCxnSpPr>
        <p:spPr>
          <a:xfrm flipV="1">
            <a:off x="1729863" y="2302113"/>
            <a:ext cx="1678855" cy="6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1B04BD-9688-427C-969D-F0C21236CD66}"/>
              </a:ext>
            </a:extLst>
          </p:cNvPr>
          <p:cNvCxnSpPr>
            <a:cxnSpLocks/>
            <a:stCxn id="2" idx="5"/>
            <a:endCxn id="11" idx="2"/>
          </p:cNvCxnSpPr>
          <p:nvPr/>
        </p:nvCxnSpPr>
        <p:spPr>
          <a:xfrm>
            <a:off x="1729863" y="3892704"/>
            <a:ext cx="1678855" cy="8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5209D3-BEBB-4C00-91A5-84C4C4555E24}"/>
                  </a:ext>
                </a:extLst>
              </p:cNvPr>
              <p:cNvSpPr txBox="1"/>
              <p:nvPr/>
            </p:nvSpPr>
            <p:spPr>
              <a:xfrm rot="20326817">
                <a:off x="1690825" y="2289955"/>
                <a:ext cx="1598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5209D3-BEBB-4C00-91A5-84C4C455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26817">
                <a:off x="1690825" y="2289955"/>
                <a:ext cx="1598066" cy="276999"/>
              </a:xfrm>
              <a:prstGeom prst="rect">
                <a:avLst/>
              </a:prstGeom>
              <a:blipFill>
                <a:blip r:embed="rId2"/>
                <a:stretch>
                  <a:fillRect l="-2682" r="-1533" b="-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6890E8-9E4F-4F24-90DA-9D0040F4AB8A}"/>
              </a:ext>
            </a:extLst>
          </p:cNvPr>
          <p:cNvGrpSpPr/>
          <p:nvPr/>
        </p:nvGrpSpPr>
        <p:grpSpPr>
          <a:xfrm>
            <a:off x="3576509" y="1811624"/>
            <a:ext cx="1165207" cy="980978"/>
            <a:chOff x="3583184" y="1811624"/>
            <a:chExt cx="1165207" cy="9809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DE5428-96DF-4854-BB00-548F592A20B3}"/>
                </a:ext>
              </a:extLst>
            </p:cNvPr>
            <p:cNvSpPr/>
            <p:nvPr/>
          </p:nvSpPr>
          <p:spPr>
            <a:xfrm>
              <a:off x="4055695" y="1811624"/>
              <a:ext cx="45719" cy="9809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EB71F7-7C62-4372-917A-2B78F7B5A6EC}"/>
                    </a:ext>
                  </a:extLst>
                </p:cNvPr>
                <p:cNvSpPr txBox="1"/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EB71F7-7C62-4372-917A-2B78F7B5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2A32BE-43DB-4AE5-AE44-D17E765CC887}"/>
                    </a:ext>
                  </a:extLst>
                </p:cNvPr>
                <p:cNvSpPr txBox="1"/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2A32BE-43DB-4AE5-AE44-D17E765CC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684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5E8171-E17C-4F1E-9947-88ECB4312F30}"/>
              </a:ext>
            </a:extLst>
          </p:cNvPr>
          <p:cNvCxnSpPr>
            <a:cxnSpLocks/>
            <a:stCxn id="10" idx="6"/>
            <a:endCxn id="37" idx="1"/>
          </p:cNvCxnSpPr>
          <p:nvPr/>
        </p:nvCxnSpPr>
        <p:spPr>
          <a:xfrm>
            <a:off x="4750946" y="2302113"/>
            <a:ext cx="1875420" cy="74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CA1C38-2D9A-4883-9233-3C6027E7C8DA}"/>
              </a:ext>
            </a:extLst>
          </p:cNvPr>
          <p:cNvSpPr/>
          <p:nvPr/>
        </p:nvSpPr>
        <p:spPr>
          <a:xfrm>
            <a:off x="6429801" y="2846770"/>
            <a:ext cx="1342228" cy="13422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B5E73D2-61A8-44C4-ADB0-B6B4DEAF3AFB}"/>
              </a:ext>
            </a:extLst>
          </p:cNvPr>
          <p:cNvCxnSpPr>
            <a:stCxn id="11" idx="6"/>
            <a:endCxn id="37" idx="3"/>
          </p:cNvCxnSpPr>
          <p:nvPr/>
        </p:nvCxnSpPr>
        <p:spPr>
          <a:xfrm flipV="1">
            <a:off x="4750946" y="3992433"/>
            <a:ext cx="1875420" cy="76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83C818D-7A24-4AE0-A3D3-7A8D7D344840}"/>
              </a:ext>
            </a:extLst>
          </p:cNvPr>
          <p:cNvGrpSpPr/>
          <p:nvPr/>
        </p:nvGrpSpPr>
        <p:grpSpPr>
          <a:xfrm>
            <a:off x="3575967" y="4276006"/>
            <a:ext cx="1165207" cy="980978"/>
            <a:chOff x="3583184" y="1811624"/>
            <a:chExt cx="1165207" cy="9809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74BD6A-628B-4CF0-8AAF-3C14ACEF842B}"/>
                </a:ext>
              </a:extLst>
            </p:cNvPr>
            <p:cNvSpPr/>
            <p:nvPr/>
          </p:nvSpPr>
          <p:spPr>
            <a:xfrm>
              <a:off x="4055695" y="1811624"/>
              <a:ext cx="45719" cy="9809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78103B-99C3-40E7-AEF9-2B95FDC63E93}"/>
                    </a:ext>
                  </a:extLst>
                </p:cNvPr>
                <p:cNvSpPr txBox="1"/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E78103B-99C3-40E7-AEF9-2B95FDC63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84" y="2086669"/>
                  <a:ext cx="36072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62DB749-B4CA-4FEA-92B5-4D586EB25987}"/>
                    </a:ext>
                  </a:extLst>
                </p:cNvPr>
                <p:cNvSpPr txBox="1"/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62DB749-B4CA-4FEA-92B5-4D586EB25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399" y="2148223"/>
                  <a:ext cx="57599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3684" b="-3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7334B2-768D-4387-9370-C38A6D44DA86}"/>
                  </a:ext>
                </a:extLst>
              </p:cNvPr>
              <p:cNvSpPr txBox="1"/>
              <p:nvPr/>
            </p:nvSpPr>
            <p:spPr>
              <a:xfrm rot="1257344">
                <a:off x="4880454" y="2321210"/>
                <a:ext cx="17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7334B2-768D-4387-9370-C38A6D44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7344">
                <a:off x="4880454" y="2321210"/>
                <a:ext cx="1713867" cy="276999"/>
              </a:xfrm>
              <a:prstGeom prst="rect">
                <a:avLst/>
              </a:prstGeom>
              <a:blipFill>
                <a:blip r:embed="rId7"/>
                <a:stretch>
                  <a:fillRect l="-2857" t="-699" b="-5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7B83B8-D2EA-40E8-8296-BB1AA5531846}"/>
              </a:ext>
            </a:extLst>
          </p:cNvPr>
          <p:cNvCxnSpPr>
            <a:stCxn id="37" idx="6"/>
          </p:cNvCxnSpPr>
          <p:nvPr/>
        </p:nvCxnSpPr>
        <p:spPr>
          <a:xfrm>
            <a:off x="7772029" y="3517884"/>
            <a:ext cx="1522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315B-4B62-41A9-9759-5F5C78F93D26}"/>
                  </a:ext>
                </a:extLst>
              </p:cNvPr>
              <p:cNvSpPr txBox="1"/>
              <p:nvPr/>
            </p:nvSpPr>
            <p:spPr>
              <a:xfrm>
                <a:off x="3500769" y="2934287"/>
                <a:ext cx="1328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315B-4B62-41A9-9759-5F5C78F93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69" y="2934287"/>
                <a:ext cx="1328825" cy="276999"/>
              </a:xfrm>
              <a:prstGeom prst="rect">
                <a:avLst/>
              </a:prstGeom>
              <a:blipFill>
                <a:blip r:embed="rId8"/>
                <a:stretch>
                  <a:fillRect l="-367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3C181-29FC-4C30-AAAC-7C8246678F23}"/>
                  </a:ext>
                </a:extLst>
              </p:cNvPr>
              <p:cNvSpPr txBox="1"/>
              <p:nvPr/>
            </p:nvSpPr>
            <p:spPr>
              <a:xfrm>
                <a:off x="6920552" y="3302440"/>
                <a:ext cx="3607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3C181-29FC-4C30-AAAC-7C824667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52" y="3302440"/>
                <a:ext cx="3607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23A09-C5C0-4FFE-9DCD-87E1E5CB55A3}"/>
                  </a:ext>
                </a:extLst>
              </p:cNvPr>
              <p:cNvSpPr txBox="1"/>
              <p:nvPr/>
            </p:nvSpPr>
            <p:spPr>
              <a:xfrm>
                <a:off x="8036653" y="3141156"/>
                <a:ext cx="792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23A09-C5C0-4FFE-9DCD-87E1E5CB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653" y="3141156"/>
                <a:ext cx="792525" cy="276999"/>
              </a:xfrm>
              <a:prstGeom prst="rect">
                <a:avLst/>
              </a:prstGeom>
              <a:blipFill>
                <a:blip r:embed="rId10"/>
                <a:stretch>
                  <a:fillRect l="-6154" t="-21739" r="-2308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98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18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신경망 모델의 다양한 표현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A132D-4E6E-451A-BFFE-59A5A8A553AB}"/>
              </a:ext>
            </a:extLst>
          </p:cNvPr>
          <p:cNvSpPr txBox="1"/>
          <p:nvPr/>
        </p:nvSpPr>
        <p:spPr>
          <a:xfrm flipH="1">
            <a:off x="1291064" y="2819701"/>
            <a:ext cx="1005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사실 이 부분은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 2.x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버전으로 넘어오면서 단순화 됨</a:t>
            </a:r>
            <a:endParaRPr lang="en-US" altLang="ko-KR" sz="2800" b="1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tensorflow/keras 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 </a:t>
            </a:r>
            <a:r>
              <a:rPr lang="en-US" altLang="ko-KR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pytorch</a:t>
            </a:r>
            <a:r>
              <a:rPr lang="ko-KR" altLang="en-US" sz="28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다양한 방법이 있음</a:t>
            </a:r>
            <a:endParaRPr lang="en-US" altLang="ko-KR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63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363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ExtraBold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김동훈</cp:lastModifiedBy>
  <cp:revision>20</cp:revision>
  <dcterms:created xsi:type="dcterms:W3CDTF">2019-12-23T00:32:35Z</dcterms:created>
  <dcterms:modified xsi:type="dcterms:W3CDTF">2022-04-11T11:43:26Z</dcterms:modified>
</cp:coreProperties>
</file>