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93" r:id="rId4"/>
    <p:sldId id="294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EF8EB-315F-0158-9E3D-08FE81EB988A}"/>
              </a:ext>
            </a:extLst>
          </p:cNvPr>
          <p:cNvGrpSpPr/>
          <p:nvPr/>
        </p:nvGrpSpPr>
        <p:grpSpPr>
          <a:xfrm>
            <a:off x="300185" y="2490281"/>
            <a:ext cx="11591636" cy="1877437"/>
            <a:chOff x="300185" y="2490281"/>
            <a:chExt cx="11591636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C40194-04FF-03AE-5CBF-8F1A4F5A15E1}"/>
                </a:ext>
              </a:extLst>
            </p:cNvPr>
            <p:cNvSpPr txBox="1"/>
            <p:nvPr/>
          </p:nvSpPr>
          <p:spPr>
            <a:xfrm>
              <a:off x="300185" y="3259722"/>
              <a:ext cx="11591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딥러닝을 위한 최적화와 수치해석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143884-010A-34EE-371D-4D0F43F969B9}"/>
                </a:ext>
              </a:extLst>
            </p:cNvPr>
            <p:cNvSpPr txBox="1"/>
            <p:nvPr/>
          </p:nvSpPr>
          <p:spPr>
            <a:xfrm>
              <a:off x="1040783" y="2490281"/>
              <a:ext cx="10110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#2022_Kyungnam_Data_Analysis_Study_Group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993054" y="3579964"/>
            <a:ext cx="10299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solidFill>
                  <a:schemeClr val="accent1"/>
                </a:solidFill>
              </a:rPr>
              <a:t>13</a:t>
            </a:r>
            <a:r>
              <a:rPr lang="ko-KR" altLang="en-US" sz="6000" b="1">
                <a:solidFill>
                  <a:schemeClr val="accent1"/>
                </a:solidFill>
              </a:rPr>
              <a:t>장</a:t>
            </a:r>
            <a:r>
              <a:rPr lang="en-US" altLang="ko-KR" sz="6000" b="1">
                <a:solidFill>
                  <a:schemeClr val="accent1"/>
                </a:solidFill>
              </a:rPr>
              <a:t>. </a:t>
            </a:r>
            <a:r>
              <a:rPr lang="ko-KR" altLang="en-US" sz="6000" b="1">
                <a:solidFill>
                  <a:schemeClr val="accent1"/>
                </a:solidFill>
              </a:rPr>
              <a:t>언더피팅의 진단과 해결책</a:t>
            </a:r>
            <a:endParaRPr lang="en-US" altLang="ko-KR" sz="60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AD60A-04A0-2DBF-9AC4-4F273F7D3D0B}"/>
              </a:ext>
            </a:extLst>
          </p:cNvPr>
          <p:cNvSpPr txBox="1"/>
          <p:nvPr/>
        </p:nvSpPr>
        <p:spPr>
          <a:xfrm flipH="1">
            <a:off x="444491" y="1198032"/>
            <a:ext cx="11434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Over-fitting,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Under-fitting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진단하는 방법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기본적이고 효과적인 방법은 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 vs. variance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Over-fitting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variance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↑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error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보다 훨씬 작은 경우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잘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학습하나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학습이 잘 안되는 경우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Under-fitting -&gt; bias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↑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error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error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높은 경우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63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2F056-0BDE-2F53-5E8A-E26ED87D0E3D}"/>
              </a:ext>
            </a:extLst>
          </p:cNvPr>
          <p:cNvSpPr txBox="1"/>
          <p:nvPr/>
        </p:nvSpPr>
        <p:spPr>
          <a:xfrm flipH="1">
            <a:off x="162560" y="1129886"/>
            <a:ext cx="11434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 vs. variance trade-off</a:t>
            </a: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Trade off =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하나가 증가하면 다른 하나는 무조건 감소한다는 뜻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43E4C8-AB36-881D-D4CC-5B5570C59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6" y="2238518"/>
            <a:ext cx="3810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18B210-1E82-1C94-2DAF-CDBE795A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829" y="2083993"/>
            <a:ext cx="5524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A7282-A3B4-47EE-9880-B8EA010919C2}"/>
              </a:ext>
            </a:extLst>
          </p:cNvPr>
          <p:cNvSpPr txBox="1"/>
          <p:nvPr/>
        </p:nvSpPr>
        <p:spPr>
          <a:xfrm flipH="1">
            <a:off x="473914" y="5342864"/>
            <a:ext cx="11434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학습을 한다고 해도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variance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고려해 가장 낮은 지점을 찾아 최적의 학습 모델로 만들어야함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5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8E2608-10B9-892A-7A85-948CCAEE2952}"/>
              </a:ext>
            </a:extLst>
          </p:cNvPr>
          <p:cNvGrpSpPr/>
          <p:nvPr/>
        </p:nvGrpSpPr>
        <p:grpSpPr>
          <a:xfrm>
            <a:off x="162560" y="1936088"/>
            <a:ext cx="11676650" cy="3741496"/>
            <a:chOff x="162560" y="1298525"/>
            <a:chExt cx="11676650" cy="37414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3CFD32-EF45-A149-892C-3FC45781E54E}"/>
                </a:ext>
              </a:extLst>
            </p:cNvPr>
            <p:cNvGrpSpPr/>
            <p:nvPr/>
          </p:nvGrpSpPr>
          <p:grpSpPr>
            <a:xfrm>
              <a:off x="162560" y="1298525"/>
              <a:ext cx="11676650" cy="3063750"/>
              <a:chOff x="162560" y="1298525"/>
              <a:chExt cx="11676650" cy="3063750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9219E4A9-DAF5-F36E-F580-2E3634848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60" y="1298525"/>
                <a:ext cx="4540396" cy="306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3281584-7CFB-1D91-261A-2A7DC2E548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814" y="1298525"/>
                <a:ext cx="4540396" cy="306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화살표: 오른쪽 1">
                <a:extLst>
                  <a:ext uri="{FF2B5EF4-FFF2-40B4-BE49-F238E27FC236}">
                    <a16:creationId xmlns:a16="http://schemas.microsoft.com/office/drawing/2014/main" id="{79D7658C-58AA-6451-FB56-17CCBB989638}"/>
                  </a:ext>
                </a:extLst>
              </p:cNvPr>
              <p:cNvSpPr/>
              <p:nvPr/>
            </p:nvSpPr>
            <p:spPr>
              <a:xfrm>
                <a:off x="5287820" y="2486454"/>
                <a:ext cx="1426129" cy="68789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B388E4-71A2-96F8-FCA0-BBE5FDEC3BFC}"/>
                  </a:ext>
                </a:extLst>
              </p:cNvPr>
              <p:cNvSpPr txBox="1"/>
              <p:nvPr/>
            </p:nvSpPr>
            <p:spPr>
              <a:xfrm flipH="1">
                <a:off x="5199783" y="2070318"/>
                <a:ext cx="16022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범위 축소</a:t>
                </a:r>
                <a:endPara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516A1-1B70-036C-6D92-445297580C0B}"/>
                </a:ext>
              </a:extLst>
            </p:cNvPr>
            <p:cNvSpPr txBox="1"/>
            <p:nvPr/>
          </p:nvSpPr>
          <p:spPr>
            <a:xfrm flipH="1">
              <a:off x="1166263" y="4516801"/>
              <a:ext cx="8067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Epoch</a:t>
              </a:r>
              <a:r>
                <a:rPr lang="ko-KR" altLang="en-US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늘리면 손실함수 값은 </a:t>
              </a:r>
              <a:r>
                <a:rPr lang="ko-KR" altLang="en-US" sz="2800" b="1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더 작아질 가능성이 큼</a:t>
              </a:r>
              <a:endPara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10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88C0E1-12DC-CD0B-AFC4-B3141181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8" y="2263247"/>
            <a:ext cx="4540396" cy="31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E920F-A7E3-0751-76BB-93B2BC826C0C}"/>
              </a:ext>
            </a:extLst>
          </p:cNvPr>
          <p:cNvSpPr txBox="1"/>
          <p:nvPr/>
        </p:nvSpPr>
        <p:spPr>
          <a:xfrm flipH="1">
            <a:off x="584200" y="1298525"/>
            <a:ext cx="438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2400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증가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80DE2-AFC0-5D45-ABAD-6F19D238B6C3}"/>
              </a:ext>
            </a:extLst>
          </p:cNvPr>
          <p:cNvSpPr txBox="1"/>
          <p:nvPr/>
        </p:nvSpPr>
        <p:spPr>
          <a:xfrm flipH="1">
            <a:off x="5723474" y="3113918"/>
            <a:ext cx="5025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반복횟수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300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번에서 손실함수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0.025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수렴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반복 횟수 재설정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언더피팅 해결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905C5-D154-D407-AF73-F882FC273A59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15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516A1-1B70-036C-6D92-445297580C0B}"/>
              </a:ext>
            </a:extLst>
          </p:cNvPr>
          <p:cNvSpPr txBox="1"/>
          <p:nvPr/>
        </p:nvSpPr>
        <p:spPr>
          <a:xfrm flipH="1">
            <a:off x="1241762" y="1453051"/>
            <a:ext cx="192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B35A7F-469E-B8A3-6F38-F0489215157A}"/>
              </a:ext>
            </a:extLst>
          </p:cNvPr>
          <p:cNvGrpSpPr/>
          <p:nvPr/>
        </p:nvGrpSpPr>
        <p:grpSpPr>
          <a:xfrm>
            <a:off x="505895" y="1867503"/>
            <a:ext cx="11180210" cy="3122994"/>
            <a:chOff x="642923" y="1582172"/>
            <a:chExt cx="11180210" cy="3122994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4695F48-D463-0831-99D8-7CE39D018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23" y="1582173"/>
              <a:ext cx="4705074" cy="312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969CFEBD-CEF5-09B9-94BE-C86D7A2DA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059" y="1582172"/>
              <a:ext cx="4705074" cy="312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C5EAB289-7F69-F25C-89CA-46EB16AC9485}"/>
                </a:ext>
              </a:extLst>
            </p:cNvPr>
            <p:cNvSpPr/>
            <p:nvPr/>
          </p:nvSpPr>
          <p:spPr>
            <a:xfrm>
              <a:off x="5441658" y="2799724"/>
              <a:ext cx="1426129" cy="6878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DDB285-A26C-BE1A-A441-5B5BDCEF590E}"/>
              </a:ext>
            </a:extLst>
          </p:cNvPr>
          <p:cNvSpPr txBox="1"/>
          <p:nvPr/>
        </p:nvSpPr>
        <p:spPr>
          <a:xfrm flipH="1">
            <a:off x="7560069" y="1453051"/>
            <a:ext cx="233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83460-8D9C-3774-D51C-5687BF7C6243}"/>
              </a:ext>
            </a:extLst>
          </p:cNvPr>
          <p:cNvSpPr txBox="1"/>
          <p:nvPr/>
        </p:nvSpPr>
        <p:spPr>
          <a:xfrm flipH="1">
            <a:off x="706857" y="5060163"/>
            <a:ext cx="102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학습률이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경우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국소 최소값을 가지는 경향이 발생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0.05(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작게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설정하여 돌려 언더피팅 방지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3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DB285-A26C-BE1A-A441-5B5BDCEF590E}"/>
              </a:ext>
            </a:extLst>
          </p:cNvPr>
          <p:cNvSpPr txBox="1"/>
          <p:nvPr/>
        </p:nvSpPr>
        <p:spPr>
          <a:xfrm flipH="1">
            <a:off x="4773486" y="1110523"/>
            <a:ext cx="298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복잡한 모델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83460-8D9C-3774-D51C-5687BF7C6243}"/>
              </a:ext>
            </a:extLst>
          </p:cNvPr>
          <p:cNvSpPr txBox="1"/>
          <p:nvPr/>
        </p:nvSpPr>
        <p:spPr>
          <a:xfrm flipH="1">
            <a:off x="7961028" y="2632549"/>
            <a:ext cx="4029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단순한 모델일 경우 언더피팅의 가능성이 높음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모델을 너무 복잡하게 해도 문제가 발생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0185A2-3133-C057-0559-6D08ED5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1" y="1626259"/>
            <a:ext cx="3316290" cy="23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21419D-D7ED-3AC7-AE6F-E93A9C3F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1" y="3832436"/>
            <a:ext cx="3316290" cy="22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1E8C672-5256-3CB1-E896-E5BE5B2E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06" y="1595280"/>
            <a:ext cx="3316290" cy="23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4ACDAAB-D75F-83A8-FDC5-12C719A6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05" y="3829514"/>
            <a:ext cx="3316291" cy="22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E21C22C-B11E-8D8E-FE2B-C27A9E680D94}"/>
              </a:ext>
            </a:extLst>
          </p:cNvPr>
          <p:cNvSpPr/>
          <p:nvPr/>
        </p:nvSpPr>
        <p:spPr>
          <a:xfrm>
            <a:off x="3649235" y="3429000"/>
            <a:ext cx="791370" cy="6878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C4A06-AA40-EDE6-6E9D-DE775E275FC2}"/>
              </a:ext>
            </a:extLst>
          </p:cNvPr>
          <p:cNvSpPr txBox="1"/>
          <p:nvPr/>
        </p:nvSpPr>
        <p:spPr>
          <a:xfrm flipH="1">
            <a:off x="474241" y="1110523"/>
            <a:ext cx="298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간단한 모델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1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83460-8D9C-3774-D51C-5687BF7C6243}"/>
              </a:ext>
            </a:extLst>
          </p:cNvPr>
          <p:cNvSpPr txBox="1"/>
          <p:nvPr/>
        </p:nvSpPr>
        <p:spPr>
          <a:xfrm flipH="1">
            <a:off x="687772" y="1869151"/>
            <a:ext cx="10419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모델과 데이터로 이루어진 손실함수의 최적화 문제를 수치 알고리즘이 잘 풀었는가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모델의 복잡도가 충분한가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데이터셋의 크기가 적절한가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C4A06-AA40-EDE6-6E9D-DE775E275FC2}"/>
              </a:ext>
            </a:extLst>
          </p:cNvPr>
          <p:cNvSpPr txBox="1"/>
          <p:nvPr/>
        </p:nvSpPr>
        <p:spPr>
          <a:xfrm flipH="1">
            <a:off x="474241" y="1110523"/>
            <a:ext cx="298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 요약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80D50-9F75-6A15-7196-D250E0E2E801}"/>
              </a:ext>
            </a:extLst>
          </p:cNvPr>
          <p:cNvSpPr txBox="1"/>
          <p:nvPr/>
        </p:nvSpPr>
        <p:spPr>
          <a:xfrm flipH="1">
            <a:off x="687772" y="4177521"/>
            <a:ext cx="1041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언더피팅과 오버피팅은 자주 접하는 문제임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경험을 통해 가장 적절한 방법을 찾는 것이 중요함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645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255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김동훈</cp:lastModifiedBy>
  <cp:revision>21</cp:revision>
  <dcterms:created xsi:type="dcterms:W3CDTF">2019-12-23T00:32:35Z</dcterms:created>
  <dcterms:modified xsi:type="dcterms:W3CDTF">2022-05-16T09:17:27Z</dcterms:modified>
</cp:coreProperties>
</file>