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273" r:id="rId4"/>
    <p:sldId id="285" r:id="rId5"/>
    <p:sldId id="296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4B80"/>
    <a:srgbClr val="DACFA6"/>
    <a:srgbClr val="C3B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07:34:56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1005 1051 24575,'-63'-5'0,"1"-2"0,0-3 0,1-3 0,-96-32 0,70 20 0,69 20 0,1-1 0,0 0 0,0-1 0,0-1 0,1-1 0,1 0 0,-1-1 0,1-1 0,1 0 0,0-1 0,0 0 0,2-1 0,-1-1 0,-13-20 0,23 30 0,-171-265 0,158 241 0,2-1 0,2 0 0,0-1 0,2 0 0,1-1 0,2 0 0,-7-62 0,14 87 0,-1 0 0,2 0 0,-1 0 0,1 0 0,0 0 0,0 0 0,1 0 0,0 1 0,0-1 0,0 0 0,1 1 0,-1 0 0,1-1 0,1 1 0,5-7 0,-2 5 0,0-1 0,1 1 0,-1 1 0,2 0 0,-1 0 0,1 0 0,0 1 0,14-6 0,1 2 0,0 1 0,0 0 0,1 2 0,0 2 0,0 0 0,43-1 0,639 6 0,-682 0 0,0 1 0,0 1 0,-1 2 0,1 0 0,-1 1 0,0 2 0,0 0 0,-1 1 0,-1 2 0,1 0 0,-2 2 0,32 22 0,-48-30 0,-1-1 0,1 1 0,-1 0 0,-1 0 0,1 0 0,-1 1 0,0-1 0,0 1 0,0 0 0,-1-1 0,0 1 0,0 0 0,-1 1 0,1-1 0,0 12 0,0 11 0,-2 1 0,-3 36 0,0-10 0,5 22 0,1-51 0,-2 1 0,-2 0 0,0 0 0,-7 35 0,2-48 0,0 1 0,-1-1 0,0-1 0,-14 22 0,6-12 0,1-2 0,-2-1 0,0 0 0,-2-1 0,0-1 0,-1-1 0,0 0 0,-40 26 0,42-34 0,0-1 0,-24 10 0,-21 10 0,43-18-1365,2-3-5461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07:35:06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724 917 24575,'-123'1'0,"-129"-3"0,230-1 0,0-1 0,1 0 0,-1-2 0,1-1 0,1-1 0,-1 0 0,1-2 0,1 0 0,-1-1 0,-24-20 0,36 25 0,0-1 0,1 0 0,0-1 0,0 0 0,1 0 0,0 0 0,0-1 0,1 0 0,0 0 0,1 0 0,0-1 0,0 1 0,1-1 0,1 0 0,-4-17 0,1-12 0,2-1 0,3-68 0,1 61 0,-1 32 0,-1-2 0,2 1 0,0-1 0,6-30 0,-5 40 0,0 1 0,0 0 0,1 0 0,0 0 0,0 1 0,0-1 0,1 1 0,0 0 0,0 0 0,0 0 0,0 0 0,1 1 0,7-6 0,9-9 0,-1 0 0,-1-1 0,18-25 0,-16 20 0,39-38 0,-54 58 0,1 0 0,-1 1 0,1 0 0,0 0 0,1 1 0,-1 0 0,0 0 0,1 1 0,0 0 0,0 0 0,-1 1 0,13-1 0,14 1 0,57 4 0,-26 1 0,52-6 0,89 5 0,-200-3 0,0 1 0,0 0 0,-1 0 0,1 1 0,-1 0 0,1 0 0,-1 0 0,1 0 0,-1 1 0,0 0 0,0 0 0,0 1 0,-1-1 0,8 8 0,-5-3 0,-1-1 0,0 1 0,0 1 0,-1-1 0,0 1 0,-1 0 0,0 0 0,3 10 0,1 10 0,-1 0 0,-2 0 0,-1 0 0,1 55 0,-4-6 0,-4 217 0,2-289 0,0 0 0,0 0 0,-1 0 0,0-1 0,0 1 0,0-1 0,-1 1 0,1-1 0,-1 0 0,-1 0 0,1 0 0,-1 0 0,0-1 0,0 0 0,0 1 0,0-1 0,-1-1 0,0 1 0,-6 3 0,-11 6 0,-2 0 0,0-2 0,-29 10 0,-9 5 0,-64 36-1365,106-55-5461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07:35:08.8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1 24575,'0'28'0,"1"1"0,-1-1 0,-1 1 0,-1 0 0,-2 0 0,-1-1 0,-11 36 0,-84 271 0,94-310-682,-3 49-1,8-51-6143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07:35:10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24575,'2'12'0,"1"0"0,0-1 0,1 1 0,0-1 0,10 21 0,-6-15 0,1-1 0,0-1 0,1 1 0,1-1 0,0-1 0,1 0 0,1-1 0,24 20 0,-30-29 0,1-1 0,1 0 0,-1 0 0,0-1 0,1 0 0,-1 0 0,1-1 0,0 0 0,0-1 0,10 0 0,13-2 0,44-7 0,-34 0-455,0-1 0,48-18 0,-65 19-6371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07:35:11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0 24575,'0'0'0,"0"0"0,-1 1 0,1-1 0,0 0 0,0 0 0,-1 1 0,1-1 0,0 0 0,0 0 0,0 1 0,-1-1 0,1 0 0,0 0 0,0 1 0,0-1 0,0 0 0,0 1 0,0-1 0,-1 0 0,1 1 0,0-1 0,0 0 0,0 1 0,0-1 0,0 0 0,0 1 0,0-1 0,0 0 0,0 1 0,1-1 0,-1 0 0,0 0 0,0 1 0,0-1 0,0 0 0,0 1 0,1-1 0,-1 0 0,0 1 0,8 18 0,-7-17 0,16 28 0,0 0 0,3-2 0,0 0 0,1-1 0,35 32 0,21 28 0,109 185 0,-83-112 0,-84-136-1365,-3-4-5461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07:35:13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325 0 24575,'-2'98'0,"4"107"0,9-156 0,-7-37 0,-1 0 0,0 1 0,-1-1 0,0 20 0,-2-30 0,0 0 0,0 0 0,0 1 0,0-1 0,-1 0 0,1 0 0,-1 0 0,0 1 0,1-1 0,-1 0 0,0 0 0,0 0 0,0 0 0,-1 0 0,1 0 0,0-1 0,-1 1 0,1 0 0,-1-1 0,0 1 0,0-1 0,1 1 0,-1-1 0,0 0 0,0 0 0,0 0 0,0 0 0,0 0 0,-4 1 0,-3 0 4,1 0 0,-1-1-1,0 0 1,0 0-1,0-1 1,0 0 0,-1 0-1,1-1 1,1 0 0,-1-1-1,-11-3 1,-9-5-80,1-1 0,-27-14 0,-4-2-1105,38 18-5645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08:50:53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3156 1121 24575,'-106'2'0,"-112"-4"0,201-1 0,-1 0 0,2 0 0,-25-9 0,-30-7 0,-86 1 0,103 14 0,1-2 0,-1-3 0,2-1 0,-91-32 0,44 6 0,-41-18 0,-49-31 0,93 44 0,-126-74 0,-450-321 0,542 350 0,85 57 0,-61-30 0,85 50 0,1 0 0,-2 1 0,1 1 0,-1 1 0,-37-5 0,49 10 0,-1 2 0,1 0 0,-1 0 0,1 1 0,-1 0 0,1 1 0,0 0 0,-11 5 0,7-3 0,0 0 0,-1-1 0,-21 3 0,-48-4-1365,59-4-5461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4T08:50:55.0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1 24575,'-2'1'0,"-1"1"0,1-1 0,-1 1 0,1 0 0,0 0 0,0 0 0,0 1 0,0-1 0,1 0 0,-1 1 0,0-1 0,1 1 0,0-1 0,-2 6 0,-3 2 0,-21 29 0,17-27 0,1 0 0,1 1 0,0 0 0,1 0 0,-6 15 0,12-25 0,0 1 0,0-1 0,0 1 0,1-1 0,-1 1 0,1-1 0,0 1 0,0-1 0,0 1 0,0 0 0,1-1 0,-1 1 0,1-1 0,0 1 0,0-1 0,0 0 0,1 1 0,-1-1 0,1 0 0,0 0 0,0 0 0,0 0 0,0 0 0,0 0 0,1-1 0,3 4 0,7 5 0,1 0 0,1-1 0,0 0 0,19 8 0,-18-10 0,-1 1 0,0 0 0,-1 1 0,21 18 0,-20-14-1365,0-3-5461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customXml" Target="../ink/ink6.xml"/><Relationship Id="rId18" Type="http://schemas.openxmlformats.org/officeDocument/2006/relationships/customXml" Target="../ink/ink8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38.png"/><Relationship Id="rId17" Type="http://schemas.openxmlformats.org/officeDocument/2006/relationships/image" Target="../media/image41.png"/><Relationship Id="rId2" Type="http://schemas.openxmlformats.org/officeDocument/2006/relationships/image" Target="../media/image33.png"/><Relationship Id="rId16" Type="http://schemas.openxmlformats.org/officeDocument/2006/relationships/customXml" Target="../ink/ink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image" Target="../media/image40.png"/><Relationship Id="rId10" Type="http://schemas.openxmlformats.org/officeDocument/2006/relationships/image" Target="../media/image37.png"/><Relationship Id="rId19" Type="http://schemas.openxmlformats.org/officeDocument/2006/relationships/image" Target="../media/image42.png"/><Relationship Id="rId4" Type="http://schemas.openxmlformats.org/officeDocument/2006/relationships/image" Target="../media/image34.png"/><Relationship Id="rId9" Type="http://schemas.openxmlformats.org/officeDocument/2006/relationships/customXml" Target="../ink/ink4.xml"/><Relationship Id="rId1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7BB4D42-91CE-4012-9E57-E22D19407AA3}"/>
              </a:ext>
            </a:extLst>
          </p:cNvPr>
          <p:cNvGrpSpPr/>
          <p:nvPr/>
        </p:nvGrpSpPr>
        <p:grpSpPr>
          <a:xfrm>
            <a:off x="300189" y="2490281"/>
            <a:ext cx="11591636" cy="1877437"/>
            <a:chOff x="300189" y="1767838"/>
            <a:chExt cx="11591636" cy="187743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7178C71-EBB6-426E-B226-10A189FBC989}"/>
                </a:ext>
              </a:extLst>
            </p:cNvPr>
            <p:cNvSpPr txBox="1"/>
            <p:nvPr/>
          </p:nvSpPr>
          <p:spPr>
            <a:xfrm>
              <a:off x="1040783" y="1767838"/>
              <a:ext cx="10110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</a:rPr>
                <a:t>#2022_Kyungnam_Data_Analysis_Study_Group</a:t>
              </a:r>
              <a:endParaRPr lang="ko-KR" altLang="en-US" sz="3600" dirty="0">
                <a:solidFill>
                  <a:schemeClr val="bg1"/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AA22A71-41D0-496C-964C-0175C6758C97}"/>
                </a:ext>
              </a:extLst>
            </p:cNvPr>
            <p:cNvSpPr txBox="1"/>
            <p:nvPr/>
          </p:nvSpPr>
          <p:spPr>
            <a:xfrm>
              <a:off x="300189" y="2537279"/>
              <a:ext cx="1159163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600" b="1" dirty="0" err="1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딥러닝을</a:t>
              </a:r>
              <a:r>
                <a:rPr lang="ko-KR" altLang="en-US" sz="66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위한 최적화와 수치해석</a:t>
              </a: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11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1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39" y="174504"/>
            <a:ext cx="5185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고전 수치최적화 알고리즘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23D0BD-09E6-4DE8-9695-8F945185DD38}"/>
              </a:ext>
            </a:extLst>
          </p:cNvPr>
          <p:cNvSpPr txBox="1"/>
          <p:nvPr/>
        </p:nvSpPr>
        <p:spPr>
          <a:xfrm flipH="1">
            <a:off x="290068" y="1191441"/>
            <a:ext cx="8736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딥러닝에</a:t>
            </a: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자주 사용되는 수치 알고리즘들의 핵심 아이디어 </a:t>
            </a:r>
            <a:endParaRPr lang="en-US" altLang="ko-KR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3" name="표 6">
            <a:extLst>
              <a:ext uri="{FF2B5EF4-FFF2-40B4-BE49-F238E27FC236}">
                <a16:creationId xmlns:a16="http://schemas.microsoft.com/office/drawing/2014/main" id="{BCB54836-BC31-4235-9CA5-4969D1F0E6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268288"/>
              </p:ext>
            </p:extLst>
          </p:nvPr>
        </p:nvGraphicFramePr>
        <p:xfrm>
          <a:off x="1671273" y="2389075"/>
          <a:ext cx="8128000" cy="3032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674223">
                  <a:extLst>
                    <a:ext uri="{9D8B030D-6E8A-4147-A177-3AD203B41FA5}">
                      <a16:colId xmlns:a16="http://schemas.microsoft.com/office/drawing/2014/main" val="2407357247"/>
                    </a:ext>
                  </a:extLst>
                </a:gridCol>
                <a:gridCol w="1389777">
                  <a:extLst>
                    <a:ext uri="{9D8B030D-6E8A-4147-A177-3AD203B41FA5}">
                      <a16:colId xmlns:a16="http://schemas.microsoft.com/office/drawing/2014/main" val="1706161044"/>
                    </a:ext>
                  </a:extLst>
                </a:gridCol>
                <a:gridCol w="1881930">
                  <a:extLst>
                    <a:ext uri="{9D8B030D-6E8A-4147-A177-3AD203B41FA5}">
                      <a16:colId xmlns:a16="http://schemas.microsoft.com/office/drawing/2014/main" val="821751042"/>
                    </a:ext>
                  </a:extLst>
                </a:gridCol>
                <a:gridCol w="2182070">
                  <a:extLst>
                    <a:ext uri="{9D8B030D-6E8A-4147-A177-3AD203B41FA5}">
                      <a16:colId xmlns:a16="http://schemas.microsoft.com/office/drawing/2014/main" val="902307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알고리즘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4B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연도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4B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bg1"/>
                          </a:solidFill>
                        </a:rPr>
                        <a:t>학습률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4B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탐색 방향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4B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417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Gradient Descent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1945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상수</a:t>
                      </a:r>
                      <a:r>
                        <a:rPr lang="en-US" altLang="ko-KR" dirty="0"/>
                        <a:t>(Constant)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그래디언트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210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Momentum/</a:t>
                      </a:r>
                      <a:r>
                        <a:rPr lang="en-US" altLang="ko-KR" dirty="0" err="1"/>
                        <a:t>Nesterov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1964/1983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단기 누적 </a:t>
                      </a:r>
                      <a:r>
                        <a:rPr lang="ko-KR" altLang="en-US" dirty="0" err="1"/>
                        <a:t>그래디언트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6661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Adagrad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장기 파라미터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변화량과 반비례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그래디언트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032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RMSProp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단기 파라미터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변화량과 반비례</a:t>
                      </a:r>
                      <a:endParaRPr lang="en-US" altLang="ko-KR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그래디언트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236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Adam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단기 파라미터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변화량과 반비례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단기 누적 </a:t>
                      </a:r>
                      <a:r>
                        <a:rPr lang="ko-KR" altLang="en-US" dirty="0" err="1"/>
                        <a:t>그래디언트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531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9825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1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39" y="174504"/>
            <a:ext cx="5185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고전 수치최적화 알고리즘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23D0BD-09E6-4DE8-9695-8F945185DD38}"/>
              </a:ext>
            </a:extLst>
          </p:cNvPr>
          <p:cNvSpPr txBox="1"/>
          <p:nvPr/>
        </p:nvSpPr>
        <p:spPr>
          <a:xfrm flipH="1">
            <a:off x="290068" y="1191441"/>
            <a:ext cx="8736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그래디언트</a:t>
            </a: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8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디센트</a:t>
            </a:r>
            <a:r>
              <a:rPr lang="en-US" altLang="ko-KR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(Gradient Descent)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678D2C-A099-4365-8625-C32AEA3D51D0}"/>
              </a:ext>
            </a:extLst>
          </p:cNvPr>
          <p:cNvSpPr txBox="1"/>
          <p:nvPr/>
        </p:nvSpPr>
        <p:spPr>
          <a:xfrm>
            <a:off x="584200" y="1827057"/>
            <a:ext cx="7508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+mn-ea"/>
              </a:rPr>
              <a:t>현재 위치에서 가장 경사가 가파른 곳으로 이동</a:t>
            </a:r>
            <a:endParaRPr lang="en-US" altLang="ko-KR" sz="2400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3906BA3-9F05-4406-AEE6-DADB29B08B45}"/>
                  </a:ext>
                </a:extLst>
              </p:cNvPr>
              <p:cNvSpPr txBox="1"/>
              <p:nvPr/>
            </p:nvSpPr>
            <p:spPr>
              <a:xfrm>
                <a:off x="1224794" y="2401118"/>
                <a:ext cx="4123245" cy="4944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sz="28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ko-KR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ko-KR" altLang="en-US" sz="280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ko-KR" altLang="en-US" sz="28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en-US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ko-KR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r>
                        <a:rPr lang="ko-KR" altLang="en-US" sz="2800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28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m:rPr>
                          <m:sty m:val="p"/>
                        </m:rPr>
                        <a:rPr lang="ko-KR" altLang="en-US" sz="2800" i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ko-KR" altLang="en-US" sz="2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ko-KR" altLang="en-US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ko-KR" altLang="en-US" sz="2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3906BA3-9F05-4406-AEE6-DADB29B08B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794" y="2401118"/>
                <a:ext cx="4123245" cy="4944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A58F3BB-4F3A-4AA4-BAF3-6EAFD82387A0}"/>
                  </a:ext>
                </a:extLst>
              </p:cNvPr>
              <p:cNvSpPr txBox="1"/>
              <p:nvPr/>
            </p:nvSpPr>
            <p:spPr>
              <a:xfrm>
                <a:off x="584200" y="3198167"/>
                <a:ext cx="7829958" cy="910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b="1" i="1" dirty="0">
                    <a:solidFill>
                      <a:srgbClr val="FF0000"/>
                    </a:solidFill>
                    <a:latin typeface="+mn-ea"/>
                  </a:rPr>
                  <a:t>현재 위치</a:t>
                </a:r>
                <a:r>
                  <a:rPr lang="ko-KR" altLang="en-US" sz="2400" b="1" i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ko-KR" alt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</m:d>
                      </m:sup>
                    </m:sSup>
                  </m:oMath>
                </a14:m>
                <a:r>
                  <a:rPr lang="ko-KR" altLang="en-US" sz="2400" b="1" i="1" dirty="0">
                    <a:solidFill>
                      <a:srgbClr val="FF0000"/>
                    </a:solidFill>
                    <a:latin typeface="+mn-ea"/>
                  </a:rPr>
                  <a:t>에서 함수가 가장 빨리 감소하는 방향</a:t>
                </a:r>
                <a:r>
                  <a:rPr lang="ko-KR" altLang="en-US" sz="2400" b="1" i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𝜟</m:t>
                    </m:r>
                    <m:r>
                      <a:rPr lang="ko-KR" alt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ko-KR" alt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ko-KR" alt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ko-KR" altLang="en-US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altLang="ko-KR" sz="2400" b="1" i="1" dirty="0">
                    <a:solidFill>
                      <a:srgbClr val="FF0000"/>
                    </a:solidFill>
                    <a:latin typeface="+mn-ea"/>
                  </a:rPr>
                  <a:t> </a:t>
                </a:r>
                <a:r>
                  <a:rPr lang="ko-KR" altLang="en-US" sz="2400" b="1" i="1" dirty="0">
                    <a:solidFill>
                      <a:srgbClr val="FF0000"/>
                    </a:solidFill>
                    <a:latin typeface="+mn-ea"/>
                  </a:rPr>
                  <a:t>으로 </a:t>
                </a:r>
                <a:r>
                  <a:rPr lang="ko-KR" altLang="en-US" sz="2400" b="1" i="1" dirty="0" err="1">
                    <a:solidFill>
                      <a:srgbClr val="FF0000"/>
                    </a:solidFill>
                    <a:latin typeface="+mn-ea"/>
                  </a:rPr>
                  <a:t>학습률</a:t>
                </a:r>
                <a:r>
                  <a:rPr lang="ko-KR" altLang="en-US" sz="2400" b="1" i="1" dirty="0">
                    <a:solidFill>
                      <a:srgbClr val="FF0000"/>
                    </a:solidFill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altLang="ko-KR" sz="2400" b="1" i="1" dirty="0">
                    <a:solidFill>
                      <a:srgbClr val="FF0000"/>
                    </a:solidFill>
                    <a:latin typeface="+mn-ea"/>
                  </a:rPr>
                  <a:t> </a:t>
                </a:r>
                <a:r>
                  <a:rPr lang="ko-KR" altLang="en-US" sz="2400" b="1" i="1" dirty="0">
                    <a:solidFill>
                      <a:srgbClr val="FF0000"/>
                    </a:solidFill>
                    <a:latin typeface="+mn-ea"/>
                  </a:rPr>
                  <a:t>만큼 움직여 다음 위치</a:t>
                </a:r>
                <a:r>
                  <a:rPr lang="ko-KR" altLang="en-US" sz="2400" b="1" i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ko-KR" alt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ko-KR" alt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ko-KR" alt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ko-KR" sz="2400" b="1" i="1" dirty="0">
                    <a:solidFill>
                      <a:srgbClr val="FF0000"/>
                    </a:solidFill>
                    <a:latin typeface="+mn-ea"/>
                  </a:rPr>
                  <a:t> </a:t>
                </a:r>
                <a:r>
                  <a:rPr lang="ko-KR" altLang="en-US" sz="2400" b="1" i="1" dirty="0">
                    <a:solidFill>
                      <a:srgbClr val="FF0000"/>
                    </a:solidFill>
                    <a:latin typeface="+mn-ea"/>
                  </a:rPr>
                  <a:t>이동</a:t>
                </a:r>
                <a:endParaRPr lang="en-US" altLang="ko-KR" sz="2400" b="1" i="1" dirty="0">
                  <a:solidFill>
                    <a:srgbClr val="FF000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A58F3BB-4F3A-4AA4-BAF3-6EAFD8238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200" y="3198167"/>
                <a:ext cx="7829958" cy="910634"/>
              </a:xfrm>
              <a:prstGeom prst="rect">
                <a:avLst/>
              </a:prstGeom>
              <a:blipFill>
                <a:blip r:embed="rId3"/>
                <a:stretch>
                  <a:fillRect l="-1246" t="-2013" r="-935" b="-134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18201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1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39" y="174504"/>
            <a:ext cx="5185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고전 수치최적화 알고리즘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23D0BD-09E6-4DE8-9695-8F945185DD38}"/>
              </a:ext>
            </a:extLst>
          </p:cNvPr>
          <p:cNvSpPr txBox="1"/>
          <p:nvPr/>
        </p:nvSpPr>
        <p:spPr>
          <a:xfrm flipH="1">
            <a:off x="290068" y="1191441"/>
            <a:ext cx="8736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그래디언트</a:t>
            </a: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8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디센트</a:t>
            </a:r>
            <a:r>
              <a:rPr lang="en-US" altLang="ko-KR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(Gradient Descent)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EEA1650-C9E6-4D59-AB6E-C21079074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555" y="2904046"/>
            <a:ext cx="3837925" cy="26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D9EB5FD-9A9C-4FEC-AFC0-1D954F75CEC0}"/>
                  </a:ext>
                </a:extLst>
              </p:cNvPr>
              <p:cNvSpPr txBox="1"/>
              <p:nvPr/>
            </p:nvSpPr>
            <p:spPr>
              <a:xfrm>
                <a:off x="425022" y="2445587"/>
                <a:ext cx="6102990" cy="4584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18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8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r>
                            <a:rPr lang="ko-KR" altLang="en-US" sz="180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ko-KR" altLang="en-US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ko-KR" altLang="en-US" sz="18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en-US" sz="1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ko-KR" altLang="en-US" sz="18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ko-KR" altLang="en-US" sz="1800" i="0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ko-KR" altLang="en-US" sz="1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ko-KR" altLang="en-US" sz="1800" i="0">
                          <a:latin typeface="Cambria Math" panose="02040503050406030204" pitchFamily="18" charset="0"/>
                        </a:rPr>
                        <m:t>+6</m:t>
                      </m:r>
                    </m:oMath>
                  </m:oMathPara>
                </a14:m>
                <a:endParaRPr lang="en-US" altLang="ko-KR" sz="1800" dirty="0">
                  <a:latin typeface="+mn-ea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D9EB5FD-9A9C-4FEC-AFC0-1D954F75CE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22" y="2445587"/>
                <a:ext cx="6102990" cy="4584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6" name="Picture 4">
            <a:extLst>
              <a:ext uri="{FF2B5EF4-FFF2-40B4-BE49-F238E27FC236}">
                <a16:creationId xmlns:a16="http://schemas.microsoft.com/office/drawing/2014/main" id="{DC8D220A-2229-48F0-99C9-AAC7E615B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984" y="2904046"/>
            <a:ext cx="3837926" cy="2633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D7EF14F-626E-4AD2-9236-01D2F35CD01A}"/>
                  </a:ext>
                </a:extLst>
              </p:cNvPr>
              <p:cNvSpPr txBox="1"/>
              <p:nvPr/>
            </p:nvSpPr>
            <p:spPr>
              <a:xfrm>
                <a:off x="5719894" y="2216870"/>
                <a:ext cx="6472106" cy="687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sz="18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ko-KR" altLang="en-US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ko-KR" altLang="en-US" sz="180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ko-KR" altLang="en-US" sz="18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en-US" sz="1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ko-KR" altLang="en-US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r>
                        <a:rPr lang="ko-KR" altLang="en-US" sz="1800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18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m:rPr>
                          <m:sty m:val="p"/>
                        </m:rPr>
                        <a:rPr lang="ko-KR" altLang="en-US" sz="1800" i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ko-KR" altLang="en-US" sz="1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ko-KR" altLang="en-US" sz="1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en-US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ko-KR" altLang="en-US" sz="1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sz="1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algn="ctr"/>
                <a14:m>
                  <m:oMath xmlns:m="http://schemas.openxmlformats.org/officeDocument/2006/math"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0.2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D7EF14F-626E-4AD2-9236-01D2F35CD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9894" y="2216870"/>
                <a:ext cx="6472106" cy="687176"/>
              </a:xfrm>
              <a:prstGeom prst="rect">
                <a:avLst/>
              </a:prstGeom>
              <a:blipFill>
                <a:blip r:embed="rId5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1160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1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39" y="174504"/>
            <a:ext cx="5185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고전 수치최적화 알고리즘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23D0BD-09E6-4DE8-9695-8F945185DD38}"/>
              </a:ext>
            </a:extLst>
          </p:cNvPr>
          <p:cNvSpPr txBox="1"/>
          <p:nvPr/>
        </p:nvSpPr>
        <p:spPr>
          <a:xfrm flipH="1">
            <a:off x="290068" y="1191441"/>
            <a:ext cx="8736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그래디언트</a:t>
            </a: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8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디센트</a:t>
            </a:r>
            <a:r>
              <a:rPr lang="en-US" altLang="ko-KR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(Gradient Descent)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D7EF14F-626E-4AD2-9236-01D2F35CD01A}"/>
                  </a:ext>
                </a:extLst>
              </p:cNvPr>
              <p:cNvSpPr txBox="1"/>
              <p:nvPr/>
            </p:nvSpPr>
            <p:spPr>
              <a:xfrm>
                <a:off x="2851321" y="2020798"/>
                <a:ext cx="6472106" cy="687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sz="18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ko-KR" altLang="en-US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ko-KR" altLang="en-US" sz="180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ko-KR" altLang="en-US" sz="18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en-US" sz="1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ko-KR" altLang="en-US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r>
                        <a:rPr lang="ko-KR" altLang="en-US" sz="1800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18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m:rPr>
                          <m:sty m:val="p"/>
                        </m:rPr>
                        <a:rPr lang="ko-KR" altLang="en-US" sz="1800" i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ko-KR" altLang="en-US" sz="1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ko-KR" altLang="en-US" sz="1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en-US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ko-KR" altLang="en-US" sz="1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sz="1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algn="ctr"/>
                <a14:m>
                  <m:oMath xmlns:m="http://schemas.openxmlformats.org/officeDocument/2006/math"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1.05 </a:t>
                </a:r>
                <a:r>
                  <a:rPr lang="ko-KR" altLang="en-US" dirty="0"/>
                  <a:t>반복횟수 </a:t>
                </a:r>
                <a:r>
                  <a:rPr lang="en-US" altLang="ko-KR" dirty="0"/>
                  <a:t>9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D7EF14F-626E-4AD2-9236-01D2F35CD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321" y="2020798"/>
                <a:ext cx="6472106" cy="687176"/>
              </a:xfrm>
              <a:prstGeom prst="rect">
                <a:avLst/>
              </a:prstGeom>
              <a:blipFill>
                <a:blip r:embed="rId2"/>
                <a:stretch>
                  <a:fillRect b="-141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>
            <a:extLst>
              <a:ext uri="{FF2B5EF4-FFF2-40B4-BE49-F238E27FC236}">
                <a16:creationId xmlns:a16="http://schemas.microsoft.com/office/drawing/2014/main" id="{F258A354-7CCD-4332-95BC-6FCC57798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895" y="2677281"/>
            <a:ext cx="4146958" cy="2845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66BDF4C1-6B6D-4044-AEE7-BD49F5B9E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" y="2674698"/>
            <a:ext cx="4085963" cy="2797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4BBB7E7-0A97-4B87-B101-E34A27D6DB42}"/>
                  </a:ext>
                </a:extLst>
              </p:cNvPr>
              <p:cNvSpPr txBox="1"/>
              <p:nvPr/>
            </p:nvSpPr>
            <p:spPr>
              <a:xfrm>
                <a:off x="-1186342" y="2066512"/>
                <a:ext cx="6472106" cy="687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sz="18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ko-KR" altLang="en-US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ko-KR" altLang="en-US" sz="180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ko-KR" altLang="en-US" sz="18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en-US" sz="1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ko-KR" altLang="en-US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r>
                        <a:rPr lang="ko-KR" altLang="en-US" sz="1800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18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m:rPr>
                          <m:sty m:val="p"/>
                        </m:rPr>
                        <a:rPr lang="ko-KR" altLang="en-US" sz="1800" i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ko-KR" altLang="en-US" sz="1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ko-KR" altLang="en-US" sz="1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en-US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ko-KR" altLang="en-US" sz="1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sz="1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algn="ctr"/>
                <a14:m>
                  <m:oMath xmlns:m="http://schemas.openxmlformats.org/officeDocument/2006/math"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0.05 </a:t>
                </a:r>
                <a:r>
                  <a:rPr lang="ko-KR" altLang="en-US" dirty="0"/>
                  <a:t>반복횟수 </a:t>
                </a:r>
                <a:r>
                  <a:rPr lang="en-US" altLang="ko-KR" dirty="0"/>
                  <a:t>9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4BBB7E7-0A97-4B87-B101-E34A27D6D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86342" y="2066512"/>
                <a:ext cx="6472106" cy="687176"/>
              </a:xfrm>
              <a:prstGeom prst="rect">
                <a:avLst/>
              </a:prstGeom>
              <a:blipFill>
                <a:blip r:embed="rId5"/>
                <a:stretch>
                  <a:fillRect b="-141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4" name="Picture 6">
            <a:extLst>
              <a:ext uri="{FF2B5EF4-FFF2-40B4-BE49-F238E27FC236}">
                <a16:creationId xmlns:a16="http://schemas.microsoft.com/office/drawing/2014/main" id="{3BFC1FD0-BB9A-4C7F-BF65-255ADD389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060" y="2707739"/>
            <a:ext cx="4146958" cy="2838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EE33D62-B256-4787-8435-B6EFFFA824A5}"/>
                  </a:ext>
                </a:extLst>
              </p:cNvPr>
              <p:cNvSpPr txBox="1"/>
              <p:nvPr/>
            </p:nvSpPr>
            <p:spPr>
              <a:xfrm>
                <a:off x="6937284" y="2032621"/>
                <a:ext cx="6472106" cy="687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sz="18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ko-KR" altLang="en-US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ko-KR" altLang="en-US" sz="180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ko-KR" altLang="en-US" sz="18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en-US" sz="1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ko-KR" altLang="en-US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r>
                        <a:rPr lang="ko-KR" altLang="en-US" sz="1800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18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m:rPr>
                          <m:sty m:val="p"/>
                        </m:rPr>
                        <a:rPr lang="ko-KR" altLang="en-US" sz="1800" i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ko-KR" altLang="en-US" sz="1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ko-KR" altLang="en-US" sz="1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en-US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ko-KR" altLang="en-US" sz="1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sz="1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algn="ctr"/>
                <a14:m>
                  <m:oMath xmlns:m="http://schemas.openxmlformats.org/officeDocument/2006/math"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0.05 </a:t>
                </a:r>
                <a:r>
                  <a:rPr lang="ko-KR" altLang="en-US" dirty="0"/>
                  <a:t>반복횟수 </a:t>
                </a:r>
                <a:r>
                  <a:rPr lang="en-US" altLang="ko-KR" dirty="0"/>
                  <a:t>1000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EE33D62-B256-4787-8435-B6EFFFA824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7284" y="2032621"/>
                <a:ext cx="6472106" cy="687176"/>
              </a:xfrm>
              <a:prstGeom prst="rect">
                <a:avLst/>
              </a:prstGeom>
              <a:blipFill>
                <a:blip r:embed="rId7"/>
                <a:stretch>
                  <a:fillRect b="-141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684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1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39" y="174504"/>
            <a:ext cx="5185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고전 수치최적화 알고리즘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23D0BD-09E6-4DE8-9695-8F945185DD38}"/>
              </a:ext>
            </a:extLst>
          </p:cNvPr>
          <p:cNvSpPr txBox="1"/>
          <p:nvPr/>
        </p:nvSpPr>
        <p:spPr>
          <a:xfrm flipH="1">
            <a:off x="290068" y="1191441"/>
            <a:ext cx="8736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그래디언트</a:t>
            </a: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8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디센트</a:t>
            </a:r>
            <a:r>
              <a:rPr lang="en-US" altLang="ko-KR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(Gradient Descent)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32525BD-9228-4773-AABC-64781D108872}"/>
                  </a:ext>
                </a:extLst>
              </p:cNvPr>
              <p:cNvSpPr txBox="1"/>
              <p:nvPr/>
            </p:nvSpPr>
            <p:spPr>
              <a:xfrm>
                <a:off x="1153249" y="2053633"/>
                <a:ext cx="31152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=3</m:t>
                      </m:r>
                      <m:sSup>
                        <m:sSup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e>
                        <m:sup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ko-KR" altLang="en-US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e>
                        <m:sup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32525BD-9228-4773-AABC-64781D108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249" y="2053633"/>
                <a:ext cx="3115212" cy="276999"/>
              </a:xfrm>
              <a:prstGeom prst="rect">
                <a:avLst/>
              </a:prstGeom>
              <a:blipFill>
                <a:blip r:embed="rId2"/>
                <a:stretch>
                  <a:fillRect l="-1957" t="-2222" r="-196" b="-3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4" name="Picture 2">
            <a:extLst>
              <a:ext uri="{FF2B5EF4-FFF2-40B4-BE49-F238E27FC236}">
                <a16:creationId xmlns:a16="http://schemas.microsoft.com/office/drawing/2014/main" id="{A17F37BB-3CDC-4ECD-9992-CAA790D01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2346659"/>
            <a:ext cx="22226746" cy="282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05E84EAA-4C7B-4513-9B09-35039F114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809" y="1853580"/>
            <a:ext cx="5522612" cy="375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7669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1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39" y="174504"/>
            <a:ext cx="5185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고전 수치최적화 알고리즘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23D0BD-09E6-4DE8-9695-8F945185DD38}"/>
              </a:ext>
            </a:extLst>
          </p:cNvPr>
          <p:cNvSpPr txBox="1"/>
          <p:nvPr/>
        </p:nvSpPr>
        <p:spPr>
          <a:xfrm flipH="1">
            <a:off x="290068" y="1191441"/>
            <a:ext cx="8736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그래디언트</a:t>
            </a: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8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디센트</a:t>
            </a:r>
            <a:r>
              <a:rPr lang="en-US" altLang="ko-KR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(Gradient Descent)</a:t>
            </a: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한계</a:t>
            </a:r>
            <a:endParaRPr lang="en-US" altLang="ko-KR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6A9666-182B-46EF-8093-C6957E69AD44}"/>
              </a:ext>
            </a:extLst>
          </p:cNvPr>
          <p:cNvSpPr txBox="1"/>
          <p:nvPr/>
        </p:nvSpPr>
        <p:spPr>
          <a:xfrm>
            <a:off x="764219" y="2288133"/>
            <a:ext cx="3601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+mn-ea"/>
              </a:rPr>
              <a:t>전역 최솟값과 국소 최솟값</a:t>
            </a:r>
            <a:endParaRPr lang="en-US" altLang="ko-KR" sz="2400" dirty="0">
              <a:latin typeface="+mn-ea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C27D73C0-C01B-44D2-84AB-0918F5551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60" y="2781046"/>
            <a:ext cx="4543512" cy="310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115E986D-4FA2-4AE7-B099-61FEF479C9D5}"/>
                  </a:ext>
                </a:extLst>
              </p14:cNvPr>
              <p14:cNvContentPartPr/>
              <p14:nvPr/>
            </p14:nvContentPartPr>
            <p14:xfrm>
              <a:off x="1030710" y="3925136"/>
              <a:ext cx="515160" cy="37836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115E986D-4FA2-4AE7-B099-61FEF479C9D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1710" y="3916496"/>
                <a:ext cx="532800" cy="39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40EEE76E-1F34-4A4C-9A11-EC6596ADF44F}"/>
                  </a:ext>
                </a:extLst>
              </p14:cNvPr>
              <p14:cNvContentPartPr/>
              <p14:nvPr/>
            </p14:nvContentPartPr>
            <p14:xfrm>
              <a:off x="3270990" y="5080736"/>
              <a:ext cx="370800" cy="34704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40EEE76E-1F34-4A4C-9A11-EC6596ADF44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62350" y="5072096"/>
                <a:ext cx="388440" cy="364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그룹 10">
            <a:extLst>
              <a:ext uri="{FF2B5EF4-FFF2-40B4-BE49-F238E27FC236}">
                <a16:creationId xmlns:a16="http://schemas.microsoft.com/office/drawing/2014/main" id="{13F400B9-FE8E-4A53-B213-FCCA96B1774C}"/>
              </a:ext>
            </a:extLst>
          </p:cNvPr>
          <p:cNvGrpSpPr/>
          <p:nvPr/>
        </p:nvGrpSpPr>
        <p:grpSpPr>
          <a:xfrm>
            <a:off x="1190910" y="4294856"/>
            <a:ext cx="201600" cy="304920"/>
            <a:chOff x="1190910" y="4294856"/>
            <a:chExt cx="201600" cy="30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C54478E3-69EC-439D-A44E-2B5AFAAC5619}"/>
                    </a:ext>
                  </a:extLst>
                </p14:cNvPr>
                <p14:cNvContentPartPr/>
                <p14:nvPr/>
              </p14:nvContentPartPr>
              <p14:xfrm>
                <a:off x="1265430" y="4294856"/>
                <a:ext cx="52200" cy="26028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C54478E3-69EC-439D-A44E-2B5AFAAC561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256430" y="4286216"/>
                  <a:ext cx="6984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0B243BD0-79A3-4D9D-BB0D-A7DED2370891}"/>
                    </a:ext>
                  </a:extLst>
                </p14:cNvPr>
                <p14:cNvContentPartPr/>
                <p14:nvPr/>
              </p14:nvContentPartPr>
              <p14:xfrm>
                <a:off x="1190910" y="4504376"/>
                <a:ext cx="201600" cy="9540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0B243BD0-79A3-4D9D-BB0D-A7DED237089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181910" y="4495736"/>
                  <a:ext cx="219240" cy="11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D75B44C-D1E8-43A1-BC40-96F328866EE8}"/>
              </a:ext>
            </a:extLst>
          </p:cNvPr>
          <p:cNvGrpSpPr/>
          <p:nvPr/>
        </p:nvGrpSpPr>
        <p:grpSpPr>
          <a:xfrm>
            <a:off x="3513270" y="5402216"/>
            <a:ext cx="254160" cy="379080"/>
            <a:chOff x="3513270" y="5402216"/>
            <a:chExt cx="254160" cy="37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385AEF46-1346-4006-A4A6-2AC0090E778C}"/>
                    </a:ext>
                  </a:extLst>
                </p14:cNvPr>
                <p14:cNvContentPartPr/>
                <p14:nvPr/>
              </p14:nvContentPartPr>
              <p14:xfrm>
                <a:off x="3513270" y="5402216"/>
                <a:ext cx="203040" cy="28764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385AEF46-1346-4006-A4A6-2AC0090E778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04270" y="5393216"/>
                  <a:ext cx="22068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CAFA2CD0-9166-47AF-B9D5-848343F596A5}"/>
                    </a:ext>
                  </a:extLst>
                </p14:cNvPr>
                <p14:cNvContentPartPr/>
                <p14:nvPr/>
              </p14:nvContentPartPr>
              <p14:xfrm>
                <a:off x="3641070" y="5603456"/>
                <a:ext cx="126360" cy="17784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CAFA2CD0-9166-47AF-B9D5-848343F596A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632430" y="5594456"/>
                  <a:ext cx="144000" cy="195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E745532-11A1-44BE-94BF-A2B6202F29F5}"/>
              </a:ext>
            </a:extLst>
          </p:cNvPr>
          <p:cNvSpPr txBox="1"/>
          <p:nvPr/>
        </p:nvSpPr>
        <p:spPr>
          <a:xfrm>
            <a:off x="764219" y="4756016"/>
            <a:ext cx="156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국소 최솟값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D83616-1879-419E-B39A-4E053055E9E1}"/>
              </a:ext>
            </a:extLst>
          </p:cNvPr>
          <p:cNvSpPr txBox="1"/>
          <p:nvPr/>
        </p:nvSpPr>
        <p:spPr>
          <a:xfrm>
            <a:off x="3270990" y="5843695"/>
            <a:ext cx="156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전역 최솟값</a:t>
            </a: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64D19901-ABE4-4BCD-9F7E-82A8561A0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878" y="2877954"/>
            <a:ext cx="4543512" cy="309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3A345B9-9DA5-4E09-A4BF-64CD9EB3429F}"/>
              </a:ext>
            </a:extLst>
          </p:cNvPr>
          <p:cNvSpPr txBox="1"/>
          <p:nvPr/>
        </p:nvSpPr>
        <p:spPr>
          <a:xfrm>
            <a:off x="7825877" y="2288132"/>
            <a:ext cx="3601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+mn-ea"/>
              </a:rPr>
              <a:t>초깃값의</a:t>
            </a:r>
            <a:r>
              <a:rPr lang="ko-KR" altLang="en-US" sz="2400" dirty="0">
                <a:latin typeface="+mn-ea"/>
              </a:rPr>
              <a:t> 민감성</a:t>
            </a:r>
            <a:endParaRPr lang="en-US" altLang="ko-KR" sz="2400" dirty="0">
              <a:latin typeface="+mn-ea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A08C3FC-D620-4C2E-8403-F128AEA462F8}"/>
              </a:ext>
            </a:extLst>
          </p:cNvPr>
          <p:cNvGrpSpPr/>
          <p:nvPr/>
        </p:nvGrpSpPr>
        <p:grpSpPr>
          <a:xfrm>
            <a:off x="2051545" y="4882218"/>
            <a:ext cx="1200600" cy="475200"/>
            <a:chOff x="2051545" y="4882218"/>
            <a:chExt cx="1200600" cy="47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ED40E498-7F8D-4F0F-94DD-124E05E125EE}"/>
                    </a:ext>
                  </a:extLst>
                </p14:cNvPr>
                <p14:cNvContentPartPr/>
                <p14:nvPr/>
              </p14:nvContentPartPr>
              <p14:xfrm>
                <a:off x="2115985" y="4953138"/>
                <a:ext cx="1136160" cy="40428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ED40E498-7F8D-4F0F-94DD-124E05E125E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106985" y="4944138"/>
                  <a:ext cx="115380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E9346D58-8661-4DF1-9AAC-09568272C2A0}"/>
                    </a:ext>
                  </a:extLst>
                </p14:cNvPr>
                <p14:cNvContentPartPr/>
                <p14:nvPr/>
              </p14:nvContentPartPr>
              <p14:xfrm>
                <a:off x="2051545" y="4882218"/>
                <a:ext cx="88560" cy="15120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E9346D58-8661-4DF1-9AAC-09568272C2A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042905" y="4873578"/>
                  <a:ext cx="106200" cy="168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397525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1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39" y="174504"/>
            <a:ext cx="5185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고전 수치최적화 알고리즘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23D0BD-09E6-4DE8-9695-8F945185DD38}"/>
              </a:ext>
            </a:extLst>
          </p:cNvPr>
          <p:cNvSpPr txBox="1"/>
          <p:nvPr/>
        </p:nvSpPr>
        <p:spPr>
          <a:xfrm flipH="1">
            <a:off x="290068" y="1191441"/>
            <a:ext cx="8736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그래디언트</a:t>
            </a: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8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디센트</a:t>
            </a:r>
            <a:r>
              <a:rPr lang="en-US" altLang="ko-KR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(Gradient Descent)</a:t>
            </a: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한계</a:t>
            </a:r>
            <a:endParaRPr lang="en-US" altLang="ko-KR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2036F281-D022-49A0-9195-62B6A6407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470" y="3159198"/>
            <a:ext cx="3469722" cy="236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40C4FEA7-5FC9-419B-B7C6-BF175A292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139" y="3159198"/>
            <a:ext cx="3469722" cy="236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>
            <a:extLst>
              <a:ext uri="{FF2B5EF4-FFF2-40B4-BE49-F238E27FC236}">
                <a16:creationId xmlns:a16="http://schemas.microsoft.com/office/drawing/2014/main" id="{5AA8DFA7-0037-4197-B972-30D50C283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808" y="3159199"/>
            <a:ext cx="3469722" cy="2368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E9AF155-5C08-4E3C-A9FF-58F91E9AFDCA}"/>
                  </a:ext>
                </a:extLst>
              </p:cNvPr>
              <p:cNvSpPr txBox="1"/>
              <p:nvPr/>
            </p:nvSpPr>
            <p:spPr>
              <a:xfrm>
                <a:off x="1179096" y="2859845"/>
                <a:ext cx="293750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0.05 </a:t>
                </a:r>
                <a:r>
                  <a:rPr lang="ko-KR" altLang="en-US" dirty="0"/>
                  <a:t>반복횟수 </a:t>
                </a:r>
                <a:r>
                  <a:rPr lang="en-US" altLang="ko-KR" dirty="0"/>
                  <a:t>6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E9AF155-5C08-4E3C-A9FF-58F91E9AF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096" y="2859845"/>
                <a:ext cx="2937504" cy="369332"/>
              </a:xfrm>
              <a:prstGeom prst="rect">
                <a:avLst/>
              </a:prstGeom>
              <a:blipFill>
                <a:blip r:embed="rId5"/>
                <a:stretch>
                  <a:fillRect t="-9836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5E41BA1-8033-4BA2-8E63-0CE293516174}"/>
                  </a:ext>
                </a:extLst>
              </p:cNvPr>
              <p:cNvSpPr txBox="1"/>
              <p:nvPr/>
            </p:nvSpPr>
            <p:spPr>
              <a:xfrm>
                <a:off x="4627248" y="2870401"/>
                <a:ext cx="293750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1.00 </a:t>
                </a:r>
                <a:r>
                  <a:rPr lang="ko-KR" altLang="en-US" dirty="0"/>
                  <a:t>반복횟수 </a:t>
                </a:r>
                <a:r>
                  <a:rPr lang="en-US" altLang="ko-KR" dirty="0"/>
                  <a:t>6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5E41BA1-8033-4BA2-8E63-0CE293516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7248" y="2870401"/>
                <a:ext cx="2937504" cy="369332"/>
              </a:xfrm>
              <a:prstGeom prst="rect">
                <a:avLst/>
              </a:prstGeom>
              <a:blipFill>
                <a:blip r:embed="rId6"/>
                <a:stretch>
                  <a:fillRect t="-11667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56CA5F1-55BD-4369-AB1D-7A1F47F9BCC3}"/>
                  </a:ext>
                </a:extLst>
              </p:cNvPr>
              <p:cNvSpPr txBox="1"/>
              <p:nvPr/>
            </p:nvSpPr>
            <p:spPr>
              <a:xfrm>
                <a:off x="8178917" y="2870401"/>
                <a:ext cx="293750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0.25 </a:t>
                </a:r>
                <a:r>
                  <a:rPr lang="ko-KR" altLang="en-US" dirty="0"/>
                  <a:t>반복횟수 </a:t>
                </a:r>
                <a:r>
                  <a:rPr lang="en-US" altLang="ko-KR" dirty="0"/>
                  <a:t>6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56CA5F1-55BD-4369-AB1D-7A1F47F9B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8917" y="2870401"/>
                <a:ext cx="2937504" cy="369332"/>
              </a:xfrm>
              <a:prstGeom prst="rect">
                <a:avLst/>
              </a:prstGeom>
              <a:blipFill>
                <a:blip r:embed="rId7"/>
                <a:stretch>
                  <a:fillRect t="-11667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C72FEF24-34BA-4868-AC65-CAB318892715}"/>
              </a:ext>
            </a:extLst>
          </p:cNvPr>
          <p:cNvSpPr txBox="1"/>
          <p:nvPr/>
        </p:nvSpPr>
        <p:spPr>
          <a:xfrm>
            <a:off x="759233" y="1772625"/>
            <a:ext cx="3601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+mn-ea"/>
              </a:rPr>
              <a:t>학습률</a:t>
            </a:r>
            <a:r>
              <a:rPr lang="ko-KR" altLang="en-US" sz="2400" dirty="0">
                <a:latin typeface="+mn-ea"/>
              </a:rPr>
              <a:t> 민감성</a:t>
            </a:r>
            <a:endParaRPr lang="en-US" altLang="ko-KR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0794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1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39" y="174504"/>
            <a:ext cx="5185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고전 수치최적화 알고리즘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23D0BD-09E6-4DE8-9695-8F945185DD38}"/>
              </a:ext>
            </a:extLst>
          </p:cNvPr>
          <p:cNvSpPr txBox="1"/>
          <p:nvPr/>
        </p:nvSpPr>
        <p:spPr>
          <a:xfrm flipH="1">
            <a:off x="290068" y="1191441"/>
            <a:ext cx="8736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그래디언트</a:t>
            </a: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8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디센트를</a:t>
            </a: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사용한 선형회귀 모델 학습</a:t>
            </a:r>
            <a:endParaRPr lang="en-US" altLang="ko-KR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5C83C92D-F7B4-4C1C-BA3F-3D641D97D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41" y="2670040"/>
            <a:ext cx="5632559" cy="377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B576B45-5241-4D40-BE62-CF36C9ADDF0D}"/>
                  </a:ext>
                </a:extLst>
              </p:cNvPr>
              <p:cNvSpPr txBox="1"/>
              <p:nvPr/>
            </p:nvSpPr>
            <p:spPr>
              <a:xfrm>
                <a:off x="1477141" y="1891109"/>
                <a:ext cx="3426194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ko-KR" altLang="en-US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lim>
                      </m:limLow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ko-KR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sSub>
                                    <m:sSubPr>
                                      <m:ctrlPr>
                                        <a:rPr lang="ko-KR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ko-KR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B576B45-5241-4D40-BE62-CF36C9ADD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141" y="1891109"/>
                <a:ext cx="3426194" cy="7789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그룹 8">
            <a:extLst>
              <a:ext uri="{FF2B5EF4-FFF2-40B4-BE49-F238E27FC236}">
                <a16:creationId xmlns:a16="http://schemas.microsoft.com/office/drawing/2014/main" id="{96A0BBF2-001F-42C2-8779-199D14776C89}"/>
              </a:ext>
            </a:extLst>
          </p:cNvPr>
          <p:cNvGrpSpPr/>
          <p:nvPr/>
        </p:nvGrpSpPr>
        <p:grpSpPr>
          <a:xfrm>
            <a:off x="5147090" y="2445257"/>
            <a:ext cx="6102990" cy="1681816"/>
            <a:chOff x="4903335" y="2670040"/>
            <a:chExt cx="6102990" cy="16818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2E9B34DC-817A-4D78-B37B-75FADF7BE892}"/>
                    </a:ext>
                  </a:extLst>
                </p:cNvPr>
                <p:cNvSpPr txBox="1"/>
                <p:nvPr/>
              </p:nvSpPr>
              <p:spPr>
                <a:xfrm>
                  <a:off x="6954474" y="2670040"/>
                  <a:ext cx="2779992" cy="105593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ko-KR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num>
                          <m:den>
                            <m:r>
                              <a:rPr lang="ko-KR" altLang="en-US" i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  <m:r>
                          <a:rPr lang="ko-KR" altLang="en-US" i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ko-KR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den>
                        </m:f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ko-KR" altLang="en-US" i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ko-KR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ko-KR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sSub>
                                  <m:sSubPr>
                                    <m:ctrlPr>
                                      <a:rPr lang="ko-KR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ko-KR" alt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ko-KR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ko-KR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oMath>
                    </m:oMathPara>
                  </a14:m>
                  <a:endParaRPr lang="en-US" altLang="ko-KR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2E9B34DC-817A-4D78-B37B-75FADF7BE8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4474" y="2670040"/>
                  <a:ext cx="2779992" cy="105593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2C31409-5F56-4349-AF87-D62677F883AC}"/>
                    </a:ext>
                  </a:extLst>
                </p:cNvPr>
                <p:cNvSpPr txBox="1"/>
                <p:nvPr/>
              </p:nvSpPr>
              <p:spPr>
                <a:xfrm>
                  <a:off x="4903335" y="3480592"/>
                  <a:ext cx="6102990" cy="87126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0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ko-KR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den>
                        </m:f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ko-KR" altLang="en-US" i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ko-KR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ko-KR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2C31409-5F56-4349-AF87-D62677F883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3335" y="3480592"/>
                  <a:ext cx="6102990" cy="87126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6401C1A-0C88-4335-BA47-A9ABD0DAFEDC}"/>
              </a:ext>
            </a:extLst>
          </p:cNvPr>
          <p:cNvGrpSpPr/>
          <p:nvPr/>
        </p:nvGrpSpPr>
        <p:grpSpPr>
          <a:xfrm>
            <a:off x="5223989" y="4376248"/>
            <a:ext cx="6102990" cy="1681816"/>
            <a:chOff x="4903335" y="2670040"/>
            <a:chExt cx="6102990" cy="16818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FAE3AAC-CDCB-45A0-B824-B02EFDEC5054}"/>
                    </a:ext>
                  </a:extLst>
                </p:cNvPr>
                <p:cNvSpPr txBox="1"/>
                <p:nvPr/>
              </p:nvSpPr>
              <p:spPr>
                <a:xfrm>
                  <a:off x="6954474" y="2670040"/>
                  <a:ext cx="2545697" cy="105593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ko-KR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num>
                          <m:den>
                            <m:r>
                              <a:rPr lang="ko-KR" altLang="en-US" i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  <m:r>
                          <a:rPr lang="ko-KR" altLang="en-US" i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ko-KR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den>
                        </m:f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ko-KR" altLang="en-US" i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d>
                              <m:dPr>
                                <m:ctrlPr>
                                  <a:rPr lang="ko-KR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sSub>
                                  <m:sSubPr>
                                    <m:ctrlPr>
                                      <a:rPr lang="ko-KR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ko-KR" alt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ko-KR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ko-KR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oMath>
                    </m:oMathPara>
                  </a14:m>
                  <a:endParaRPr lang="en-US" altLang="ko-KR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FAE3AAC-CDCB-45A0-B824-B02EFDEC50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4474" y="2670040"/>
                  <a:ext cx="2545697" cy="105593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9EFA5A2-2C08-4BD5-A14F-BE6D84653956}"/>
                    </a:ext>
                  </a:extLst>
                </p:cNvPr>
                <p:cNvSpPr txBox="1"/>
                <p:nvPr/>
              </p:nvSpPr>
              <p:spPr>
                <a:xfrm>
                  <a:off x="4903335" y="3480592"/>
                  <a:ext cx="6102990" cy="87126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0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ko-KR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den>
                        </m:f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ko-KR" altLang="en-US" i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ko-KR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9EFA5A2-2C08-4BD5-A14F-BE6D846539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3335" y="3480592"/>
                  <a:ext cx="6102990" cy="87126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A0C4D9C-BFFF-4ABD-A82A-D121548B8535}"/>
                  </a:ext>
                </a:extLst>
              </p:cNvPr>
              <p:cNvSpPr txBox="1"/>
              <p:nvPr/>
            </p:nvSpPr>
            <p:spPr>
              <a:xfrm>
                <a:off x="7275128" y="3543700"/>
                <a:ext cx="61029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A0C4D9C-BFFF-4ABD-A82A-D121548B8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5128" y="3543700"/>
                <a:ext cx="6102990" cy="369332"/>
              </a:xfrm>
              <a:prstGeom prst="rect">
                <a:avLst/>
              </a:prstGeom>
              <a:blipFill>
                <a:blip r:embed="rId8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40226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1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39" y="174504"/>
            <a:ext cx="5185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고전 수치최적화 알고리즘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23D0BD-09E6-4DE8-9695-8F945185DD38}"/>
              </a:ext>
            </a:extLst>
          </p:cNvPr>
          <p:cNvSpPr txBox="1"/>
          <p:nvPr/>
        </p:nvSpPr>
        <p:spPr>
          <a:xfrm flipH="1">
            <a:off x="290068" y="1191441"/>
            <a:ext cx="8736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그래디언트</a:t>
            </a: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8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디센트를</a:t>
            </a: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사용한 선형회귀 모델 학습</a:t>
            </a:r>
            <a:endParaRPr lang="en-US" altLang="ko-KR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E5383874-319F-4BF4-B2A8-7D3E4BEF6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06" y="2448849"/>
            <a:ext cx="5565294" cy="3683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FB75CFB1-4770-4D3C-8554-7BFA611AF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074" y="2448849"/>
            <a:ext cx="5565294" cy="368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6D402F4-016D-4965-8E94-637C106F9BFB}"/>
              </a:ext>
            </a:extLst>
          </p:cNvPr>
          <p:cNvSpPr txBox="1"/>
          <p:nvPr/>
        </p:nvSpPr>
        <p:spPr>
          <a:xfrm>
            <a:off x="1512400" y="1758589"/>
            <a:ext cx="3601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+mn-ea"/>
              </a:rPr>
              <a:t>그래디언트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디센트</a:t>
            </a:r>
            <a:r>
              <a:rPr lang="ko-KR" altLang="en-US" dirty="0">
                <a:latin typeface="+mn-ea"/>
              </a:rPr>
              <a:t> 방법을 사용하여 추정치가 업데이터 되는 과정</a:t>
            </a:r>
            <a:endParaRPr lang="en-US" altLang="ko-KR" dirty="0"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B2E23C-E396-48B0-9890-4DD02D6FC5B9}"/>
              </a:ext>
            </a:extLst>
          </p:cNvPr>
          <p:cNvSpPr txBox="1"/>
          <p:nvPr/>
        </p:nvSpPr>
        <p:spPr>
          <a:xfrm>
            <a:off x="7225601" y="1758589"/>
            <a:ext cx="3601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+mn-ea"/>
              </a:rPr>
              <a:t>그래디언트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디센트</a:t>
            </a:r>
            <a:r>
              <a:rPr lang="ko-KR" altLang="en-US" dirty="0">
                <a:latin typeface="+mn-ea"/>
              </a:rPr>
              <a:t> 방법을 통해 점점 작아지는 손실함수의 시각화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20697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1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39" y="174504"/>
            <a:ext cx="5185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고전 수치최적화 알고리즘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23D0BD-09E6-4DE8-9695-8F945185DD38}"/>
              </a:ext>
            </a:extLst>
          </p:cNvPr>
          <p:cNvSpPr txBox="1"/>
          <p:nvPr/>
        </p:nvSpPr>
        <p:spPr>
          <a:xfrm flipH="1">
            <a:off x="290068" y="1191441"/>
            <a:ext cx="8736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그래디언트</a:t>
            </a: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8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디센트</a:t>
            </a:r>
            <a:r>
              <a:rPr lang="en-US" altLang="ko-KR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(Gradient Descent)</a:t>
            </a: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한계</a:t>
            </a:r>
            <a:endParaRPr lang="en-US" altLang="ko-KR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F34823-C12B-4C36-94B3-A26700885E53}"/>
              </a:ext>
            </a:extLst>
          </p:cNvPr>
          <p:cNvSpPr txBox="1"/>
          <p:nvPr/>
        </p:nvSpPr>
        <p:spPr>
          <a:xfrm>
            <a:off x="356157" y="1639346"/>
            <a:ext cx="114796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+mn-ea"/>
              </a:rPr>
              <a:t>그래디언트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디센트는</a:t>
            </a:r>
            <a:r>
              <a:rPr lang="ko-KR" altLang="en-US" dirty="0">
                <a:latin typeface="+mn-ea"/>
              </a:rPr>
              <a:t> 구현이 간단하면서 보다 강력해서 간단한 최적화 문제를 품</a:t>
            </a:r>
            <a:endParaRPr lang="en-US" altLang="ko-KR" dirty="0">
              <a:latin typeface="+mn-ea"/>
            </a:endParaRPr>
          </a:p>
          <a:p>
            <a:r>
              <a:rPr lang="ko-KR" altLang="en-US" dirty="0" err="1">
                <a:latin typeface="+mn-ea"/>
              </a:rPr>
              <a:t>머신러닝에선</a:t>
            </a:r>
            <a:r>
              <a:rPr lang="ko-KR" altLang="en-US" dirty="0">
                <a:latin typeface="+mn-ea"/>
              </a:rPr>
              <a:t> 학습을 할 때 유용하게 사용가능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ko-KR" altLang="en-US" dirty="0" err="1">
                <a:latin typeface="+mn-ea"/>
              </a:rPr>
              <a:t>머신러닝에</a:t>
            </a:r>
            <a:r>
              <a:rPr lang="ko-KR" altLang="en-US" dirty="0">
                <a:latin typeface="+mn-ea"/>
              </a:rPr>
              <a:t> 비해 </a:t>
            </a:r>
            <a:r>
              <a:rPr lang="ko-KR" altLang="en-US" dirty="0" err="1">
                <a:latin typeface="+mn-ea"/>
              </a:rPr>
              <a:t>딥러닝은</a:t>
            </a:r>
            <a:r>
              <a:rPr lang="ko-KR" altLang="en-US" dirty="0">
                <a:latin typeface="+mn-ea"/>
              </a:rPr>
              <a:t> 학습에 사용되는 데이터의 개수가 많음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+mn-ea"/>
              </a:rPr>
              <a:t>-&gt; </a:t>
            </a:r>
            <a:r>
              <a:rPr lang="ko-KR" altLang="en-US" dirty="0" err="1">
                <a:solidFill>
                  <a:srgbClr val="FF0000"/>
                </a:solidFill>
                <a:latin typeface="+mn-ea"/>
              </a:rPr>
              <a:t>그래디언트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latin typeface="+mn-ea"/>
              </a:rPr>
              <a:t>디센트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방법을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1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번 수행하기 위해서 손실 함수의 </a:t>
            </a:r>
            <a:r>
              <a:rPr lang="ko-KR" altLang="en-US" dirty="0" err="1">
                <a:solidFill>
                  <a:srgbClr val="FF0000"/>
                </a:solidFill>
                <a:latin typeface="+mn-ea"/>
              </a:rPr>
              <a:t>그래디언트를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계산해야 함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66169D0-8D12-417D-BFE4-88C9D8E85AD8}"/>
              </a:ext>
            </a:extLst>
          </p:cNvPr>
          <p:cNvGrpSpPr/>
          <p:nvPr/>
        </p:nvGrpSpPr>
        <p:grpSpPr>
          <a:xfrm>
            <a:off x="-1444679" y="3107988"/>
            <a:ext cx="6102990" cy="1681816"/>
            <a:chOff x="4903335" y="2670040"/>
            <a:chExt cx="6102990" cy="16818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59A1848-3C71-48F3-8BD7-6A8207D01DA7}"/>
                    </a:ext>
                  </a:extLst>
                </p:cNvPr>
                <p:cNvSpPr txBox="1"/>
                <p:nvPr/>
              </p:nvSpPr>
              <p:spPr>
                <a:xfrm>
                  <a:off x="6954474" y="2670040"/>
                  <a:ext cx="2779992" cy="105593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ko-KR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num>
                          <m:den>
                            <m:r>
                              <a:rPr lang="ko-KR" altLang="en-US" i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  <m:r>
                          <a:rPr lang="ko-KR" altLang="en-US" i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ko-KR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den>
                        </m:f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ko-KR" altLang="en-US" i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ko-KR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ko-KR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sSub>
                                  <m:sSubPr>
                                    <m:ctrlPr>
                                      <a:rPr lang="ko-KR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ko-KR" alt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ko-KR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ko-KR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oMath>
                    </m:oMathPara>
                  </a14:m>
                  <a:endParaRPr lang="en-US" altLang="ko-KR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59A1848-3C71-48F3-8BD7-6A8207D01D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4474" y="2670040"/>
                  <a:ext cx="2779992" cy="105593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3B0BFD0-0865-4138-9D49-99703329A3B9}"/>
                    </a:ext>
                  </a:extLst>
                </p:cNvPr>
                <p:cNvSpPr txBox="1"/>
                <p:nvPr/>
              </p:nvSpPr>
              <p:spPr>
                <a:xfrm>
                  <a:off x="4903335" y="3480592"/>
                  <a:ext cx="6102990" cy="87126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0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ko-KR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den>
                        </m:f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ko-KR" altLang="en-US" i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ko-KR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ko-KR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3B0BFD0-0865-4138-9D49-99703329A3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3335" y="3480592"/>
                  <a:ext cx="6102990" cy="87126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9ACBC24-7D6D-433F-8F70-310C9F49D5F9}"/>
              </a:ext>
            </a:extLst>
          </p:cNvPr>
          <p:cNvGrpSpPr/>
          <p:nvPr/>
        </p:nvGrpSpPr>
        <p:grpSpPr>
          <a:xfrm>
            <a:off x="1508157" y="3107988"/>
            <a:ext cx="6102990" cy="1681816"/>
            <a:chOff x="4903335" y="2670040"/>
            <a:chExt cx="6102990" cy="16818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6CE76BE-B6AC-4E60-ACFC-33900AEF6A9F}"/>
                    </a:ext>
                  </a:extLst>
                </p:cNvPr>
                <p:cNvSpPr txBox="1"/>
                <p:nvPr/>
              </p:nvSpPr>
              <p:spPr>
                <a:xfrm>
                  <a:off x="6954474" y="2670040"/>
                  <a:ext cx="2545697" cy="105593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ko-KR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num>
                          <m:den>
                            <m:r>
                              <a:rPr lang="ko-KR" altLang="en-US" i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  <m:r>
                          <a:rPr lang="ko-KR" altLang="en-US" i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ko-KR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den>
                        </m:f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ko-KR" altLang="en-US" i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d>
                              <m:dPr>
                                <m:ctrlPr>
                                  <a:rPr lang="ko-KR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sSub>
                                  <m:sSubPr>
                                    <m:ctrlPr>
                                      <a:rPr lang="ko-KR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ko-KR" alt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ko-KR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ko-KR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oMath>
                    </m:oMathPara>
                  </a14:m>
                  <a:endParaRPr lang="en-US" altLang="ko-KR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6CE76BE-B6AC-4E60-ACFC-33900AEF6A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4474" y="2670040"/>
                  <a:ext cx="2545697" cy="105593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F845BA62-4F54-48C3-9F41-C9DE74288DE3}"/>
                    </a:ext>
                  </a:extLst>
                </p:cNvPr>
                <p:cNvSpPr txBox="1"/>
                <p:nvPr/>
              </p:nvSpPr>
              <p:spPr>
                <a:xfrm>
                  <a:off x="4903335" y="3480592"/>
                  <a:ext cx="6102990" cy="87126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0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ko-KR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den>
                        </m:f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ko-KR" altLang="en-US" i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ko-KR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F845BA62-4F54-48C3-9F41-C9DE74288D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3335" y="3480592"/>
                  <a:ext cx="6102990" cy="87126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31B1824D-BB53-44E6-B610-9027F40E2534}"/>
              </a:ext>
            </a:extLst>
          </p:cNvPr>
          <p:cNvSpPr txBox="1"/>
          <p:nvPr/>
        </p:nvSpPr>
        <p:spPr>
          <a:xfrm>
            <a:off x="162560" y="4832614"/>
            <a:ext cx="11479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</a:rPr>
              <a:t>총 </a:t>
            </a:r>
            <a:r>
              <a:rPr lang="en-US" altLang="ko-KR" dirty="0">
                <a:latin typeface="+mn-ea"/>
              </a:rPr>
              <a:t>N</a:t>
            </a:r>
            <a:r>
              <a:rPr lang="ko-KR" altLang="en-US" dirty="0">
                <a:latin typeface="+mn-ea"/>
              </a:rPr>
              <a:t>개의 값에 대해 덧셈을 해야함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+mn-ea"/>
              </a:rPr>
              <a:t>-&gt;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수십만 개의 데이터 </a:t>
            </a:r>
            <a:r>
              <a:rPr lang="ko-KR" altLang="en-US" dirty="0" err="1">
                <a:solidFill>
                  <a:srgbClr val="FF0000"/>
                </a:solidFill>
                <a:latin typeface="+mn-ea"/>
              </a:rPr>
              <a:t>연산시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계산 시간이 매우 </a:t>
            </a:r>
            <a:r>
              <a:rPr lang="ko-KR" altLang="en-US" dirty="0" err="1">
                <a:solidFill>
                  <a:srgbClr val="FF0000"/>
                </a:solidFill>
                <a:latin typeface="+mn-ea"/>
              </a:rPr>
              <a:t>오래걸림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+mn-ea"/>
              </a:rPr>
              <a:t>-&gt;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메모리에 한번에 올리는 것도 불가능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06518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D0368D86-12DE-4DDD-8265-3E0BC9A279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61" b="786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9967D65-E830-493F-9D2A-BA47294DF3C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0B3F64-DCEA-48CE-A438-6DC0462E16DD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F39C14-DAA4-4C3C-A0D8-AAD40B4FC90A}"/>
              </a:ext>
            </a:extLst>
          </p:cNvPr>
          <p:cNvSpPr txBox="1"/>
          <p:nvPr/>
        </p:nvSpPr>
        <p:spPr>
          <a:xfrm flipH="1">
            <a:off x="1976119" y="1225788"/>
            <a:ext cx="3175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A table of 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6670B0-6CD4-447D-8E59-968951E3F521}"/>
              </a:ext>
            </a:extLst>
          </p:cNvPr>
          <p:cNvSpPr txBox="1"/>
          <p:nvPr/>
        </p:nvSpPr>
        <p:spPr>
          <a:xfrm flipH="1">
            <a:off x="1976118" y="382062"/>
            <a:ext cx="3175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868A564-5C93-444C-9BB7-66C25FFD4D94}"/>
              </a:ext>
            </a:extLst>
          </p:cNvPr>
          <p:cNvGrpSpPr/>
          <p:nvPr/>
        </p:nvGrpSpPr>
        <p:grpSpPr>
          <a:xfrm>
            <a:off x="1191929" y="2525186"/>
            <a:ext cx="4745530" cy="523220"/>
            <a:chOff x="1191929" y="2733040"/>
            <a:chExt cx="4745530" cy="5232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5B1ABA3-7F9C-4EAF-A909-EDBE8DD7EEB9}"/>
                </a:ext>
              </a:extLst>
            </p:cNvPr>
            <p:cNvSpPr txBox="1"/>
            <p:nvPr/>
          </p:nvSpPr>
          <p:spPr>
            <a:xfrm>
              <a:off x="1191929" y="2733040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#1,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C64467-7DB3-4E18-9C95-D9A65B2E35BB}"/>
                </a:ext>
              </a:extLst>
            </p:cNvPr>
            <p:cNvSpPr txBox="1"/>
            <p:nvPr/>
          </p:nvSpPr>
          <p:spPr>
            <a:xfrm>
              <a:off x="1976118" y="2733040"/>
              <a:ext cx="39613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고전 수치최적화 알고리즘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3159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615E82F-93E8-4ADF-A170-129033E47B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82" b="951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AE40350E-09AB-43F9-A15D-3067D7C6C051}"/>
              </a:ext>
            </a:extLst>
          </p:cNvPr>
          <p:cNvGrpSpPr/>
          <p:nvPr/>
        </p:nvGrpSpPr>
        <p:grpSpPr>
          <a:xfrm>
            <a:off x="426720" y="3465512"/>
            <a:ext cx="5669280" cy="3001327"/>
            <a:chOff x="426720" y="3465512"/>
            <a:chExt cx="5669280" cy="300132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B253996-9806-40AB-89EA-69B28BD22D4E}"/>
                </a:ext>
              </a:extLst>
            </p:cNvPr>
            <p:cNvSpPr/>
            <p:nvPr/>
          </p:nvSpPr>
          <p:spPr>
            <a:xfrm>
              <a:off x="426720" y="3465512"/>
              <a:ext cx="5669280" cy="3001327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1845643F-20C1-4F46-A6F5-B1AF67DE2139}"/>
                </a:ext>
              </a:extLst>
            </p:cNvPr>
            <p:cNvGrpSpPr/>
            <p:nvPr/>
          </p:nvGrpSpPr>
          <p:grpSpPr>
            <a:xfrm>
              <a:off x="657911" y="3708260"/>
              <a:ext cx="4473453" cy="2092880"/>
              <a:chOff x="2700072" y="2021840"/>
              <a:chExt cx="6091380" cy="2849820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7E11296-29DB-4C93-ABB1-179A9F33DBFD}"/>
                  </a:ext>
                </a:extLst>
              </p:cNvPr>
              <p:cNvSpPr txBox="1"/>
              <p:nvPr/>
            </p:nvSpPr>
            <p:spPr>
              <a:xfrm>
                <a:off x="2700072" y="2021840"/>
                <a:ext cx="1881982" cy="7124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chemeClr val="bg1"/>
                    </a:solidFill>
                  </a:rPr>
                  <a:t>Part 1, </a:t>
                </a:r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64ECFB-1EF9-4779-8242-1790A92FF205}"/>
                  </a:ext>
                </a:extLst>
              </p:cNvPr>
              <p:cNvSpPr txBox="1"/>
              <p:nvPr/>
            </p:nvSpPr>
            <p:spPr>
              <a:xfrm>
                <a:off x="2997954" y="2734295"/>
                <a:ext cx="5793498" cy="21373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4800" b="1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고전 수치최적화</a:t>
                </a:r>
                <a:endParaRPr lang="en-US" altLang="ko-KR" sz="4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pPr algn="ctr"/>
                <a:r>
                  <a:rPr lang="ko-KR" altLang="en-US" sz="4800" b="1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알고리즘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8109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1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39" y="174504"/>
            <a:ext cx="5185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고전 수치최적화 알고리즘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23D0BD-09E6-4DE8-9695-8F945185DD38}"/>
              </a:ext>
            </a:extLst>
          </p:cNvPr>
          <p:cNvSpPr txBox="1"/>
          <p:nvPr/>
        </p:nvSpPr>
        <p:spPr>
          <a:xfrm flipH="1">
            <a:off x="357182" y="1665029"/>
            <a:ext cx="783791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인수분해를 이용한 최적화</a:t>
            </a:r>
            <a:endParaRPr lang="en-US" altLang="ko-KR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514350" indent="-514350">
              <a:buAutoNum type="arabicPeriod"/>
            </a:pPr>
            <a:endParaRPr lang="en-US" altLang="ko-KR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28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극값</a:t>
            </a:r>
            <a:r>
              <a:rPr lang="en-US" altLang="ko-KR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en-US" altLang="ko-KR" sz="28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Extream</a:t>
            </a:r>
            <a:r>
              <a:rPr lang="en-US" altLang="ko-KR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value)</a:t>
            </a:r>
          </a:p>
          <a:p>
            <a:pPr marL="514350" indent="-514350">
              <a:buAutoNum type="arabicPeriod"/>
            </a:pPr>
            <a:endParaRPr lang="en-US" altLang="ko-KR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모든 경우의 수를 계산한 뒤 그 중 최솟값 찾기</a:t>
            </a:r>
            <a:endParaRPr lang="en-US" altLang="ko-KR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514350" indent="-514350">
              <a:buAutoNum type="arabicPeriod"/>
            </a:pPr>
            <a:endParaRPr lang="en-US" altLang="ko-KR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수치최적화 알고리즘</a:t>
            </a:r>
            <a:endParaRPr lang="en-US" altLang="ko-KR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971550" lvl="1" indent="-514350">
              <a:buFont typeface="+mj-lt"/>
              <a:buAutoNum type="arabicParenR"/>
            </a:pP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직접 </a:t>
            </a:r>
            <a:r>
              <a:rPr lang="ko-KR" altLang="en-US" sz="28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탐사법</a:t>
            </a:r>
            <a:endParaRPr lang="en-US" altLang="ko-KR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971550" lvl="1" indent="-514350">
              <a:buFont typeface="+mj-lt"/>
              <a:buAutoNum type="arabicParenR"/>
            </a:pPr>
            <a:r>
              <a:rPr lang="ko-KR" altLang="en-US" sz="28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그래디언트</a:t>
            </a:r>
            <a:r>
              <a:rPr lang="en-US" altLang="ko-KR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(Gradient) </a:t>
            </a: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계열</a:t>
            </a:r>
            <a:endParaRPr lang="en-US" altLang="ko-KR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971550" lvl="1" indent="-514350">
              <a:buFont typeface="+mj-lt"/>
              <a:buAutoNum type="arabicParenR"/>
            </a:pPr>
            <a:r>
              <a:rPr lang="ko-KR" altLang="en-US" sz="28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헤시안</a:t>
            </a:r>
            <a:r>
              <a:rPr lang="en-US" altLang="ko-KR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(Hessian)</a:t>
            </a: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계열</a:t>
            </a:r>
          </a:p>
        </p:txBody>
      </p:sp>
    </p:spTree>
    <p:extLst>
      <p:ext uri="{BB962C8B-B14F-4D97-AF65-F5344CB8AC3E}">
        <p14:creationId xmlns:p14="http://schemas.microsoft.com/office/powerpoint/2010/main" val="4167695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1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39" y="174504"/>
            <a:ext cx="5185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고전 수치최적화 알고리즘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23D0BD-09E6-4DE8-9695-8F945185DD38}"/>
              </a:ext>
            </a:extLst>
          </p:cNvPr>
          <p:cNvSpPr txBox="1"/>
          <p:nvPr/>
        </p:nvSpPr>
        <p:spPr>
          <a:xfrm flipH="1">
            <a:off x="290071" y="1191441"/>
            <a:ext cx="4483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인수분해를 이용한 최적화</a:t>
            </a:r>
            <a:endParaRPr lang="en-US" altLang="ko-KR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2F39087-D48D-447E-A15C-F925FCE76ADA}"/>
                  </a:ext>
                </a:extLst>
              </p:cNvPr>
              <p:cNvSpPr txBox="1"/>
              <p:nvPr/>
            </p:nvSpPr>
            <p:spPr>
              <a:xfrm>
                <a:off x="290071" y="2097051"/>
                <a:ext cx="5639174" cy="14421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8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8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r>
                            <a:rPr lang="ko-KR" altLang="en-US" sz="280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ko-KR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ko-KR" altLang="en-US" sz="28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en-US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ko-KR" altLang="en-US" sz="28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ko-KR" altLang="en-US" sz="2800" i="0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ko-KR" alt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ko-KR" altLang="en-US" sz="2800" i="0">
                          <a:latin typeface="Cambria Math" panose="02040503050406030204" pitchFamily="18" charset="0"/>
                        </a:rPr>
                        <m:t>+6</m:t>
                      </m:r>
                    </m:oMath>
                  </m:oMathPara>
                </a14:m>
                <a:endParaRPr lang="en-US" altLang="ko-KR" sz="2800" dirty="0">
                  <a:latin typeface="+mn-ea"/>
                </a:endParaRPr>
              </a:p>
              <a:p>
                <a:r>
                  <a:rPr lang="ko-KR" altLang="en-US" sz="2800" dirty="0"/>
                  <a:t>                         </a:t>
                </a:r>
                <a14:m>
                  <m:oMath xmlns:m="http://schemas.openxmlformats.org/officeDocument/2006/math">
                    <m:r>
                      <a:rPr lang="ko-KR" altLang="en-US" sz="280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ko-KR" altLang="en-US" sz="28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ko-KR" altLang="en-US" sz="2800" i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ko-KR" altLang="en-US" sz="2800" i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ko-KR" alt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ko-KR" altLang="en-US" sz="2800" i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800" b="0" i="0" smtClean="0">
                        <a:latin typeface="Cambria Math" panose="02040503050406030204" pitchFamily="18" charset="0"/>
                      </a:rPr>
                      <m:t>4+2</m:t>
                    </m:r>
                  </m:oMath>
                </a14:m>
                <a:endParaRPr lang="en-US" altLang="ko-KR" sz="2800" dirty="0">
                  <a:latin typeface="+mn-ea"/>
                </a:endParaRPr>
              </a:p>
              <a:p>
                <a:r>
                  <a:rPr lang="ko-KR" altLang="en-US" sz="2800" dirty="0"/>
                  <a:t>                         </a:t>
                </a:r>
                <a14:m>
                  <m:oMath xmlns:m="http://schemas.openxmlformats.org/officeDocument/2006/math">
                    <m:r>
                      <a:rPr lang="ko-KR" altLang="en-US" sz="280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ko-KR" altLang="en-US" sz="28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−2)</m:t>
                        </m:r>
                      </m:e>
                      <m:sup>
                        <m:r>
                          <a:rPr lang="ko-KR" altLang="en-US" sz="2800" i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800" b="0" i="0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endParaRPr lang="en-US" altLang="ko-KR" sz="2800" dirty="0">
                  <a:latin typeface="+mn-ea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2F39087-D48D-447E-A15C-F925FCE76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071" y="2097051"/>
                <a:ext cx="5639174" cy="14421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F1E23FA-9B9D-488D-8CA4-E8EDF2048985}"/>
                  </a:ext>
                </a:extLst>
              </p:cNvPr>
              <p:cNvSpPr txBox="1"/>
              <p:nvPr/>
            </p:nvSpPr>
            <p:spPr>
              <a:xfrm>
                <a:off x="785022" y="3921567"/>
                <a:ext cx="51592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28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800" b="0" i="0" smtClean="0">
                        <a:latin typeface="Cambria Math" panose="02040503050406030204" pitchFamily="18" charset="0"/>
                      </a:rPr>
                      <m:t>=2 </m:t>
                    </m:r>
                    <m:r>
                      <a:rPr lang="ko-KR" altLang="en-US" sz="2800" i="1">
                        <a:latin typeface="Cambria Math" panose="02040503050406030204" pitchFamily="18" charset="0"/>
                      </a:rPr>
                      <m:t>일</m:t>
                    </m:r>
                  </m:oMath>
                </a14:m>
                <a:r>
                  <a:rPr lang="ko-KR" altLang="en-US" sz="2800" dirty="0"/>
                  <a:t>때</a:t>
                </a:r>
                <a:r>
                  <a:rPr lang="en-US" altLang="ko-KR" sz="2800" dirty="0"/>
                  <a:t>, </a:t>
                </a:r>
                <a14:m>
                  <m:oMath xmlns:m="http://schemas.openxmlformats.org/officeDocument/2006/math">
                    <m:r>
                      <a:rPr lang="ko-KR" altLang="en-US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ko-KR" altLang="en-US" sz="28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ko-KR" altLang="en-US" sz="2800" dirty="0"/>
                  <a:t> 최솟값</a:t>
                </a:r>
                <a:r>
                  <a:rPr lang="en-US" altLang="ko-KR" sz="2800" dirty="0"/>
                  <a:t> </a:t>
                </a:r>
                <a:endParaRPr lang="ko-KR" alt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F1E23FA-9B9D-488D-8CA4-E8EDF2048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022" y="3921567"/>
                <a:ext cx="5159229" cy="523220"/>
              </a:xfrm>
              <a:prstGeom prst="rect">
                <a:avLst/>
              </a:prstGeom>
              <a:blipFill>
                <a:blip r:embed="rId3"/>
                <a:stretch>
                  <a:fillRect t="-15116" b="-313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37F8B7C-59E7-436A-A58D-CC8D5907B27D}"/>
              </a:ext>
            </a:extLst>
          </p:cNvPr>
          <p:cNvSpPr txBox="1"/>
          <p:nvPr/>
        </p:nvSpPr>
        <p:spPr>
          <a:xfrm flipH="1">
            <a:off x="6191074" y="1191441"/>
            <a:ext cx="6765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28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극값</a:t>
            </a:r>
            <a:r>
              <a:rPr lang="en-US" altLang="ko-KR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en-US" altLang="ko-KR" sz="28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Extream</a:t>
            </a:r>
            <a:r>
              <a:rPr lang="en-US" altLang="ko-KR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value)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A7A7334-E57B-4AE3-A5E7-01142E2B42DE}"/>
                  </a:ext>
                </a:extLst>
              </p:cNvPr>
              <p:cNvSpPr txBox="1"/>
              <p:nvPr/>
            </p:nvSpPr>
            <p:spPr>
              <a:xfrm>
                <a:off x="5286741" y="2097051"/>
                <a:ext cx="6102990" cy="15236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8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8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r>
                            <a:rPr lang="ko-KR" altLang="en-US" sz="280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ko-KR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ko-KR" altLang="en-US" sz="28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en-US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ko-KR" altLang="en-US" sz="28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ko-KR" altLang="en-US" sz="2800" i="0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ko-KR" alt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ko-KR" altLang="en-US" sz="2800" i="0">
                          <a:latin typeface="Cambria Math" panose="02040503050406030204" pitchFamily="18" charset="0"/>
                        </a:rPr>
                        <m:t>+6</m:t>
                      </m:r>
                    </m:oMath>
                  </m:oMathPara>
                </a14:m>
                <a:endParaRPr lang="en-US" altLang="ko-KR" sz="2800" i="0" dirty="0">
                  <a:latin typeface="Cambria Math" panose="02040503050406030204" pitchFamily="18" charset="0"/>
                </a:endParaRPr>
              </a:p>
              <a:p>
                <a:r>
                  <a:rPr lang="en-US" altLang="ko-KR" sz="2800" dirty="0">
                    <a:solidFill>
                      <a:srgbClr val="836967"/>
                    </a:solidFill>
                  </a:rPr>
                  <a:t>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80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80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ko-KR" sz="28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800" i="1" smtClean="0">
                        <a:latin typeface="Cambria Math" panose="02040503050406030204" pitchFamily="18" charset="0"/>
                      </a:rPr>
                      <m:t>−4</m:t>
                    </m:r>
                  </m:oMath>
                </a14:m>
                <a:r>
                  <a:rPr lang="en-US" altLang="ko-KR" sz="2800" dirty="0">
                    <a:latin typeface="+mn-ea"/>
                  </a:rPr>
                  <a:t> </a:t>
                </a:r>
              </a:p>
              <a:p>
                <a:r>
                  <a:rPr lang="en-US" altLang="ko-KR" sz="2800" dirty="0">
                    <a:latin typeface="+mn-ea"/>
                  </a:rPr>
                  <a:t>                             </a:t>
                </a:r>
                <a14:m>
                  <m:oMath xmlns:m="http://schemas.openxmlformats.org/officeDocument/2006/math">
                    <m:r>
                      <a:rPr lang="en-US" altLang="ko-KR" sz="2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ko-KR" sz="2800" dirty="0">
                  <a:latin typeface="+mn-ea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A7A7334-E57B-4AE3-A5E7-01142E2B42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6741" y="2097051"/>
                <a:ext cx="6102990" cy="15236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C17824E-ABBD-4D97-B56A-120D8999FF12}"/>
                  </a:ext>
                </a:extLst>
              </p:cNvPr>
              <p:cNvSpPr txBox="1"/>
              <p:nvPr/>
            </p:nvSpPr>
            <p:spPr>
              <a:xfrm>
                <a:off x="6439948" y="3921567"/>
                <a:ext cx="51592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28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800" b="0" i="0" smtClean="0">
                        <a:latin typeface="Cambria Math" panose="02040503050406030204" pitchFamily="18" charset="0"/>
                      </a:rPr>
                      <m:t>=2 </m:t>
                    </m:r>
                    <m:r>
                      <a:rPr lang="ko-KR" altLang="en-US" sz="2800" i="1">
                        <a:latin typeface="Cambria Math" panose="02040503050406030204" pitchFamily="18" charset="0"/>
                      </a:rPr>
                      <m:t>일</m:t>
                    </m:r>
                  </m:oMath>
                </a14:m>
                <a:r>
                  <a:rPr lang="ko-KR" altLang="en-US" sz="2800" dirty="0"/>
                  <a:t>때</a:t>
                </a:r>
                <a:r>
                  <a:rPr lang="en-US" altLang="ko-KR" sz="2800" dirty="0"/>
                  <a:t>, </a:t>
                </a:r>
                <a14:m>
                  <m:oMath xmlns:m="http://schemas.openxmlformats.org/officeDocument/2006/math">
                    <m:r>
                      <a:rPr lang="ko-KR" altLang="en-US" sz="2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ko-KR" altLang="en-US" sz="28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ko-KR" altLang="en-US" sz="2800" dirty="0"/>
                  <a:t> 최솟값</a:t>
                </a:r>
                <a:r>
                  <a:rPr lang="en-US" altLang="ko-KR" sz="2800" dirty="0"/>
                  <a:t> </a:t>
                </a:r>
                <a:endParaRPr lang="ko-KR" alt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C17824E-ABBD-4D97-B56A-120D8999F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948" y="3921567"/>
                <a:ext cx="5159229" cy="523220"/>
              </a:xfrm>
              <a:prstGeom prst="rect">
                <a:avLst/>
              </a:prstGeom>
              <a:blipFill>
                <a:blip r:embed="rId5"/>
                <a:stretch>
                  <a:fillRect t="-15116" b="-313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1145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1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39" y="174504"/>
            <a:ext cx="5185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고전 수치최적화 알고리즘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23D0BD-09E6-4DE8-9695-8F945185DD38}"/>
              </a:ext>
            </a:extLst>
          </p:cNvPr>
          <p:cNvSpPr txBox="1"/>
          <p:nvPr/>
        </p:nvSpPr>
        <p:spPr>
          <a:xfrm flipH="1">
            <a:off x="290071" y="1191441"/>
            <a:ext cx="6765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모든 경우의 수를 계산한 뒤 그 중 최솟값</a:t>
            </a:r>
            <a:endParaRPr lang="en-US" altLang="ko-KR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EE1771-C191-4341-813D-797AC022735E}"/>
              </a:ext>
            </a:extLst>
          </p:cNvPr>
          <p:cNvSpPr txBox="1"/>
          <p:nvPr/>
        </p:nvSpPr>
        <p:spPr>
          <a:xfrm>
            <a:off x="695288" y="3765099"/>
            <a:ext cx="75089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+mn-ea"/>
              </a:rPr>
              <a:t>모든 경우의 수를 통해 최솟값을 찾음</a:t>
            </a:r>
            <a:endParaRPr lang="en-US" altLang="ko-KR" sz="2400" dirty="0">
              <a:latin typeface="+mn-ea"/>
            </a:endParaRPr>
          </a:p>
          <a:p>
            <a:r>
              <a:rPr lang="en-US" altLang="ko-KR" sz="2400" b="1" dirty="0">
                <a:solidFill>
                  <a:srgbClr val="FF0000"/>
                </a:solidFill>
                <a:latin typeface="+mn-ea"/>
              </a:rPr>
              <a:t> -&gt; </a:t>
            </a:r>
            <a:r>
              <a:rPr lang="ko-KR" altLang="en-US" sz="2400" b="1" dirty="0">
                <a:solidFill>
                  <a:srgbClr val="FF0000"/>
                </a:solidFill>
                <a:latin typeface="+mn-ea"/>
              </a:rPr>
              <a:t>무한하게 많은 조합을 고려해야 해서 현실적으로 불가능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18D6B5-BD57-4C1D-A239-6E462CD4BC16}"/>
                  </a:ext>
                </a:extLst>
              </p:cNvPr>
              <p:cNvSpPr txBox="1"/>
              <p:nvPr/>
            </p:nvSpPr>
            <p:spPr>
              <a:xfrm>
                <a:off x="290071" y="2097051"/>
                <a:ext cx="5639174" cy="5803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8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8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r>
                            <a:rPr lang="ko-KR" altLang="en-US" sz="280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ko-KR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ko-KR" altLang="en-US" sz="28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en-US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ko-KR" altLang="en-US" sz="28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ko-KR" altLang="en-US" sz="2800" i="0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ko-KR" alt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ko-KR" altLang="en-US" sz="2800" i="0">
                          <a:latin typeface="Cambria Math" panose="02040503050406030204" pitchFamily="18" charset="0"/>
                        </a:rPr>
                        <m:t>+6</m:t>
                      </m:r>
                    </m:oMath>
                  </m:oMathPara>
                </a14:m>
                <a:endParaRPr lang="en-US" altLang="ko-KR" sz="2800" dirty="0">
                  <a:latin typeface="+mn-ea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18D6B5-BD57-4C1D-A239-6E462CD4B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071" y="2097051"/>
                <a:ext cx="5639174" cy="5803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2E9BDC-DF85-472F-8538-4EE3D1B546A8}"/>
                  </a:ext>
                </a:extLst>
              </p:cNvPr>
              <p:cNvSpPr txBox="1"/>
              <p:nvPr/>
            </p:nvSpPr>
            <p:spPr>
              <a:xfrm>
                <a:off x="290071" y="2632058"/>
                <a:ext cx="5639174" cy="8715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8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ko-KR" altLang="en-US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ko-KR" altLang="en-US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b="0" i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ko-KR" altLang="en-US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1)</m:t>
                          </m:r>
                        </m:e>
                        <m:sup>
                          <m:r>
                            <a:rPr lang="ko-KR" altLang="en-US" sz="28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ko-KR" altLang="en-US" sz="2800" i="0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US" altLang="ko-KR" sz="2800" b="0" i="0" smtClean="0">
                          <a:latin typeface="Cambria Math" panose="02040503050406030204" pitchFamily="18" charset="0"/>
                        </a:rPr>
                        <m:t>(1)</m:t>
                      </m:r>
                      <m:r>
                        <a:rPr lang="ko-KR" altLang="en-US" sz="2800" i="0">
                          <a:latin typeface="Cambria Math" panose="02040503050406030204" pitchFamily="18" charset="0"/>
                        </a:rPr>
                        <m:t>+6</m:t>
                      </m:r>
                    </m:oMath>
                  </m:oMathPara>
                </a14:m>
                <a:endParaRPr lang="en-US" altLang="ko-KR" sz="2800" dirty="0">
                  <a:latin typeface="+mn-ea"/>
                </a:endParaRPr>
              </a:p>
              <a:p>
                <a:r>
                  <a:rPr lang="ko-KR" altLang="en-US" sz="2800" dirty="0"/>
                  <a:t>                   </a:t>
                </a:r>
                <a14:m>
                  <m:oMath xmlns:m="http://schemas.openxmlformats.org/officeDocument/2006/math">
                    <m:r>
                      <a:rPr lang="ko-KR" altLang="en-US" sz="280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800" b="0" i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ko-KR" sz="2800" dirty="0">
                    <a:latin typeface="+mn-ea"/>
                  </a:rPr>
                  <a:t> 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2E9BDC-DF85-472F-8538-4EE3D1B54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071" y="2632058"/>
                <a:ext cx="5639174" cy="8715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788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1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39" y="174504"/>
            <a:ext cx="5185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고전 수치최적화 알고리즘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23D0BD-09E6-4DE8-9695-8F945185DD38}"/>
              </a:ext>
            </a:extLst>
          </p:cNvPr>
          <p:cNvSpPr txBox="1"/>
          <p:nvPr/>
        </p:nvSpPr>
        <p:spPr>
          <a:xfrm flipH="1">
            <a:off x="290071" y="1191441"/>
            <a:ext cx="6765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</a:t>
            </a: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수치최적화 알고리즘</a:t>
            </a:r>
            <a:endParaRPr lang="en-US" altLang="ko-KR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64EF61-671C-4F3A-A08D-912842369208}"/>
              </a:ext>
            </a:extLst>
          </p:cNvPr>
          <p:cNvSpPr txBox="1"/>
          <p:nvPr/>
        </p:nvSpPr>
        <p:spPr>
          <a:xfrm>
            <a:off x="400882" y="1708508"/>
            <a:ext cx="75089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ko-KR" altLang="en-US" sz="2400" dirty="0">
                <a:latin typeface="+mn-ea"/>
              </a:rPr>
              <a:t>직접탐사법</a:t>
            </a:r>
            <a:endParaRPr lang="en-US" altLang="ko-KR" sz="2400" dirty="0">
              <a:latin typeface="+mn-ea"/>
            </a:endParaRPr>
          </a:p>
          <a:p>
            <a:pPr marL="457200" indent="-457200">
              <a:buAutoNum type="arabicParenR"/>
            </a:pPr>
            <a:r>
              <a:rPr lang="ko-KR" altLang="en-US" sz="2400" dirty="0" err="1">
                <a:latin typeface="+mn-ea"/>
              </a:rPr>
              <a:t>그래디언트</a:t>
            </a:r>
            <a:r>
              <a:rPr lang="en-US" altLang="ko-KR" sz="2400" dirty="0">
                <a:latin typeface="+mn-ea"/>
              </a:rPr>
              <a:t>(gradient)</a:t>
            </a:r>
            <a:r>
              <a:rPr lang="ko-KR" altLang="en-US" sz="2400" dirty="0">
                <a:latin typeface="+mn-ea"/>
              </a:rPr>
              <a:t> 계열</a:t>
            </a:r>
            <a:endParaRPr lang="en-US" altLang="ko-KR" sz="2400" dirty="0">
              <a:latin typeface="+mn-ea"/>
            </a:endParaRPr>
          </a:p>
          <a:p>
            <a:pPr marL="457200" indent="-457200">
              <a:buAutoNum type="arabicParenR"/>
            </a:pPr>
            <a:r>
              <a:rPr lang="ko-KR" altLang="en-US" sz="2400" dirty="0" err="1">
                <a:latin typeface="+mn-ea"/>
              </a:rPr>
              <a:t>헤시안</a:t>
            </a:r>
            <a:r>
              <a:rPr lang="en-US" altLang="ko-KR" sz="2400" dirty="0">
                <a:latin typeface="+mn-ea"/>
              </a:rPr>
              <a:t>(Hessian) </a:t>
            </a:r>
            <a:r>
              <a:rPr lang="ko-KR" altLang="en-US" sz="2400" dirty="0">
                <a:latin typeface="+mn-ea"/>
              </a:rPr>
              <a:t>계열 </a:t>
            </a:r>
            <a:endParaRPr lang="en-US" altLang="ko-KR" sz="2400" dirty="0">
              <a:latin typeface="+mn-ea"/>
            </a:endParaRPr>
          </a:p>
          <a:p>
            <a:r>
              <a:rPr lang="en-US" altLang="ko-KR" sz="2400" dirty="0">
                <a:latin typeface="+mn-ea"/>
              </a:rPr>
              <a:t> ※</a:t>
            </a:r>
            <a:r>
              <a:rPr lang="ko-KR" altLang="en-US" sz="2400" dirty="0" err="1">
                <a:latin typeface="+mn-ea"/>
              </a:rPr>
              <a:t>헤시안</a:t>
            </a:r>
            <a:r>
              <a:rPr lang="ko-KR" altLang="en-US" sz="2400" dirty="0">
                <a:latin typeface="+mn-ea"/>
              </a:rPr>
              <a:t> 행렬</a:t>
            </a:r>
            <a:endParaRPr lang="en-US" altLang="ko-KR" sz="2400" dirty="0">
              <a:latin typeface="+mn-ea"/>
            </a:endParaRPr>
          </a:p>
          <a:p>
            <a:endParaRPr lang="en-US" altLang="ko-KR" sz="2400" dirty="0">
              <a:latin typeface="+mn-ea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4F9BCEE-09C9-4DB8-B2F3-BAC67F3C1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3641347"/>
            <a:ext cx="5019675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5C9285-CC4D-41D0-8FF9-C18918B3ACE1}"/>
              </a:ext>
            </a:extLst>
          </p:cNvPr>
          <p:cNvSpPr txBox="1"/>
          <p:nvPr/>
        </p:nvSpPr>
        <p:spPr>
          <a:xfrm>
            <a:off x="5603875" y="4096899"/>
            <a:ext cx="75089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+mn-ea"/>
              </a:rPr>
              <a:t>헤시안</a:t>
            </a:r>
            <a:r>
              <a:rPr lang="ko-KR" altLang="en-US" sz="2400" dirty="0">
                <a:latin typeface="+mn-ea"/>
              </a:rPr>
              <a:t> 행렬의 </a:t>
            </a:r>
            <a:r>
              <a:rPr lang="ko-KR" altLang="en-US" sz="2400" dirty="0" err="1">
                <a:latin typeface="+mn-ea"/>
              </a:rPr>
              <a:t>고유값</a:t>
            </a:r>
            <a:endParaRPr lang="en-US" altLang="ko-KR" sz="2400" dirty="0">
              <a:latin typeface="+mn-ea"/>
            </a:endParaRPr>
          </a:p>
          <a:p>
            <a:r>
              <a:rPr lang="ko-KR" altLang="en-US" sz="2400" dirty="0">
                <a:latin typeface="+mn-ea"/>
              </a:rPr>
              <a:t>모두 양수 </a:t>
            </a:r>
            <a:r>
              <a:rPr lang="en-US" altLang="ko-KR" sz="2400" dirty="0">
                <a:latin typeface="+mn-ea"/>
              </a:rPr>
              <a:t>=&gt; </a:t>
            </a:r>
            <a:r>
              <a:rPr lang="ko-KR" altLang="en-US" sz="2400" dirty="0" err="1">
                <a:latin typeface="+mn-ea"/>
              </a:rPr>
              <a:t>극소점</a:t>
            </a:r>
            <a:endParaRPr lang="en-US" altLang="ko-KR" sz="2400" dirty="0">
              <a:latin typeface="+mn-ea"/>
            </a:endParaRPr>
          </a:p>
          <a:p>
            <a:r>
              <a:rPr lang="ko-KR" altLang="en-US" sz="2400" dirty="0">
                <a:latin typeface="+mn-ea"/>
              </a:rPr>
              <a:t>모두 음수 </a:t>
            </a:r>
            <a:r>
              <a:rPr lang="en-US" altLang="ko-KR" sz="2400" dirty="0">
                <a:latin typeface="+mn-ea"/>
              </a:rPr>
              <a:t>=&gt; </a:t>
            </a:r>
            <a:r>
              <a:rPr lang="ko-KR" altLang="en-US" sz="2400" dirty="0" err="1">
                <a:latin typeface="+mn-ea"/>
              </a:rPr>
              <a:t>극대점</a:t>
            </a:r>
            <a:endParaRPr lang="en-US" altLang="ko-KR" sz="2400" dirty="0">
              <a:latin typeface="+mn-ea"/>
            </a:endParaRPr>
          </a:p>
          <a:p>
            <a:r>
              <a:rPr lang="ko-KR" altLang="en-US" sz="2400" dirty="0">
                <a:latin typeface="+mn-ea"/>
              </a:rPr>
              <a:t>양수와 음수가 동시에 있으면 </a:t>
            </a:r>
            <a:r>
              <a:rPr lang="en-US" altLang="ko-KR" sz="2400" dirty="0">
                <a:latin typeface="+mn-ea"/>
              </a:rPr>
              <a:t>=&gt; </a:t>
            </a:r>
            <a:r>
              <a:rPr lang="ko-KR" altLang="en-US" sz="2400" dirty="0" err="1">
                <a:latin typeface="+mn-ea"/>
              </a:rPr>
              <a:t>안장점</a:t>
            </a:r>
            <a:endParaRPr lang="en-US" altLang="ko-KR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37699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1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39" y="174504"/>
            <a:ext cx="5185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고전 수치최적화 알고리즘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23D0BD-09E6-4DE8-9695-8F945185DD38}"/>
              </a:ext>
            </a:extLst>
          </p:cNvPr>
          <p:cNvSpPr txBox="1"/>
          <p:nvPr/>
        </p:nvSpPr>
        <p:spPr>
          <a:xfrm flipH="1">
            <a:off x="290071" y="1191441"/>
            <a:ext cx="2349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극소점</a:t>
            </a:r>
            <a:r>
              <a:rPr lang="en-US" altLang="ko-KR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8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극대점</a:t>
            </a:r>
            <a:endParaRPr lang="en-US" altLang="ko-KR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050" name="Picture 2" descr="극대와 극소] 최대와 최소의 한 종류일 뿐이다 : 네이버 블로그">
            <a:extLst>
              <a:ext uri="{FF2B5EF4-FFF2-40B4-BE49-F238E27FC236}">
                <a16:creationId xmlns:a16="http://schemas.microsoft.com/office/drawing/2014/main" id="{E2899867-D06D-48E9-805F-672CC7995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66" y="2179994"/>
            <a:ext cx="4356918" cy="2963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안장점 (r6 판) - 나무위키">
            <a:extLst>
              <a:ext uri="{FF2B5EF4-FFF2-40B4-BE49-F238E27FC236}">
                <a16:creationId xmlns:a16="http://schemas.microsoft.com/office/drawing/2014/main" id="{75312EF0-FF3A-4AFC-9559-5EC281E48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5299" y="1756532"/>
            <a:ext cx="4670643" cy="338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5AA06BD-0837-4FE3-9F06-61DB338515FA}"/>
              </a:ext>
            </a:extLst>
          </p:cNvPr>
          <p:cNvSpPr txBox="1"/>
          <p:nvPr/>
        </p:nvSpPr>
        <p:spPr>
          <a:xfrm flipH="1">
            <a:off x="5883151" y="1191441"/>
            <a:ext cx="2349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안장점</a:t>
            </a:r>
            <a:endParaRPr lang="en-US" altLang="ko-KR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5A1C9AB-1741-4C45-A1CE-D77267911E36}"/>
                  </a:ext>
                </a:extLst>
              </p:cNvPr>
              <p:cNvSpPr txBox="1"/>
              <p:nvPr/>
            </p:nvSpPr>
            <p:spPr>
              <a:xfrm flipH="1">
                <a:off x="4249371" y="5621030"/>
                <a:ext cx="51852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dirty="0" err="1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극소점</a:t>
                </a:r>
                <a:r>
                  <a:rPr lang="en-US" altLang="ko-KR" sz="2800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, </a:t>
                </a:r>
                <a:r>
                  <a:rPr lang="ko-KR" altLang="en-US" sz="2800" b="1" dirty="0" err="1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극대점</a:t>
                </a:r>
                <a:r>
                  <a:rPr lang="ko-KR" altLang="en-US" sz="2800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800" b="1" dirty="0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altLang="ko-KR" sz="2800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</a:t>
                </a:r>
                <a:r>
                  <a:rPr lang="ko-KR" altLang="en-US" sz="2800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안장점</a:t>
                </a:r>
                <a:endParaRPr lang="en-US" altLang="ko-KR" sz="28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5A1C9AB-1741-4C45-A1CE-D77267911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249371" y="5621030"/>
                <a:ext cx="5185235" cy="523220"/>
              </a:xfrm>
              <a:prstGeom prst="rect">
                <a:avLst/>
              </a:prstGeom>
              <a:blipFill>
                <a:blip r:embed="rId4"/>
                <a:stretch>
                  <a:fillRect l="-2350" t="-11628" b="-313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2611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1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39" y="174504"/>
            <a:ext cx="5185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고전 수치최적화 알고리즘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23D0BD-09E6-4DE8-9695-8F945185DD38}"/>
              </a:ext>
            </a:extLst>
          </p:cNvPr>
          <p:cNvSpPr txBox="1"/>
          <p:nvPr/>
        </p:nvSpPr>
        <p:spPr>
          <a:xfrm flipH="1">
            <a:off x="290070" y="1191441"/>
            <a:ext cx="4013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수치최적화 알고리즘 패턴</a:t>
            </a:r>
            <a:endParaRPr lang="en-US" altLang="ko-KR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9AAF207-1303-4304-9D30-379251219FEE}"/>
                  </a:ext>
                </a:extLst>
              </p:cNvPr>
              <p:cNvSpPr txBox="1"/>
              <p:nvPr/>
            </p:nvSpPr>
            <p:spPr>
              <a:xfrm>
                <a:off x="162560" y="1930741"/>
                <a:ext cx="5067289" cy="5259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sz="3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ko-KR" altLang="en-US" sz="3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3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ko-KR" altLang="en-US" sz="320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ko-KR" altLang="en-US" sz="32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en-US" sz="3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ko-KR" altLang="en-US" sz="3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3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r>
                        <a:rPr lang="ko-KR" altLang="en-US" sz="3200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32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m:rPr>
                          <m:sty m:val="p"/>
                        </m:rPr>
                        <a:rPr lang="ko-KR" altLang="en-US" sz="3200" i="0">
                          <a:latin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ko-KR" altLang="en-US" sz="3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ko-KR" altLang="en-US" sz="3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3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9AAF207-1303-4304-9D30-379251219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60" y="1930741"/>
                <a:ext cx="5067289" cy="5259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11B6280-7CF5-4F36-9817-3D1ED236727A}"/>
                  </a:ext>
                </a:extLst>
              </p:cNvPr>
              <p:cNvSpPr txBox="1"/>
              <p:nvPr/>
            </p:nvSpPr>
            <p:spPr>
              <a:xfrm>
                <a:off x="800122" y="2565711"/>
                <a:ext cx="5067289" cy="5259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ko-KR" altLang="en-US" sz="32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ko-KR" altLang="en-US" sz="32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3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</m:oMath>
                </a14:m>
                <a:r>
                  <a:rPr lang="ko-KR" altLang="en-US" sz="3200" dirty="0"/>
                  <a:t> 현재값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11B6280-7CF5-4F36-9817-3D1ED23672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22" y="2565711"/>
                <a:ext cx="5067289" cy="525913"/>
              </a:xfrm>
              <a:prstGeom prst="rect">
                <a:avLst/>
              </a:prstGeom>
              <a:blipFill>
                <a:blip r:embed="rId3"/>
                <a:stretch>
                  <a:fillRect t="-17442" b="-465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BBDC846-7644-4FF8-B9AD-B815B4FDAD7A}"/>
                  </a:ext>
                </a:extLst>
              </p:cNvPr>
              <p:cNvSpPr txBox="1"/>
              <p:nvPr/>
            </p:nvSpPr>
            <p:spPr>
              <a:xfrm>
                <a:off x="800122" y="3149077"/>
                <a:ext cx="5067289" cy="5259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3200" i="1">
                        <a:latin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ko-KR" altLang="en-US" sz="3200" i="0">
                        <a:latin typeface="Cambria Math" panose="02040503050406030204" pitchFamily="18" charset="0"/>
                      </a:rPr>
                      <m:t>Δ</m:t>
                    </m:r>
                    <m:sSup>
                      <m:sSupPr>
                        <m:ctrlPr>
                          <a:rPr lang="ko-KR" altLang="en-US" sz="32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ko-KR" altLang="en-US" sz="32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3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</m:oMath>
                </a14:m>
                <a:r>
                  <a:rPr lang="ko-KR" altLang="en-US" sz="3200" dirty="0"/>
                  <a:t> 탐색방향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BBDC846-7644-4FF8-B9AD-B815B4FDA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22" y="3149077"/>
                <a:ext cx="5067289" cy="525913"/>
              </a:xfrm>
              <a:prstGeom prst="rect">
                <a:avLst/>
              </a:prstGeom>
              <a:blipFill>
                <a:blip r:embed="rId4"/>
                <a:stretch>
                  <a:fillRect t="-17442" b="-465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BB05380-87CB-424F-BBFA-FEA54A8FEB4A}"/>
                  </a:ext>
                </a:extLst>
              </p:cNvPr>
              <p:cNvSpPr txBox="1"/>
              <p:nvPr/>
            </p:nvSpPr>
            <p:spPr>
              <a:xfrm>
                <a:off x="800122" y="3732163"/>
                <a:ext cx="5067289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32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ko-KR" altLang="en-US" sz="3200" dirty="0"/>
                  <a:t> 학습률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BB05380-87CB-424F-BBFA-FEA54A8FEB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22" y="3732163"/>
                <a:ext cx="5067289" cy="492443"/>
              </a:xfrm>
              <a:prstGeom prst="rect">
                <a:avLst/>
              </a:prstGeom>
              <a:blipFill>
                <a:blip r:embed="rId5"/>
                <a:stretch>
                  <a:fillRect t="-24691" b="-493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5E6C84D-BC1E-4132-A07C-4429A2567F20}"/>
                  </a:ext>
                </a:extLst>
              </p:cNvPr>
              <p:cNvSpPr txBox="1"/>
              <p:nvPr/>
            </p:nvSpPr>
            <p:spPr>
              <a:xfrm>
                <a:off x="2637311" y="4575394"/>
                <a:ext cx="7672759" cy="10183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3200" dirty="0">
                    <a:solidFill>
                      <a:srgbClr val="FF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이러한 업데이트 방식을 통해 손실함수를 가장 작게 해주는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en-US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ko-KR" altLang="en-US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ko-KR" altLang="en-US" sz="3200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ko-KR" altLang="en-US" sz="3200" dirty="0">
                    <a:solidFill>
                      <a:srgbClr val="FF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을 찾아가는 방식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5E6C84D-BC1E-4132-A07C-4429A2567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311" y="4575394"/>
                <a:ext cx="7672759" cy="1018356"/>
              </a:xfrm>
              <a:prstGeom prst="rect">
                <a:avLst/>
              </a:prstGeom>
              <a:blipFill>
                <a:blip r:embed="rId6"/>
                <a:stretch>
                  <a:fillRect l="-3259" t="-12575" r="-1510" b="-23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25014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692</Words>
  <Application>Microsoft Office PowerPoint</Application>
  <PresentationFormat>와이드스크린</PresentationFormat>
  <Paragraphs>167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나눔스퀘어</vt:lpstr>
      <vt:lpstr>나눔스퀘어 ExtraBold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김동훈</cp:lastModifiedBy>
  <cp:revision>19</cp:revision>
  <dcterms:created xsi:type="dcterms:W3CDTF">2019-12-23T00:32:35Z</dcterms:created>
  <dcterms:modified xsi:type="dcterms:W3CDTF">2022-01-24T09:05:10Z</dcterms:modified>
</cp:coreProperties>
</file>