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5" r:id="rId4"/>
    <p:sldId id="275" r:id="rId5"/>
    <p:sldId id="274" r:id="rId6"/>
    <p:sldId id="286" r:id="rId7"/>
    <p:sldId id="287" r:id="rId8"/>
    <p:sldId id="282" r:id="rId9"/>
    <p:sldId id="288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BFA4C"/>
    <a:srgbClr val="9999FF"/>
    <a:srgbClr val="CCCCFF"/>
    <a:srgbClr val="7C82D2"/>
    <a:srgbClr val="3D45B1"/>
    <a:srgbClr val="6666FF"/>
    <a:srgbClr val="9966FF"/>
    <a:srgbClr val="FF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6B76E-F136-46E1-A879-54AAE45D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F98B59-E7B4-4822-86F2-3D713E855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78F16-F292-4BB0-8FDE-68982611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1EB02-93DE-46A0-AF59-8650D9D7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CD6E1-E4EE-41C8-AB94-E187081C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37C1-4C8C-4668-83A6-5DEB6B7B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965F6-03FE-4282-82B5-4DD63123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2756F-091A-40EA-869F-5EC49A9D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6FD40-D158-453F-87B0-8D45D72D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5468-2A5F-46A9-AC59-1C1236DC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9EB7B4-AA3D-43A1-A1BC-9C85C8CE4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734EE-5D42-4622-8CCC-4A1C66745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E820B-F630-4990-934A-F3FC573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ED807-9739-48D2-A0E2-70FF4273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AE998-9261-4150-8902-FB3E9C30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6356-303A-404B-A09E-F58B78F4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64FB-58B7-4536-9F1C-D0BE2D31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08EF9-0DD1-4388-B9A0-9F274244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E5252-33FF-4B08-9736-CC9354FF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7C88C-2D7E-4E1A-A6FB-A8DCA3A4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9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50C4F-052E-4C82-8CF0-6815A0A2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38C21-92EB-4FBD-8A69-365BFD74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B069F-7894-4C71-BA68-34FDE881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F2B45-345C-4387-9EF7-3A7B95A8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62E97-A5B2-477F-8D64-4B31F663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9EDB3-6308-407C-A72A-8CC39D8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C4C5F-2944-4B1B-A8B7-13550D891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C025B-EDBF-493B-9250-F37BF976A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E209B-CE9A-48A8-88E6-65C6CA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B31AD-48CE-426F-9543-A2FC9649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AE55B-7815-42C9-89FA-D0AC6803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9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2AE93-22A6-457B-A6AC-E4833F41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C4C19-B192-41D9-BD77-857BAF6A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B89EC-3565-497A-89E9-3B54445B4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EBFEC-DA6D-46DA-BE04-FA278C04A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38ACAF-338A-48E3-9BA4-49A2907B6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1A905-BD23-419C-8CDD-1D7C715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3154B6-834B-48FD-86BD-1859D24F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F5F6C5-247C-4451-ACF9-BDBC91EC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BCE71-549D-41B1-8CD8-09B6204D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BA05F-F395-46F2-8180-BD84B267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F9C909-DE42-4D03-B5A7-723DAD19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31301-4363-48BB-A68A-F05180D2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8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56EC11-EAB4-47B6-904A-5B5B91D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B10179-CFFC-4A73-8100-0D4817CE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05A0B-1B15-477B-9910-263B14BD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4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456E-94C6-4765-B39E-6B402F19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F52CD-E6E9-48DB-8D96-3AA03E39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C7D19-F69F-46CD-8A09-0680C820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E673F-D4DB-45DD-9B96-0F2A836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3FA78-7C30-4CCB-A19F-E21E26B5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7BF62-81B4-45A7-951D-987FE115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5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6778-D5DE-4801-BC87-47C6153F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ECF26E-3BC0-47CE-B3A6-A5371CE48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97ACBA-9B57-4178-81C0-1B5FAB32E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7E03B-FE4A-4AFE-9101-DB555A79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5D6D5-8122-465E-A866-6B64E807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A6373-E581-497F-989E-A373C026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3A550-C608-4ECC-96B6-24470F40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0C8D1-CA86-451D-9E7C-2A77150F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3111C-58E7-454E-B408-F09D853E5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A9A9-3C47-4826-8EDF-168A9AA4AB0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D8055-D7BD-4E10-92BF-DFFBDF70F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26BD-5A9D-4D93-9E81-6E0FE086A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0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보노보노 ppt : 네이버 블로그">
            <a:extLst>
              <a:ext uri="{FF2B5EF4-FFF2-40B4-BE49-F238E27FC236}">
                <a16:creationId xmlns:a16="http://schemas.microsoft.com/office/drawing/2014/main" id="{C508D11C-880A-4113-8A39-F25DF3FD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963BB7-250C-42A8-BAF8-774A8AF10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612" y="2502568"/>
            <a:ext cx="10343950" cy="107477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4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장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상점 신용카드 매출 예측</a:t>
            </a:r>
          </a:p>
        </p:txBody>
      </p:sp>
    </p:spTree>
    <p:extLst>
      <p:ext uri="{BB962C8B-B14F-4D97-AF65-F5344CB8AC3E}">
        <p14:creationId xmlns:p14="http://schemas.microsoft.com/office/powerpoint/2010/main" val="192167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63981-B06B-4406-ADD2-BEAD25913865}"/>
              </a:ext>
            </a:extLst>
          </p:cNvPr>
          <p:cNvSpPr txBox="1"/>
          <p:nvPr/>
        </p:nvSpPr>
        <p:spPr>
          <a:xfrm>
            <a:off x="1857922" y="1109480"/>
            <a:ext cx="887424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GMM(Gaussian Mixture Model)</a:t>
            </a:r>
            <a:r>
              <a:rPr lang="ko-KR" altLang="en-US" sz="32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군집화</a:t>
            </a:r>
            <a:endParaRPr lang="en-US" altLang="ko-KR" sz="3200" dirty="0">
              <a:highlight>
                <a:srgbClr val="4CBFCF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군집화를 적용하고자 하는 데이터가 여러 개의 </a:t>
            </a:r>
            <a:r>
              <a:rPr lang="ko-KR" altLang="en-US" u="sng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가우시안</a:t>
            </a:r>
            <a:r>
              <a:rPr lang="ko-KR" altLang="en-US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분포를 가진 데이터 집합들이 섞여서 생성된 것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이라고 가정하에 군집화를 수행하는 방식</a:t>
            </a:r>
            <a:endParaRPr lang="ko-KR" altLang="en-US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8D422-81D1-42C9-9021-86C2EF6D1F5B}"/>
              </a:ext>
            </a:extLst>
          </p:cNvPr>
          <p:cNvSpPr txBox="1"/>
          <p:nvPr/>
        </p:nvSpPr>
        <p:spPr>
          <a:xfrm>
            <a:off x="700238" y="378412"/>
            <a:ext cx="3284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GMM</a:t>
            </a:r>
            <a:r>
              <a:rPr lang="ko-KR" alt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군집화</a:t>
            </a:r>
          </a:p>
        </p:txBody>
      </p:sp>
      <p:pic>
        <p:nvPicPr>
          <p:cNvPr id="16386" name="Picture 2" descr="A Gaussian mixture model based discretization algorithm for associative  classification of medical data - ScienceDirect">
            <a:extLst>
              <a:ext uri="{FF2B5EF4-FFF2-40B4-BE49-F238E27FC236}">
                <a16:creationId xmlns:a16="http://schemas.microsoft.com/office/drawing/2014/main" id="{47B58661-A865-4B45-9CFA-EA93CD0B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9" y="2794655"/>
            <a:ext cx="6878473" cy="40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8AABBD0-EBC8-484B-92F4-E800887CB992}"/>
              </a:ext>
            </a:extLst>
          </p:cNvPr>
          <p:cNvSpPr/>
          <p:nvPr/>
        </p:nvSpPr>
        <p:spPr>
          <a:xfrm>
            <a:off x="2521819" y="394635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06A7B0-AEBF-46C8-BFEB-8BF23CE57BF4}"/>
              </a:ext>
            </a:extLst>
          </p:cNvPr>
          <p:cNvSpPr/>
          <p:nvPr/>
        </p:nvSpPr>
        <p:spPr>
          <a:xfrm>
            <a:off x="4007975" y="394635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A254C2-4FF9-4D21-9308-078493EEA963}"/>
              </a:ext>
            </a:extLst>
          </p:cNvPr>
          <p:cNvSpPr/>
          <p:nvPr/>
        </p:nvSpPr>
        <p:spPr>
          <a:xfrm>
            <a:off x="4890889" y="411983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97FB0A-2632-4DB6-892F-13ACB4AC6EEC}"/>
              </a:ext>
            </a:extLst>
          </p:cNvPr>
          <p:cNvCxnSpPr>
            <a:cxnSpLocks/>
          </p:cNvCxnSpPr>
          <p:nvPr/>
        </p:nvCxnSpPr>
        <p:spPr>
          <a:xfrm flipV="1">
            <a:off x="5707781" y="6112042"/>
            <a:ext cx="933651" cy="404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4C11B7-1F37-41DA-9ED7-04A1361F3ADD}"/>
              </a:ext>
            </a:extLst>
          </p:cNvPr>
          <p:cNvSpPr txBox="1"/>
          <p:nvPr/>
        </p:nvSpPr>
        <p:spPr>
          <a:xfrm>
            <a:off x="6641432" y="5908307"/>
            <a:ext cx="2927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정규분포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 + b + c 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군집화할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분포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8658A2-DB8D-4DCB-B9C3-B307A03957DC}"/>
              </a:ext>
            </a:extLst>
          </p:cNvPr>
          <p:cNvSpPr/>
          <p:nvPr/>
        </p:nvSpPr>
        <p:spPr>
          <a:xfrm>
            <a:off x="587153" y="3251297"/>
            <a:ext cx="1193522" cy="1447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CD6EB4-886A-407A-ADA9-4571DF17BA6D}"/>
              </a:ext>
            </a:extLst>
          </p:cNvPr>
          <p:cNvSpPr/>
          <p:nvPr/>
        </p:nvSpPr>
        <p:spPr>
          <a:xfrm>
            <a:off x="778053" y="5184371"/>
            <a:ext cx="1193522" cy="1447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2633456-54E4-4FBE-A039-073E5C8114C3}"/>
              </a:ext>
            </a:extLst>
          </p:cNvPr>
          <p:cNvSpPr/>
          <p:nvPr/>
        </p:nvSpPr>
        <p:spPr>
          <a:xfrm>
            <a:off x="1780675" y="4875095"/>
            <a:ext cx="4235116" cy="1802612"/>
          </a:xfrm>
          <a:custGeom>
            <a:avLst/>
            <a:gdLst>
              <a:gd name="connsiteX0" fmla="*/ 0 w 4235116"/>
              <a:gd name="connsiteY0" fmla="*/ 1735235 h 1802612"/>
              <a:gd name="connsiteX1" fmla="*/ 452388 w 4235116"/>
              <a:gd name="connsiteY1" fmla="*/ 1292473 h 1802612"/>
              <a:gd name="connsiteX2" fmla="*/ 952901 w 4235116"/>
              <a:gd name="connsiteY2" fmla="*/ 522452 h 1802612"/>
              <a:gd name="connsiteX3" fmla="*/ 1164657 w 4235116"/>
              <a:gd name="connsiteY3" fmla="*/ 435825 h 1802612"/>
              <a:gd name="connsiteX4" fmla="*/ 1443790 w 4235116"/>
              <a:gd name="connsiteY4" fmla="*/ 647581 h 1802612"/>
              <a:gd name="connsiteX5" fmla="*/ 1761424 w 4235116"/>
              <a:gd name="connsiteY5" fmla="*/ 1215471 h 1802612"/>
              <a:gd name="connsiteX6" fmla="*/ 1925053 w 4235116"/>
              <a:gd name="connsiteY6" fmla="*/ 1253972 h 1802612"/>
              <a:gd name="connsiteX7" fmla="*/ 2069432 w 4235116"/>
              <a:gd name="connsiteY7" fmla="*/ 1138469 h 1802612"/>
              <a:gd name="connsiteX8" fmla="*/ 2406316 w 4235116"/>
              <a:gd name="connsiteY8" fmla="*/ 127816 h 1802612"/>
              <a:gd name="connsiteX9" fmla="*/ 2512194 w 4235116"/>
              <a:gd name="connsiteY9" fmla="*/ 12313 h 1802612"/>
              <a:gd name="connsiteX10" fmla="*/ 2646948 w 4235116"/>
              <a:gd name="connsiteY10" fmla="*/ 108566 h 1802612"/>
              <a:gd name="connsiteX11" fmla="*/ 2868329 w 4235116"/>
              <a:gd name="connsiteY11" fmla="*/ 734208 h 1802612"/>
              <a:gd name="connsiteX12" fmla="*/ 2993457 w 4235116"/>
              <a:gd name="connsiteY12" fmla="*/ 849711 h 1802612"/>
              <a:gd name="connsiteX13" fmla="*/ 3041584 w 4235116"/>
              <a:gd name="connsiteY13" fmla="*/ 868962 h 1802612"/>
              <a:gd name="connsiteX14" fmla="*/ 3224464 w 4235116"/>
              <a:gd name="connsiteY14" fmla="*/ 686082 h 1802612"/>
              <a:gd name="connsiteX15" fmla="*/ 3378468 w 4235116"/>
              <a:gd name="connsiteY15" fmla="*/ 580204 h 1802612"/>
              <a:gd name="connsiteX16" fmla="*/ 3465095 w 4235116"/>
              <a:gd name="connsiteY16" fmla="*/ 705332 h 1802612"/>
              <a:gd name="connsiteX17" fmla="*/ 3792354 w 4235116"/>
              <a:gd name="connsiteY17" fmla="*/ 1513854 h 1802612"/>
              <a:gd name="connsiteX18" fmla="*/ 3946358 w 4235116"/>
              <a:gd name="connsiteY18" fmla="*/ 1619732 h 1802612"/>
              <a:gd name="connsiteX19" fmla="*/ 4235116 w 4235116"/>
              <a:gd name="connsiteY19" fmla="*/ 1802612 h 180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35116" h="1802612">
                <a:moveTo>
                  <a:pt x="0" y="1735235"/>
                </a:moveTo>
                <a:cubicBezTo>
                  <a:pt x="146785" y="1614919"/>
                  <a:pt x="293571" y="1494603"/>
                  <a:pt x="452388" y="1292473"/>
                </a:cubicBezTo>
                <a:cubicBezTo>
                  <a:pt x="611205" y="1090342"/>
                  <a:pt x="834190" y="665227"/>
                  <a:pt x="952901" y="522452"/>
                </a:cubicBezTo>
                <a:cubicBezTo>
                  <a:pt x="1071613" y="379677"/>
                  <a:pt x="1082842" y="414970"/>
                  <a:pt x="1164657" y="435825"/>
                </a:cubicBezTo>
                <a:cubicBezTo>
                  <a:pt x="1246472" y="456680"/>
                  <a:pt x="1344329" y="517640"/>
                  <a:pt x="1443790" y="647581"/>
                </a:cubicBezTo>
                <a:cubicBezTo>
                  <a:pt x="1543251" y="777522"/>
                  <a:pt x="1681214" y="1114406"/>
                  <a:pt x="1761424" y="1215471"/>
                </a:cubicBezTo>
                <a:cubicBezTo>
                  <a:pt x="1841634" y="1316536"/>
                  <a:pt x="1873718" y="1266806"/>
                  <a:pt x="1925053" y="1253972"/>
                </a:cubicBezTo>
                <a:cubicBezTo>
                  <a:pt x="1976388" y="1241138"/>
                  <a:pt x="1989222" y="1326162"/>
                  <a:pt x="2069432" y="1138469"/>
                </a:cubicBezTo>
                <a:cubicBezTo>
                  <a:pt x="2149642" y="950776"/>
                  <a:pt x="2332522" y="315509"/>
                  <a:pt x="2406316" y="127816"/>
                </a:cubicBezTo>
                <a:cubicBezTo>
                  <a:pt x="2480110" y="-59877"/>
                  <a:pt x="2472089" y="15521"/>
                  <a:pt x="2512194" y="12313"/>
                </a:cubicBezTo>
                <a:cubicBezTo>
                  <a:pt x="2552299" y="9105"/>
                  <a:pt x="2587592" y="-11750"/>
                  <a:pt x="2646948" y="108566"/>
                </a:cubicBezTo>
                <a:cubicBezTo>
                  <a:pt x="2706304" y="228882"/>
                  <a:pt x="2810578" y="610684"/>
                  <a:pt x="2868329" y="734208"/>
                </a:cubicBezTo>
                <a:cubicBezTo>
                  <a:pt x="2926081" y="857732"/>
                  <a:pt x="2964581" y="827252"/>
                  <a:pt x="2993457" y="849711"/>
                </a:cubicBezTo>
                <a:cubicBezTo>
                  <a:pt x="3022333" y="872170"/>
                  <a:pt x="3003083" y="896233"/>
                  <a:pt x="3041584" y="868962"/>
                </a:cubicBezTo>
                <a:cubicBezTo>
                  <a:pt x="3080085" y="841691"/>
                  <a:pt x="3168317" y="734208"/>
                  <a:pt x="3224464" y="686082"/>
                </a:cubicBezTo>
                <a:cubicBezTo>
                  <a:pt x="3280611" y="637956"/>
                  <a:pt x="3338363" y="576996"/>
                  <a:pt x="3378468" y="580204"/>
                </a:cubicBezTo>
                <a:cubicBezTo>
                  <a:pt x="3418573" y="583412"/>
                  <a:pt x="3396114" y="549724"/>
                  <a:pt x="3465095" y="705332"/>
                </a:cubicBezTo>
                <a:cubicBezTo>
                  <a:pt x="3534076" y="860940"/>
                  <a:pt x="3712144" y="1361454"/>
                  <a:pt x="3792354" y="1513854"/>
                </a:cubicBezTo>
                <a:cubicBezTo>
                  <a:pt x="3872565" y="1666254"/>
                  <a:pt x="3872564" y="1571606"/>
                  <a:pt x="3946358" y="1619732"/>
                </a:cubicBezTo>
                <a:cubicBezTo>
                  <a:pt x="4020152" y="1667858"/>
                  <a:pt x="4127634" y="1735235"/>
                  <a:pt x="4235116" y="180261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77B6E55C-8900-49A5-8A19-E8008D896327}"/>
              </a:ext>
            </a:extLst>
          </p:cNvPr>
          <p:cNvSpPr/>
          <p:nvPr/>
        </p:nvSpPr>
        <p:spPr>
          <a:xfrm>
            <a:off x="1780675" y="4874824"/>
            <a:ext cx="4235116" cy="1802612"/>
          </a:xfrm>
          <a:custGeom>
            <a:avLst/>
            <a:gdLst>
              <a:gd name="connsiteX0" fmla="*/ 0 w 4235116"/>
              <a:gd name="connsiteY0" fmla="*/ 1735235 h 1802612"/>
              <a:gd name="connsiteX1" fmla="*/ 452388 w 4235116"/>
              <a:gd name="connsiteY1" fmla="*/ 1292473 h 1802612"/>
              <a:gd name="connsiteX2" fmla="*/ 952901 w 4235116"/>
              <a:gd name="connsiteY2" fmla="*/ 522452 h 1802612"/>
              <a:gd name="connsiteX3" fmla="*/ 1164657 w 4235116"/>
              <a:gd name="connsiteY3" fmla="*/ 435825 h 1802612"/>
              <a:gd name="connsiteX4" fmla="*/ 1443790 w 4235116"/>
              <a:gd name="connsiteY4" fmla="*/ 647581 h 1802612"/>
              <a:gd name="connsiteX5" fmla="*/ 1761424 w 4235116"/>
              <a:gd name="connsiteY5" fmla="*/ 1215471 h 1802612"/>
              <a:gd name="connsiteX6" fmla="*/ 1925053 w 4235116"/>
              <a:gd name="connsiteY6" fmla="*/ 1253972 h 1802612"/>
              <a:gd name="connsiteX7" fmla="*/ 2069432 w 4235116"/>
              <a:gd name="connsiteY7" fmla="*/ 1138469 h 1802612"/>
              <a:gd name="connsiteX8" fmla="*/ 2406316 w 4235116"/>
              <a:gd name="connsiteY8" fmla="*/ 127816 h 1802612"/>
              <a:gd name="connsiteX9" fmla="*/ 2512194 w 4235116"/>
              <a:gd name="connsiteY9" fmla="*/ 12313 h 1802612"/>
              <a:gd name="connsiteX10" fmla="*/ 2646948 w 4235116"/>
              <a:gd name="connsiteY10" fmla="*/ 108566 h 1802612"/>
              <a:gd name="connsiteX11" fmla="*/ 2868329 w 4235116"/>
              <a:gd name="connsiteY11" fmla="*/ 734208 h 1802612"/>
              <a:gd name="connsiteX12" fmla="*/ 2993457 w 4235116"/>
              <a:gd name="connsiteY12" fmla="*/ 849711 h 1802612"/>
              <a:gd name="connsiteX13" fmla="*/ 3041584 w 4235116"/>
              <a:gd name="connsiteY13" fmla="*/ 868962 h 1802612"/>
              <a:gd name="connsiteX14" fmla="*/ 3224464 w 4235116"/>
              <a:gd name="connsiteY14" fmla="*/ 686082 h 1802612"/>
              <a:gd name="connsiteX15" fmla="*/ 3378468 w 4235116"/>
              <a:gd name="connsiteY15" fmla="*/ 580204 h 1802612"/>
              <a:gd name="connsiteX16" fmla="*/ 3465095 w 4235116"/>
              <a:gd name="connsiteY16" fmla="*/ 705332 h 1802612"/>
              <a:gd name="connsiteX17" fmla="*/ 3792354 w 4235116"/>
              <a:gd name="connsiteY17" fmla="*/ 1513854 h 1802612"/>
              <a:gd name="connsiteX18" fmla="*/ 3946358 w 4235116"/>
              <a:gd name="connsiteY18" fmla="*/ 1619732 h 1802612"/>
              <a:gd name="connsiteX19" fmla="*/ 4235116 w 4235116"/>
              <a:gd name="connsiteY19" fmla="*/ 1802612 h 180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35116" h="1802612">
                <a:moveTo>
                  <a:pt x="0" y="1735235"/>
                </a:moveTo>
                <a:cubicBezTo>
                  <a:pt x="146785" y="1614919"/>
                  <a:pt x="293571" y="1494603"/>
                  <a:pt x="452388" y="1292473"/>
                </a:cubicBezTo>
                <a:cubicBezTo>
                  <a:pt x="611205" y="1090342"/>
                  <a:pt x="834190" y="665227"/>
                  <a:pt x="952901" y="522452"/>
                </a:cubicBezTo>
                <a:cubicBezTo>
                  <a:pt x="1071613" y="379677"/>
                  <a:pt x="1082842" y="414970"/>
                  <a:pt x="1164657" y="435825"/>
                </a:cubicBezTo>
                <a:cubicBezTo>
                  <a:pt x="1246472" y="456680"/>
                  <a:pt x="1344329" y="517640"/>
                  <a:pt x="1443790" y="647581"/>
                </a:cubicBezTo>
                <a:cubicBezTo>
                  <a:pt x="1543251" y="777522"/>
                  <a:pt x="1681214" y="1114406"/>
                  <a:pt x="1761424" y="1215471"/>
                </a:cubicBezTo>
                <a:cubicBezTo>
                  <a:pt x="1841634" y="1316536"/>
                  <a:pt x="1873718" y="1266806"/>
                  <a:pt x="1925053" y="1253972"/>
                </a:cubicBezTo>
                <a:cubicBezTo>
                  <a:pt x="1976388" y="1241138"/>
                  <a:pt x="1989222" y="1326162"/>
                  <a:pt x="2069432" y="1138469"/>
                </a:cubicBezTo>
                <a:cubicBezTo>
                  <a:pt x="2149642" y="950776"/>
                  <a:pt x="2332522" y="315509"/>
                  <a:pt x="2406316" y="127816"/>
                </a:cubicBezTo>
                <a:cubicBezTo>
                  <a:pt x="2480110" y="-59877"/>
                  <a:pt x="2472089" y="15521"/>
                  <a:pt x="2512194" y="12313"/>
                </a:cubicBezTo>
                <a:cubicBezTo>
                  <a:pt x="2552299" y="9105"/>
                  <a:pt x="2587592" y="-11750"/>
                  <a:pt x="2646948" y="108566"/>
                </a:cubicBezTo>
                <a:cubicBezTo>
                  <a:pt x="2706304" y="228882"/>
                  <a:pt x="2810578" y="610684"/>
                  <a:pt x="2868329" y="734208"/>
                </a:cubicBezTo>
                <a:cubicBezTo>
                  <a:pt x="2926081" y="857732"/>
                  <a:pt x="2964581" y="827252"/>
                  <a:pt x="2993457" y="849711"/>
                </a:cubicBezTo>
                <a:cubicBezTo>
                  <a:pt x="3022333" y="872170"/>
                  <a:pt x="3003083" y="896233"/>
                  <a:pt x="3041584" y="868962"/>
                </a:cubicBezTo>
                <a:cubicBezTo>
                  <a:pt x="3080085" y="841691"/>
                  <a:pt x="3168317" y="734208"/>
                  <a:pt x="3224464" y="686082"/>
                </a:cubicBezTo>
                <a:cubicBezTo>
                  <a:pt x="3280611" y="637956"/>
                  <a:pt x="3338363" y="576996"/>
                  <a:pt x="3378468" y="580204"/>
                </a:cubicBezTo>
                <a:cubicBezTo>
                  <a:pt x="3418573" y="583412"/>
                  <a:pt x="3396114" y="549724"/>
                  <a:pt x="3465095" y="705332"/>
                </a:cubicBezTo>
                <a:cubicBezTo>
                  <a:pt x="3534076" y="860940"/>
                  <a:pt x="3712144" y="1361454"/>
                  <a:pt x="3792354" y="1513854"/>
                </a:cubicBezTo>
                <a:cubicBezTo>
                  <a:pt x="3872565" y="1666254"/>
                  <a:pt x="3872564" y="1571606"/>
                  <a:pt x="3946358" y="1619732"/>
                </a:cubicBezTo>
                <a:cubicBezTo>
                  <a:pt x="4020152" y="1667858"/>
                  <a:pt x="4127634" y="1735235"/>
                  <a:pt x="4235116" y="1802612"/>
                </a:cubicBezTo>
              </a:path>
            </a:pathLst>
          </a:cu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5DD8A-F8AF-4B50-962B-11F9FDACB665}"/>
              </a:ext>
            </a:extLst>
          </p:cNvPr>
          <p:cNvSpPr txBox="1"/>
          <p:nvPr/>
        </p:nvSpPr>
        <p:spPr>
          <a:xfrm>
            <a:off x="7463716" y="2406301"/>
            <a:ext cx="4595651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EB76C-DD8B-4F65-B057-23849EA9B79B}"/>
              </a:ext>
            </a:extLst>
          </p:cNvPr>
          <p:cNvSpPr txBox="1"/>
          <p:nvPr/>
        </p:nvSpPr>
        <p:spPr>
          <a:xfrm>
            <a:off x="7141228" y="3075371"/>
            <a:ext cx="521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데이터는 서로 다른 정규 분포 형태를 가짐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42C537-D5C1-4893-9C9E-2CE11C7403A5}"/>
              </a:ext>
            </a:extLst>
          </p:cNvPr>
          <p:cNvSpPr txBox="1"/>
          <p:nvPr/>
        </p:nvSpPr>
        <p:spPr>
          <a:xfrm>
            <a:off x="8546981" y="2542877"/>
            <a:ext cx="2406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highlight>
                  <a:srgbClr val="FFFFF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GMM </a:t>
            </a:r>
            <a:r>
              <a:rPr lang="ko-KR" altLang="en-US" sz="2400" dirty="0">
                <a:highlight>
                  <a:srgbClr val="FFFFF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군집화 방식</a:t>
            </a:r>
            <a:endParaRPr lang="ko-KR" altLang="en-US" sz="2400" dirty="0">
              <a:highlight>
                <a:srgbClr val="FFFFFF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AA9716-1EA5-4523-9E1C-5394D94CD448}"/>
              </a:ext>
            </a:extLst>
          </p:cNvPr>
          <p:cNvSpPr txBox="1"/>
          <p:nvPr/>
        </p:nvSpPr>
        <p:spPr>
          <a:xfrm>
            <a:off x="6701334" y="3967902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세트에서 여러 개의 정규 분포 곡선 추출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개별 데이터가 이 중 어떤 정규분포에 속하는지 결정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0818656-AB5D-49C6-8CC5-51A536EC1EBB}"/>
              </a:ext>
            </a:extLst>
          </p:cNvPr>
          <p:cNvSpPr/>
          <p:nvPr/>
        </p:nvSpPr>
        <p:spPr>
          <a:xfrm rot="5400000">
            <a:off x="9546402" y="3412345"/>
            <a:ext cx="407469" cy="519765"/>
          </a:xfrm>
          <a:prstGeom prst="rightArrow">
            <a:avLst>
              <a:gd name="adj1" fmla="val 57407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03180463-6743-4F14-8E21-950C896F4C43}"/>
              </a:ext>
            </a:extLst>
          </p:cNvPr>
          <p:cNvSpPr/>
          <p:nvPr/>
        </p:nvSpPr>
        <p:spPr>
          <a:xfrm>
            <a:off x="9292167" y="4805254"/>
            <a:ext cx="2567084" cy="72000"/>
          </a:xfrm>
          <a:custGeom>
            <a:avLst/>
            <a:gdLst>
              <a:gd name="connsiteX0" fmla="*/ 0 w 2897204"/>
              <a:gd name="connsiteY0" fmla="*/ 9626 h 1001030"/>
              <a:gd name="connsiteX1" fmla="*/ 134753 w 2897204"/>
              <a:gd name="connsiteY1" fmla="*/ 991403 h 1001030"/>
              <a:gd name="connsiteX2" fmla="*/ 298383 w 2897204"/>
              <a:gd name="connsiteY2" fmla="*/ 1 h 1001030"/>
              <a:gd name="connsiteX3" fmla="*/ 452387 w 2897204"/>
              <a:gd name="connsiteY3" fmla="*/ 991403 h 1001030"/>
              <a:gd name="connsiteX4" fmla="*/ 577515 w 2897204"/>
              <a:gd name="connsiteY4" fmla="*/ 38502 h 1001030"/>
              <a:gd name="connsiteX5" fmla="*/ 731520 w 2897204"/>
              <a:gd name="connsiteY5" fmla="*/ 981778 h 1001030"/>
              <a:gd name="connsiteX6" fmla="*/ 895149 w 2897204"/>
              <a:gd name="connsiteY6" fmla="*/ 1 h 1001030"/>
              <a:gd name="connsiteX7" fmla="*/ 1020278 w 2897204"/>
              <a:gd name="connsiteY7" fmla="*/ 991403 h 1001030"/>
              <a:gd name="connsiteX8" fmla="*/ 1126155 w 2897204"/>
              <a:gd name="connsiteY8" fmla="*/ 38502 h 1001030"/>
              <a:gd name="connsiteX9" fmla="*/ 1241659 w 2897204"/>
              <a:gd name="connsiteY9" fmla="*/ 991403 h 1001030"/>
              <a:gd name="connsiteX10" fmla="*/ 1280160 w 2897204"/>
              <a:gd name="connsiteY10" fmla="*/ 48127 h 1001030"/>
              <a:gd name="connsiteX11" fmla="*/ 1424539 w 2897204"/>
              <a:gd name="connsiteY11" fmla="*/ 1001028 h 1001030"/>
              <a:gd name="connsiteX12" fmla="*/ 1540042 w 2897204"/>
              <a:gd name="connsiteY12" fmla="*/ 38502 h 1001030"/>
              <a:gd name="connsiteX13" fmla="*/ 1636294 w 2897204"/>
              <a:gd name="connsiteY13" fmla="*/ 962527 h 1001030"/>
              <a:gd name="connsiteX14" fmla="*/ 1732547 w 2897204"/>
              <a:gd name="connsiteY14" fmla="*/ 28876 h 1001030"/>
              <a:gd name="connsiteX15" fmla="*/ 1857675 w 2897204"/>
              <a:gd name="connsiteY15" fmla="*/ 972152 h 1001030"/>
              <a:gd name="connsiteX16" fmla="*/ 1973179 w 2897204"/>
              <a:gd name="connsiteY16" fmla="*/ 38502 h 1001030"/>
              <a:gd name="connsiteX17" fmla="*/ 2050181 w 2897204"/>
              <a:gd name="connsiteY17" fmla="*/ 981778 h 1001030"/>
              <a:gd name="connsiteX18" fmla="*/ 2156059 w 2897204"/>
              <a:gd name="connsiteY18" fmla="*/ 19251 h 1001030"/>
              <a:gd name="connsiteX19" fmla="*/ 2290812 w 2897204"/>
              <a:gd name="connsiteY19" fmla="*/ 972152 h 1001030"/>
              <a:gd name="connsiteX20" fmla="*/ 2435191 w 2897204"/>
              <a:gd name="connsiteY20" fmla="*/ 48127 h 1001030"/>
              <a:gd name="connsiteX21" fmla="*/ 2521819 w 2897204"/>
              <a:gd name="connsiteY21" fmla="*/ 972152 h 1001030"/>
              <a:gd name="connsiteX22" fmla="*/ 2675823 w 2897204"/>
              <a:gd name="connsiteY22" fmla="*/ 28876 h 1001030"/>
              <a:gd name="connsiteX23" fmla="*/ 2704699 w 2897204"/>
              <a:gd name="connsiteY23" fmla="*/ 991403 h 1001030"/>
              <a:gd name="connsiteX24" fmla="*/ 2897204 w 2897204"/>
              <a:gd name="connsiteY24" fmla="*/ 38502 h 100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97204" h="1001030">
                <a:moveTo>
                  <a:pt x="0" y="9626"/>
                </a:moveTo>
                <a:cubicBezTo>
                  <a:pt x="42511" y="501316"/>
                  <a:pt x="85023" y="993007"/>
                  <a:pt x="134753" y="991403"/>
                </a:cubicBezTo>
                <a:cubicBezTo>
                  <a:pt x="184483" y="989799"/>
                  <a:pt x="245444" y="1"/>
                  <a:pt x="298383" y="1"/>
                </a:cubicBezTo>
                <a:cubicBezTo>
                  <a:pt x="351322" y="1"/>
                  <a:pt x="405865" y="984986"/>
                  <a:pt x="452387" y="991403"/>
                </a:cubicBezTo>
                <a:cubicBezTo>
                  <a:pt x="498909" y="997820"/>
                  <a:pt x="530993" y="40106"/>
                  <a:pt x="577515" y="38502"/>
                </a:cubicBezTo>
                <a:cubicBezTo>
                  <a:pt x="624037" y="36898"/>
                  <a:pt x="678581" y="988195"/>
                  <a:pt x="731520" y="981778"/>
                </a:cubicBezTo>
                <a:cubicBezTo>
                  <a:pt x="784459" y="975361"/>
                  <a:pt x="847023" y="-1603"/>
                  <a:pt x="895149" y="1"/>
                </a:cubicBezTo>
                <a:cubicBezTo>
                  <a:pt x="943275" y="1605"/>
                  <a:pt x="981777" y="984986"/>
                  <a:pt x="1020278" y="991403"/>
                </a:cubicBezTo>
                <a:cubicBezTo>
                  <a:pt x="1058779" y="997820"/>
                  <a:pt x="1089258" y="38502"/>
                  <a:pt x="1126155" y="38502"/>
                </a:cubicBezTo>
                <a:cubicBezTo>
                  <a:pt x="1163052" y="38502"/>
                  <a:pt x="1215992" y="989799"/>
                  <a:pt x="1241659" y="991403"/>
                </a:cubicBezTo>
                <a:cubicBezTo>
                  <a:pt x="1267327" y="993007"/>
                  <a:pt x="1249680" y="46523"/>
                  <a:pt x="1280160" y="48127"/>
                </a:cubicBezTo>
                <a:cubicBezTo>
                  <a:pt x="1310640" y="49731"/>
                  <a:pt x="1381225" y="1002632"/>
                  <a:pt x="1424539" y="1001028"/>
                </a:cubicBezTo>
                <a:cubicBezTo>
                  <a:pt x="1467853" y="999424"/>
                  <a:pt x="1504750" y="44919"/>
                  <a:pt x="1540042" y="38502"/>
                </a:cubicBezTo>
                <a:cubicBezTo>
                  <a:pt x="1575334" y="32085"/>
                  <a:pt x="1604210" y="964131"/>
                  <a:pt x="1636294" y="962527"/>
                </a:cubicBezTo>
                <a:cubicBezTo>
                  <a:pt x="1668378" y="960923"/>
                  <a:pt x="1695650" y="27272"/>
                  <a:pt x="1732547" y="28876"/>
                </a:cubicBezTo>
                <a:cubicBezTo>
                  <a:pt x="1769444" y="30480"/>
                  <a:pt x="1817570" y="970548"/>
                  <a:pt x="1857675" y="972152"/>
                </a:cubicBezTo>
                <a:cubicBezTo>
                  <a:pt x="1897780" y="973756"/>
                  <a:pt x="1941095" y="36898"/>
                  <a:pt x="1973179" y="38502"/>
                </a:cubicBezTo>
                <a:cubicBezTo>
                  <a:pt x="2005263" y="40106"/>
                  <a:pt x="2019701" y="984986"/>
                  <a:pt x="2050181" y="981778"/>
                </a:cubicBezTo>
                <a:cubicBezTo>
                  <a:pt x="2080661" y="978570"/>
                  <a:pt x="2115954" y="20855"/>
                  <a:pt x="2156059" y="19251"/>
                </a:cubicBezTo>
                <a:cubicBezTo>
                  <a:pt x="2196164" y="17647"/>
                  <a:pt x="2244290" y="967339"/>
                  <a:pt x="2290812" y="972152"/>
                </a:cubicBezTo>
                <a:cubicBezTo>
                  <a:pt x="2337334" y="976965"/>
                  <a:pt x="2396690" y="48127"/>
                  <a:pt x="2435191" y="48127"/>
                </a:cubicBezTo>
                <a:cubicBezTo>
                  <a:pt x="2473692" y="48127"/>
                  <a:pt x="2481714" y="975360"/>
                  <a:pt x="2521819" y="972152"/>
                </a:cubicBezTo>
                <a:cubicBezTo>
                  <a:pt x="2561924" y="968944"/>
                  <a:pt x="2645343" y="25668"/>
                  <a:pt x="2675823" y="28876"/>
                </a:cubicBezTo>
                <a:cubicBezTo>
                  <a:pt x="2706303" y="32084"/>
                  <a:pt x="2667802" y="989799"/>
                  <a:pt x="2704699" y="991403"/>
                </a:cubicBezTo>
                <a:cubicBezTo>
                  <a:pt x="2741596" y="993007"/>
                  <a:pt x="2819400" y="515754"/>
                  <a:pt x="2897204" y="38502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107015-629B-4F7F-B2A6-661461470113}"/>
              </a:ext>
            </a:extLst>
          </p:cNvPr>
          <p:cNvSpPr txBox="1"/>
          <p:nvPr/>
        </p:nvSpPr>
        <p:spPr>
          <a:xfrm>
            <a:off x="7141228" y="4906599"/>
            <a:ext cx="640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모수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추정 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개별 정규 분포의 평균과 분산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정규분포에 속할지 확률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8CC353-AF95-4DB2-9C9B-547EE5196788}"/>
              </a:ext>
            </a:extLst>
          </p:cNvPr>
          <p:cNvSpPr txBox="1"/>
          <p:nvPr/>
        </p:nvSpPr>
        <p:spPr>
          <a:xfrm>
            <a:off x="9886114" y="5861152"/>
            <a:ext cx="240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방법을 통해 추정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0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보노보노 ppt : 네이버 블로그">
            <a:extLst>
              <a:ext uri="{FF2B5EF4-FFF2-40B4-BE49-F238E27FC236}">
                <a16:creationId xmlns:a16="http://schemas.microsoft.com/office/drawing/2014/main" id="{C508D11C-880A-4113-8A39-F25DF3FD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D0D9A-4DC4-4CF7-8890-369ACD7B00D8}"/>
              </a:ext>
            </a:extLst>
          </p:cNvPr>
          <p:cNvSpPr txBox="1"/>
          <p:nvPr/>
        </p:nvSpPr>
        <p:spPr>
          <a:xfrm>
            <a:off x="171648" y="2967608"/>
            <a:ext cx="7355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01.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주최기업 및 데이터 파일 소개</a:t>
            </a:r>
          </a:p>
        </p:txBody>
      </p:sp>
    </p:spTree>
    <p:extLst>
      <p:ext uri="{BB962C8B-B14F-4D97-AF65-F5344CB8AC3E}">
        <p14:creationId xmlns:p14="http://schemas.microsoft.com/office/powerpoint/2010/main" val="38323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26BA03-FF80-4B25-A0CB-7B924C51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9" t="25263" r="19236" b="8351"/>
          <a:stretch/>
        </p:blipFill>
        <p:spPr>
          <a:xfrm>
            <a:off x="1512472" y="1084620"/>
            <a:ext cx="9167056" cy="5399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E458AB-547F-48CC-9F2C-226B9E73C0A1}"/>
              </a:ext>
            </a:extLst>
          </p:cNvPr>
          <p:cNvSpPr txBox="1"/>
          <p:nvPr/>
        </p:nvSpPr>
        <p:spPr>
          <a:xfrm>
            <a:off x="170848" y="373606"/>
            <a:ext cx="2620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FUNDA?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84F6F-50CF-4E16-ACF8-43853E56373C}"/>
              </a:ext>
            </a:extLst>
          </p:cNvPr>
          <p:cNvSpPr txBox="1"/>
          <p:nvPr/>
        </p:nvSpPr>
        <p:spPr>
          <a:xfrm>
            <a:off x="4676396" y="2318959"/>
            <a:ext cx="2839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자영업에 투자하는 펀드매니저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8D9F7-E73A-4C36-B6A8-12E51DFB235E}"/>
              </a:ext>
            </a:extLst>
          </p:cNvPr>
          <p:cNvSpPr txBox="1"/>
          <p:nvPr/>
        </p:nvSpPr>
        <p:spPr>
          <a:xfrm>
            <a:off x="4136579" y="4032344"/>
            <a:ext cx="107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99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rgbClr val="99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대출</a:t>
            </a:r>
            <a:r>
              <a:rPr lang="en-US" altLang="ko-KR" dirty="0">
                <a:solidFill>
                  <a:srgbClr val="99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rgbClr val="99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D303D-6A9F-4781-823F-018458C0005A}"/>
              </a:ext>
            </a:extLst>
          </p:cNvPr>
          <p:cNvSpPr txBox="1"/>
          <p:nvPr/>
        </p:nvSpPr>
        <p:spPr>
          <a:xfrm>
            <a:off x="413696" y="2041960"/>
            <a:ext cx="4061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대회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대출상점의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총매출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펀다는</a:t>
            </a:r>
            <a:r>
              <a:rPr lang="ko-KR" altLang="en-US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각 상점 별 대출한도 설정에 참고</a:t>
            </a:r>
          </a:p>
        </p:txBody>
      </p:sp>
    </p:spTree>
    <p:extLst>
      <p:ext uri="{BB962C8B-B14F-4D97-AF65-F5344CB8AC3E}">
        <p14:creationId xmlns:p14="http://schemas.microsoft.com/office/powerpoint/2010/main" val="247082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62128B0-0BE3-4DAF-B573-B7C17CAABD5D}"/>
              </a:ext>
            </a:extLst>
          </p:cNvPr>
          <p:cNvSpPr/>
          <p:nvPr/>
        </p:nvSpPr>
        <p:spPr>
          <a:xfrm>
            <a:off x="1863408" y="3118234"/>
            <a:ext cx="6814687" cy="621532"/>
          </a:xfrm>
          <a:prstGeom prst="rightArrow">
            <a:avLst>
              <a:gd name="adj1" fmla="val 28319"/>
              <a:gd name="adj2" fmla="val 48451"/>
            </a:avLst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9B649E-DD29-494F-A6DB-8EC326CB94EE}"/>
              </a:ext>
            </a:extLst>
          </p:cNvPr>
          <p:cNvSpPr txBox="1"/>
          <p:nvPr/>
        </p:nvSpPr>
        <p:spPr>
          <a:xfrm>
            <a:off x="523875" y="4457176"/>
            <a:ext cx="2768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funda_train.csv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Excel 365 무료로 다운 받기 - 2021년 최신 버전">
            <a:extLst>
              <a:ext uri="{FF2B5EF4-FFF2-40B4-BE49-F238E27FC236}">
                <a16:creationId xmlns:a16="http://schemas.microsoft.com/office/drawing/2014/main" id="{94F46506-B5CF-4345-B9BC-FA71C66B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5" y="2443163"/>
            <a:ext cx="22479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cel 365 무료로 다운 받기 - 2021년 최신 버전">
            <a:extLst>
              <a:ext uri="{FF2B5EF4-FFF2-40B4-BE49-F238E27FC236}">
                <a16:creationId xmlns:a16="http://schemas.microsoft.com/office/drawing/2014/main" id="{9148C92E-EDEC-4E1E-9914-BA509CA6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74" y="2443163"/>
            <a:ext cx="22479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4179C3-4EF0-4954-8121-CDBF77741DE4}"/>
              </a:ext>
            </a:extLst>
          </p:cNvPr>
          <p:cNvSpPr/>
          <p:nvPr/>
        </p:nvSpPr>
        <p:spPr>
          <a:xfrm>
            <a:off x="4146072" y="1976119"/>
            <a:ext cx="3354325" cy="2905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C71A2-6CBA-43D9-9A6C-9EA9D9D682E3}"/>
              </a:ext>
            </a:extLst>
          </p:cNvPr>
          <p:cNvSpPr txBox="1"/>
          <p:nvPr/>
        </p:nvSpPr>
        <p:spPr>
          <a:xfrm>
            <a:off x="8678095" y="4457176"/>
            <a:ext cx="2768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submission.csv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EAAD85-0526-46A1-A74B-E16F5DF4D26E}"/>
              </a:ext>
            </a:extLst>
          </p:cNvPr>
          <p:cNvSpPr txBox="1"/>
          <p:nvPr/>
        </p:nvSpPr>
        <p:spPr>
          <a:xfrm>
            <a:off x="4758345" y="2951947"/>
            <a:ext cx="21297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매출 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 모델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49663-10F8-4630-8D1A-4B9A1BE57794}"/>
              </a:ext>
            </a:extLst>
          </p:cNvPr>
          <p:cNvSpPr txBox="1"/>
          <p:nvPr/>
        </p:nvSpPr>
        <p:spPr>
          <a:xfrm>
            <a:off x="2835331" y="2951946"/>
            <a:ext cx="1335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3A16A-6438-436A-A98B-EAC317189FAB}"/>
              </a:ext>
            </a:extLst>
          </p:cNvPr>
          <p:cNvSpPr txBox="1"/>
          <p:nvPr/>
        </p:nvSpPr>
        <p:spPr>
          <a:xfrm>
            <a:off x="8995051" y="4980396"/>
            <a:ext cx="2134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 결과값 기입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89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보노보노 ppt : 네이버 블로그">
            <a:extLst>
              <a:ext uri="{FF2B5EF4-FFF2-40B4-BE49-F238E27FC236}">
                <a16:creationId xmlns:a16="http://schemas.microsoft.com/office/drawing/2014/main" id="{C508D11C-880A-4113-8A39-F25DF3FD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D0D9A-4DC4-4CF7-8890-369ACD7B00D8}"/>
              </a:ext>
            </a:extLst>
          </p:cNvPr>
          <p:cNvSpPr txBox="1"/>
          <p:nvPr/>
        </p:nvSpPr>
        <p:spPr>
          <a:xfrm>
            <a:off x="-97857" y="295798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02.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평가 척도</a:t>
            </a:r>
          </a:p>
        </p:txBody>
      </p:sp>
    </p:spTree>
    <p:extLst>
      <p:ext uri="{BB962C8B-B14F-4D97-AF65-F5344CB8AC3E}">
        <p14:creationId xmlns:p14="http://schemas.microsoft.com/office/powerpoint/2010/main" val="44188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F9B649E-DD29-494F-A6DB-8EC326CB94EE}"/>
              </a:ext>
            </a:extLst>
          </p:cNvPr>
          <p:cNvSpPr txBox="1"/>
          <p:nvPr/>
        </p:nvSpPr>
        <p:spPr>
          <a:xfrm>
            <a:off x="492719" y="471467"/>
            <a:ext cx="3007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 척도</a:t>
            </a:r>
            <a:r>
              <a:rPr lang="en-US" altLang="ko-KR" sz="36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MAE</a:t>
            </a:r>
            <a:endParaRPr lang="ko-KR" altLang="en-US" sz="3600" dirty="0">
              <a:highlight>
                <a:srgbClr val="DBFA4C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49663-10F8-4630-8D1A-4B9A1BE57794}"/>
              </a:ext>
            </a:extLst>
          </p:cNvPr>
          <p:cNvSpPr txBox="1"/>
          <p:nvPr/>
        </p:nvSpPr>
        <p:spPr>
          <a:xfrm>
            <a:off x="3063391" y="656133"/>
            <a:ext cx="8073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실제값과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차이에 절댓값하고 평균값을 계산한 손실함수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3A16A-6438-436A-A98B-EAC317189FAB}"/>
              </a:ext>
            </a:extLst>
          </p:cNvPr>
          <p:cNvSpPr txBox="1"/>
          <p:nvPr/>
        </p:nvSpPr>
        <p:spPr>
          <a:xfrm>
            <a:off x="1006053" y="1130477"/>
            <a:ext cx="2134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회귀 평가 지표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734F09-B3AF-4824-AA33-53F9E42663E2}"/>
              </a:ext>
            </a:extLst>
          </p:cNvPr>
          <p:cNvGrpSpPr/>
          <p:nvPr/>
        </p:nvGrpSpPr>
        <p:grpSpPr>
          <a:xfrm>
            <a:off x="864670" y="1979581"/>
            <a:ext cx="10462661" cy="3924000"/>
            <a:chOff x="932046" y="1846415"/>
            <a:chExt cx="10462661" cy="3924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4A62471-6E16-44EB-AD09-F0E7F9943022}"/>
                </a:ext>
              </a:extLst>
            </p:cNvPr>
            <p:cNvGrpSpPr/>
            <p:nvPr/>
          </p:nvGrpSpPr>
          <p:grpSpPr>
            <a:xfrm>
              <a:off x="932046" y="1846415"/>
              <a:ext cx="10462661" cy="3081688"/>
              <a:chOff x="864669" y="1798289"/>
              <a:chExt cx="10462661" cy="30816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7838C1E-304E-4D9D-BFC9-8B847F6AE327}"/>
                  </a:ext>
                </a:extLst>
              </p:cNvPr>
              <p:cNvSpPr/>
              <p:nvPr/>
            </p:nvSpPr>
            <p:spPr>
              <a:xfrm>
                <a:off x="864669" y="1799894"/>
                <a:ext cx="10462661" cy="452386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41AAC31-D65B-436A-B1C5-E4C52EC48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69" y="2252280"/>
                <a:ext cx="10462661" cy="0"/>
              </a:xfrm>
              <a:prstGeom prst="line">
                <a:avLst/>
              </a:prstGeom>
              <a:ln w="38100">
                <a:solidFill>
                  <a:srgbClr val="7C8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A1B417A-795A-4ABB-BA4A-3399D2EE8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69" y="1798289"/>
                <a:ext cx="10462661" cy="0"/>
              </a:xfrm>
              <a:prstGeom prst="line">
                <a:avLst/>
              </a:prstGeom>
              <a:ln w="38100">
                <a:solidFill>
                  <a:srgbClr val="7C8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9DF5FD7-8634-46C9-A3E6-8F89C3F3F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69" y="3128179"/>
                <a:ext cx="10462661" cy="0"/>
              </a:xfrm>
              <a:prstGeom prst="line">
                <a:avLst/>
              </a:prstGeom>
              <a:ln w="38100">
                <a:solidFill>
                  <a:srgbClr val="7C8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32E6427-8BC8-4DB4-965A-FDA4EA1AE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69" y="4004078"/>
                <a:ext cx="10462661" cy="0"/>
              </a:xfrm>
              <a:prstGeom prst="line">
                <a:avLst/>
              </a:prstGeom>
              <a:ln w="38100">
                <a:solidFill>
                  <a:srgbClr val="7C8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553DD93-F7F8-4ABF-97DF-E6FF57855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69" y="4879977"/>
                <a:ext cx="10462661" cy="0"/>
              </a:xfrm>
              <a:prstGeom prst="line">
                <a:avLst/>
              </a:prstGeom>
              <a:ln w="38100">
                <a:solidFill>
                  <a:srgbClr val="7C8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7B2AF6A-8BB6-48DB-8CA9-547FF9B8F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449" y="1846415"/>
              <a:ext cx="0" cy="3924000"/>
            </a:xfrm>
            <a:prstGeom prst="line">
              <a:avLst/>
            </a:prstGeom>
            <a:ln w="38100">
              <a:solidFill>
                <a:srgbClr val="7C8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07B7C9-9DA0-477E-A699-7C7557A68D6B}"/>
              </a:ext>
            </a:extLst>
          </p:cNvPr>
          <p:cNvSpPr txBox="1"/>
          <p:nvPr/>
        </p:nvSpPr>
        <p:spPr>
          <a:xfrm>
            <a:off x="1006053" y="2038337"/>
            <a:ext cx="15221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 지표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0DE17-03E0-45FE-A5B0-5988D34EF827}"/>
              </a:ext>
            </a:extLst>
          </p:cNvPr>
          <p:cNvSpPr txBox="1"/>
          <p:nvPr/>
        </p:nvSpPr>
        <p:spPr>
          <a:xfrm>
            <a:off x="5132728" y="2038337"/>
            <a:ext cx="15221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045AC-1F90-49CA-92F4-4173BB667DF5}"/>
              </a:ext>
            </a:extLst>
          </p:cNvPr>
          <p:cNvSpPr txBox="1"/>
          <p:nvPr/>
        </p:nvSpPr>
        <p:spPr>
          <a:xfrm>
            <a:off x="8954985" y="2038337"/>
            <a:ext cx="15221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02EC76-0688-4BD2-957D-1506C4D42662}"/>
              </a:ext>
            </a:extLst>
          </p:cNvPr>
          <p:cNvSpPr txBox="1"/>
          <p:nvPr/>
        </p:nvSpPr>
        <p:spPr>
          <a:xfrm>
            <a:off x="1042315" y="2576696"/>
            <a:ext cx="15221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MAE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1D72C0-4B95-4D1C-8D2E-F790957E98E6}"/>
              </a:ext>
            </a:extLst>
          </p:cNvPr>
          <p:cNvSpPr txBox="1"/>
          <p:nvPr/>
        </p:nvSpPr>
        <p:spPr>
          <a:xfrm>
            <a:off x="1042314" y="3464905"/>
            <a:ext cx="15221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MSE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203D9-C7E1-47F4-BAEA-71C9F97D337F}"/>
              </a:ext>
            </a:extLst>
          </p:cNvPr>
          <p:cNvSpPr txBox="1"/>
          <p:nvPr/>
        </p:nvSpPr>
        <p:spPr>
          <a:xfrm>
            <a:off x="1042316" y="4353114"/>
            <a:ext cx="15221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RMSE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C34853-A6FE-4CA4-8875-1FC5F2518503}"/>
              </a:ext>
            </a:extLst>
          </p:cNvPr>
          <p:cNvSpPr txBox="1"/>
          <p:nvPr/>
        </p:nvSpPr>
        <p:spPr>
          <a:xfrm>
            <a:off x="1006052" y="5241322"/>
            <a:ext cx="15221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R^2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96F88-93A4-417D-9CEF-EA8072279BFB}"/>
              </a:ext>
            </a:extLst>
          </p:cNvPr>
          <p:cNvSpPr txBox="1"/>
          <p:nvPr/>
        </p:nvSpPr>
        <p:spPr>
          <a:xfrm>
            <a:off x="3101892" y="2702670"/>
            <a:ext cx="5583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실제값과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예측값의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차이를 절댓값으로 변환해서 평균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125542-1D87-4991-81CF-27D512D59304}"/>
              </a:ext>
            </a:extLst>
          </p:cNvPr>
          <p:cNvSpPr txBox="1"/>
          <p:nvPr/>
        </p:nvSpPr>
        <p:spPr>
          <a:xfrm>
            <a:off x="3101892" y="3556900"/>
            <a:ext cx="5583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실제값과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예측값의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차이를 제곱해 변환해서 평균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EDE585-1260-4756-B0EE-26613DE27F2B}"/>
              </a:ext>
            </a:extLst>
          </p:cNvPr>
          <p:cNvSpPr txBox="1"/>
          <p:nvPr/>
        </p:nvSpPr>
        <p:spPr>
          <a:xfrm>
            <a:off x="1882640" y="4255356"/>
            <a:ext cx="802228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MSE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루트를 씌운 것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(MSE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오류의 제곱을 구하므로 실제 오류 평균보다 더 커지는 특성 보완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D1286-B6F1-471F-8032-EFC96F995310}"/>
              </a:ext>
            </a:extLst>
          </p:cNvPr>
          <p:cNvSpPr txBox="1"/>
          <p:nvPr/>
        </p:nvSpPr>
        <p:spPr>
          <a:xfrm>
            <a:off x="3101892" y="5308698"/>
            <a:ext cx="5583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값의 분산 대비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예측값의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분산 비율을 지표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D430C12-C1AE-4CEE-A7C7-149FE7818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</a:blip>
          <a:srcRect t="-249454" r="53289" b="1"/>
          <a:stretch/>
        </p:blipFill>
        <p:spPr>
          <a:xfrm>
            <a:off x="5901963" y="2766945"/>
            <a:ext cx="681795" cy="3382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73A0CF9-7554-4B3F-8F66-CECC963A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</a:blip>
          <a:srcRect t="-249454" r="53289" b="1"/>
          <a:stretch/>
        </p:blipFill>
        <p:spPr>
          <a:xfrm>
            <a:off x="6078994" y="3606659"/>
            <a:ext cx="681795" cy="338270"/>
          </a:xfrm>
          <a:prstGeom prst="rect">
            <a:avLst/>
          </a:prstGeom>
        </p:spPr>
      </p:pic>
      <p:pic>
        <p:nvPicPr>
          <p:cNvPr id="2050" name="Picture 2" descr="19) 대한민국특허청(KR) (12) 등록특허공보(B1)">
            <a:extLst>
              <a:ext uri="{FF2B5EF4-FFF2-40B4-BE49-F238E27FC236}">
                <a16:creationId xmlns:a16="http://schemas.microsoft.com/office/drawing/2014/main" id="{65C3F649-6F98-45E3-AA7C-479F2D470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0"/>
          <a:stretch/>
        </p:blipFill>
        <p:spPr bwMode="auto">
          <a:xfrm>
            <a:off x="8685671" y="2544143"/>
            <a:ext cx="2422356" cy="69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딥러닝] 목적/손실 함수(Loss Function) 이해 및 종류">
            <a:extLst>
              <a:ext uri="{FF2B5EF4-FFF2-40B4-BE49-F238E27FC236}">
                <a16:creationId xmlns:a16="http://schemas.microsoft.com/office/drawing/2014/main" id="{1DDEF231-3D4E-441B-9516-4F0CD87B4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565" y="3426372"/>
            <a:ext cx="2374713" cy="68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5185E1-D7AC-4C61-BF07-15AE882E3F65}"/>
                  </a:ext>
                </a:extLst>
              </p:cNvPr>
              <p:cNvSpPr txBox="1"/>
              <p:nvPr/>
            </p:nvSpPr>
            <p:spPr>
              <a:xfrm>
                <a:off x="8808714" y="5166800"/>
                <a:ext cx="2327817" cy="542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 R^2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5185E1-D7AC-4C61-BF07-15AE882E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714" y="5166800"/>
                <a:ext cx="2327817" cy="542008"/>
              </a:xfrm>
              <a:prstGeom prst="rect">
                <a:avLst/>
              </a:prstGeom>
              <a:blipFill>
                <a:blip r:embed="rId5"/>
                <a:stretch>
                  <a:fillRect l="-2880"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43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F9B649E-DD29-494F-A6DB-8EC326CB94EE}"/>
              </a:ext>
            </a:extLst>
          </p:cNvPr>
          <p:cNvSpPr txBox="1"/>
          <p:nvPr/>
        </p:nvSpPr>
        <p:spPr>
          <a:xfrm>
            <a:off x="492719" y="471467"/>
            <a:ext cx="3007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 척도</a:t>
            </a:r>
            <a:r>
              <a:rPr lang="en-US" altLang="ko-KR" sz="36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MAE</a:t>
            </a:r>
            <a:endParaRPr lang="ko-KR" altLang="en-US" sz="3600" dirty="0">
              <a:highlight>
                <a:srgbClr val="DBFA4C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49663-10F8-4630-8D1A-4B9A1BE57794}"/>
              </a:ext>
            </a:extLst>
          </p:cNvPr>
          <p:cNvSpPr txBox="1"/>
          <p:nvPr/>
        </p:nvSpPr>
        <p:spPr>
          <a:xfrm>
            <a:off x="3063391" y="656133"/>
            <a:ext cx="8073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실제값과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차이에 절댓값하고 평균값을 계산한 손실함수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3A16A-6438-436A-A98B-EAC317189FAB}"/>
              </a:ext>
            </a:extLst>
          </p:cNvPr>
          <p:cNvSpPr txBox="1"/>
          <p:nvPr/>
        </p:nvSpPr>
        <p:spPr>
          <a:xfrm>
            <a:off x="1006053" y="1130477"/>
            <a:ext cx="2134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회귀 평가 지표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889ADC9-E677-4462-9B97-46E7B5D6402D}"/>
              </a:ext>
            </a:extLst>
          </p:cNvPr>
          <p:cNvGrpSpPr/>
          <p:nvPr/>
        </p:nvGrpSpPr>
        <p:grpSpPr>
          <a:xfrm>
            <a:off x="1890343" y="1890937"/>
            <a:ext cx="7968552" cy="2717134"/>
            <a:chOff x="1899968" y="1958314"/>
            <a:chExt cx="7968552" cy="27171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A809E2-2986-4C7F-BD8C-7800B41CD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968" y="1958314"/>
              <a:ext cx="7758838" cy="268106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B045AC-1F90-49CA-92F4-4173BB667DF5}"/>
                </a:ext>
              </a:extLst>
            </p:cNvPr>
            <p:cNvSpPr txBox="1"/>
            <p:nvPr/>
          </p:nvSpPr>
          <p:spPr>
            <a:xfrm>
              <a:off x="7783328" y="3800906"/>
              <a:ext cx="20851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>
                  <a:solidFill>
                    <a:srgbClr val="9999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예상매출액</a:t>
              </a:r>
              <a:endParaRPr lang="ko-KR" altLang="en-US" sz="2800" dirty="0">
                <a:solidFill>
                  <a:srgbClr val="9999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AD4D4FA-78E8-4C34-895A-C2CF2EDBFF73}"/>
                </a:ext>
              </a:extLst>
            </p:cNvPr>
            <p:cNvSpPr/>
            <p:nvPr/>
          </p:nvSpPr>
          <p:spPr>
            <a:xfrm>
              <a:off x="6670306" y="2638655"/>
              <a:ext cx="1174282" cy="1162251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2A229CB-3BCC-4EA5-A17D-238C3021B1ED}"/>
                </a:ext>
              </a:extLst>
            </p:cNvPr>
            <p:cNvSpPr/>
            <p:nvPr/>
          </p:nvSpPr>
          <p:spPr>
            <a:xfrm>
              <a:off x="8118902" y="2638655"/>
              <a:ext cx="1174282" cy="1162251"/>
            </a:xfrm>
            <a:prstGeom prst="ellipse">
              <a:avLst/>
            </a:prstGeom>
            <a:noFill/>
            <a:ln w="571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ADEA77-4013-46C8-B93A-EE7E38C427B0}"/>
                </a:ext>
              </a:extLst>
            </p:cNvPr>
            <p:cNvSpPr txBox="1"/>
            <p:nvPr/>
          </p:nvSpPr>
          <p:spPr>
            <a:xfrm>
              <a:off x="6214851" y="2155010"/>
              <a:ext cx="20851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실제매출액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E0F1F7-AE96-45FA-85E2-77885A79748E}"/>
                </a:ext>
              </a:extLst>
            </p:cNvPr>
            <p:cNvSpPr/>
            <p:nvPr/>
          </p:nvSpPr>
          <p:spPr>
            <a:xfrm>
              <a:off x="4468743" y="3449584"/>
              <a:ext cx="745811" cy="702644"/>
            </a:xfrm>
            <a:prstGeom prst="ellipse">
              <a:avLst/>
            </a:prstGeom>
            <a:noFill/>
            <a:ln w="57150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B2B26F-6AD6-4215-942F-61D535606DFE}"/>
                </a:ext>
              </a:extLst>
            </p:cNvPr>
            <p:cNvSpPr txBox="1"/>
            <p:nvPr/>
          </p:nvSpPr>
          <p:spPr>
            <a:xfrm>
              <a:off x="3799052" y="4152228"/>
              <a:ext cx="20851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상점개수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3340FE-013D-4E04-A9AA-D7897749BA07}"/>
              </a:ext>
            </a:extLst>
          </p:cNvPr>
          <p:cNvSpPr txBox="1"/>
          <p:nvPr/>
        </p:nvSpPr>
        <p:spPr>
          <a:xfrm>
            <a:off x="1890343" y="5149477"/>
            <a:ext cx="8073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MAE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값이 작을수록 모델 정확도가 좋음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46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보노보노 ppt : 네이버 블로그">
            <a:extLst>
              <a:ext uri="{FF2B5EF4-FFF2-40B4-BE49-F238E27FC236}">
                <a16:creationId xmlns:a16="http://schemas.microsoft.com/office/drawing/2014/main" id="{C508D11C-880A-4113-8A39-F25DF3FD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D0D9A-4DC4-4CF7-8890-369ACD7B00D8}"/>
              </a:ext>
            </a:extLst>
          </p:cNvPr>
          <p:cNvSpPr txBox="1"/>
          <p:nvPr/>
        </p:nvSpPr>
        <p:spPr>
          <a:xfrm>
            <a:off x="-97857" y="295798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03.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탐색적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2821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F9B649E-DD29-494F-A6DB-8EC326CB94EE}"/>
              </a:ext>
            </a:extLst>
          </p:cNvPr>
          <p:cNvSpPr txBox="1"/>
          <p:nvPr/>
        </p:nvSpPr>
        <p:spPr>
          <a:xfrm>
            <a:off x="0" y="467329"/>
            <a:ext cx="5603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정상성</a:t>
            </a:r>
            <a:r>
              <a:rPr lang="en-US" altLang="ko-KR" sz="28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(stationarity)</a:t>
            </a:r>
            <a:r>
              <a:rPr lang="ko-KR" altLang="en-US" sz="28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49663-10F8-4630-8D1A-4B9A1BE57794}"/>
              </a:ext>
            </a:extLst>
          </p:cNvPr>
          <p:cNvSpPr txBox="1"/>
          <p:nvPr/>
        </p:nvSpPr>
        <p:spPr>
          <a:xfrm>
            <a:off x="-343991" y="1245946"/>
            <a:ext cx="11201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시계열의 확률적인 성질들이 시간의 흐름에 따라 변하지 않는 것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뚜렷한 추세가 보이지 않음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3A16A-6438-436A-A98B-EAC317189FAB}"/>
              </a:ext>
            </a:extLst>
          </p:cNvPr>
          <p:cNvSpPr txBox="1"/>
          <p:nvPr/>
        </p:nvSpPr>
        <p:spPr>
          <a:xfrm>
            <a:off x="3373745" y="5139328"/>
            <a:ext cx="2134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should_diff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True)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15102A6-2C49-4B48-BC90-531C35F26812}"/>
              </a:ext>
            </a:extLst>
          </p:cNvPr>
          <p:cNvSpPr/>
          <p:nvPr/>
        </p:nvSpPr>
        <p:spPr>
          <a:xfrm>
            <a:off x="743664" y="1087470"/>
            <a:ext cx="3204000" cy="72000"/>
          </a:xfrm>
          <a:custGeom>
            <a:avLst/>
            <a:gdLst>
              <a:gd name="connsiteX0" fmla="*/ 0 w 2897204"/>
              <a:gd name="connsiteY0" fmla="*/ 9626 h 1001030"/>
              <a:gd name="connsiteX1" fmla="*/ 134753 w 2897204"/>
              <a:gd name="connsiteY1" fmla="*/ 991403 h 1001030"/>
              <a:gd name="connsiteX2" fmla="*/ 298383 w 2897204"/>
              <a:gd name="connsiteY2" fmla="*/ 1 h 1001030"/>
              <a:gd name="connsiteX3" fmla="*/ 452387 w 2897204"/>
              <a:gd name="connsiteY3" fmla="*/ 991403 h 1001030"/>
              <a:gd name="connsiteX4" fmla="*/ 577515 w 2897204"/>
              <a:gd name="connsiteY4" fmla="*/ 38502 h 1001030"/>
              <a:gd name="connsiteX5" fmla="*/ 731520 w 2897204"/>
              <a:gd name="connsiteY5" fmla="*/ 981778 h 1001030"/>
              <a:gd name="connsiteX6" fmla="*/ 895149 w 2897204"/>
              <a:gd name="connsiteY6" fmla="*/ 1 h 1001030"/>
              <a:gd name="connsiteX7" fmla="*/ 1020278 w 2897204"/>
              <a:gd name="connsiteY7" fmla="*/ 991403 h 1001030"/>
              <a:gd name="connsiteX8" fmla="*/ 1126155 w 2897204"/>
              <a:gd name="connsiteY8" fmla="*/ 38502 h 1001030"/>
              <a:gd name="connsiteX9" fmla="*/ 1241659 w 2897204"/>
              <a:gd name="connsiteY9" fmla="*/ 991403 h 1001030"/>
              <a:gd name="connsiteX10" fmla="*/ 1280160 w 2897204"/>
              <a:gd name="connsiteY10" fmla="*/ 48127 h 1001030"/>
              <a:gd name="connsiteX11" fmla="*/ 1424539 w 2897204"/>
              <a:gd name="connsiteY11" fmla="*/ 1001028 h 1001030"/>
              <a:gd name="connsiteX12" fmla="*/ 1540042 w 2897204"/>
              <a:gd name="connsiteY12" fmla="*/ 38502 h 1001030"/>
              <a:gd name="connsiteX13" fmla="*/ 1636294 w 2897204"/>
              <a:gd name="connsiteY13" fmla="*/ 962527 h 1001030"/>
              <a:gd name="connsiteX14" fmla="*/ 1732547 w 2897204"/>
              <a:gd name="connsiteY14" fmla="*/ 28876 h 1001030"/>
              <a:gd name="connsiteX15" fmla="*/ 1857675 w 2897204"/>
              <a:gd name="connsiteY15" fmla="*/ 972152 h 1001030"/>
              <a:gd name="connsiteX16" fmla="*/ 1973179 w 2897204"/>
              <a:gd name="connsiteY16" fmla="*/ 38502 h 1001030"/>
              <a:gd name="connsiteX17" fmla="*/ 2050181 w 2897204"/>
              <a:gd name="connsiteY17" fmla="*/ 981778 h 1001030"/>
              <a:gd name="connsiteX18" fmla="*/ 2156059 w 2897204"/>
              <a:gd name="connsiteY18" fmla="*/ 19251 h 1001030"/>
              <a:gd name="connsiteX19" fmla="*/ 2290812 w 2897204"/>
              <a:gd name="connsiteY19" fmla="*/ 972152 h 1001030"/>
              <a:gd name="connsiteX20" fmla="*/ 2435191 w 2897204"/>
              <a:gd name="connsiteY20" fmla="*/ 48127 h 1001030"/>
              <a:gd name="connsiteX21" fmla="*/ 2521819 w 2897204"/>
              <a:gd name="connsiteY21" fmla="*/ 972152 h 1001030"/>
              <a:gd name="connsiteX22" fmla="*/ 2675823 w 2897204"/>
              <a:gd name="connsiteY22" fmla="*/ 28876 h 1001030"/>
              <a:gd name="connsiteX23" fmla="*/ 2704699 w 2897204"/>
              <a:gd name="connsiteY23" fmla="*/ 991403 h 1001030"/>
              <a:gd name="connsiteX24" fmla="*/ 2897204 w 2897204"/>
              <a:gd name="connsiteY24" fmla="*/ 38502 h 100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97204" h="1001030">
                <a:moveTo>
                  <a:pt x="0" y="9626"/>
                </a:moveTo>
                <a:cubicBezTo>
                  <a:pt x="42511" y="501316"/>
                  <a:pt x="85023" y="993007"/>
                  <a:pt x="134753" y="991403"/>
                </a:cubicBezTo>
                <a:cubicBezTo>
                  <a:pt x="184483" y="989799"/>
                  <a:pt x="245444" y="1"/>
                  <a:pt x="298383" y="1"/>
                </a:cubicBezTo>
                <a:cubicBezTo>
                  <a:pt x="351322" y="1"/>
                  <a:pt x="405865" y="984986"/>
                  <a:pt x="452387" y="991403"/>
                </a:cubicBezTo>
                <a:cubicBezTo>
                  <a:pt x="498909" y="997820"/>
                  <a:pt x="530993" y="40106"/>
                  <a:pt x="577515" y="38502"/>
                </a:cubicBezTo>
                <a:cubicBezTo>
                  <a:pt x="624037" y="36898"/>
                  <a:pt x="678581" y="988195"/>
                  <a:pt x="731520" y="981778"/>
                </a:cubicBezTo>
                <a:cubicBezTo>
                  <a:pt x="784459" y="975361"/>
                  <a:pt x="847023" y="-1603"/>
                  <a:pt x="895149" y="1"/>
                </a:cubicBezTo>
                <a:cubicBezTo>
                  <a:pt x="943275" y="1605"/>
                  <a:pt x="981777" y="984986"/>
                  <a:pt x="1020278" y="991403"/>
                </a:cubicBezTo>
                <a:cubicBezTo>
                  <a:pt x="1058779" y="997820"/>
                  <a:pt x="1089258" y="38502"/>
                  <a:pt x="1126155" y="38502"/>
                </a:cubicBezTo>
                <a:cubicBezTo>
                  <a:pt x="1163052" y="38502"/>
                  <a:pt x="1215992" y="989799"/>
                  <a:pt x="1241659" y="991403"/>
                </a:cubicBezTo>
                <a:cubicBezTo>
                  <a:pt x="1267327" y="993007"/>
                  <a:pt x="1249680" y="46523"/>
                  <a:pt x="1280160" y="48127"/>
                </a:cubicBezTo>
                <a:cubicBezTo>
                  <a:pt x="1310640" y="49731"/>
                  <a:pt x="1381225" y="1002632"/>
                  <a:pt x="1424539" y="1001028"/>
                </a:cubicBezTo>
                <a:cubicBezTo>
                  <a:pt x="1467853" y="999424"/>
                  <a:pt x="1504750" y="44919"/>
                  <a:pt x="1540042" y="38502"/>
                </a:cubicBezTo>
                <a:cubicBezTo>
                  <a:pt x="1575334" y="32085"/>
                  <a:pt x="1604210" y="964131"/>
                  <a:pt x="1636294" y="962527"/>
                </a:cubicBezTo>
                <a:cubicBezTo>
                  <a:pt x="1668378" y="960923"/>
                  <a:pt x="1695650" y="27272"/>
                  <a:pt x="1732547" y="28876"/>
                </a:cubicBezTo>
                <a:cubicBezTo>
                  <a:pt x="1769444" y="30480"/>
                  <a:pt x="1817570" y="970548"/>
                  <a:pt x="1857675" y="972152"/>
                </a:cubicBezTo>
                <a:cubicBezTo>
                  <a:pt x="1897780" y="973756"/>
                  <a:pt x="1941095" y="36898"/>
                  <a:pt x="1973179" y="38502"/>
                </a:cubicBezTo>
                <a:cubicBezTo>
                  <a:pt x="2005263" y="40106"/>
                  <a:pt x="2019701" y="984986"/>
                  <a:pt x="2050181" y="981778"/>
                </a:cubicBezTo>
                <a:cubicBezTo>
                  <a:pt x="2080661" y="978570"/>
                  <a:pt x="2115954" y="20855"/>
                  <a:pt x="2156059" y="19251"/>
                </a:cubicBezTo>
                <a:cubicBezTo>
                  <a:pt x="2196164" y="17647"/>
                  <a:pt x="2244290" y="967339"/>
                  <a:pt x="2290812" y="972152"/>
                </a:cubicBezTo>
                <a:cubicBezTo>
                  <a:pt x="2337334" y="976965"/>
                  <a:pt x="2396690" y="48127"/>
                  <a:pt x="2435191" y="48127"/>
                </a:cubicBezTo>
                <a:cubicBezTo>
                  <a:pt x="2473692" y="48127"/>
                  <a:pt x="2481714" y="975360"/>
                  <a:pt x="2521819" y="972152"/>
                </a:cubicBezTo>
                <a:cubicBezTo>
                  <a:pt x="2561924" y="968944"/>
                  <a:pt x="2645343" y="25668"/>
                  <a:pt x="2675823" y="28876"/>
                </a:cubicBezTo>
                <a:cubicBezTo>
                  <a:pt x="2706303" y="32084"/>
                  <a:pt x="2667802" y="989799"/>
                  <a:pt x="2704699" y="991403"/>
                </a:cubicBezTo>
                <a:cubicBezTo>
                  <a:pt x="2741596" y="993007"/>
                  <a:pt x="2819400" y="515754"/>
                  <a:pt x="2897204" y="38502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E9830-3E9E-4FC7-B63E-F8CB7476ACFA}"/>
              </a:ext>
            </a:extLst>
          </p:cNvPr>
          <p:cNvSpPr txBox="1"/>
          <p:nvPr/>
        </p:nvSpPr>
        <p:spPr>
          <a:xfrm>
            <a:off x="4880929" y="564250"/>
            <a:ext cx="408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800" dirty="0" err="1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단위근</a:t>
            </a:r>
            <a:r>
              <a:rPr lang="ko-KR" altLang="en-US" sz="2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검정</a:t>
            </a:r>
            <a:r>
              <a:rPr lang="en-US" altLang="ko-KR" sz="2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(ADF-Test)</a:t>
            </a:r>
            <a:endParaRPr lang="ko-KR" altLang="en-US" sz="2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03216-3E93-43A2-8621-0BAD18452965}"/>
              </a:ext>
            </a:extLst>
          </p:cNvPr>
          <p:cNvSpPr txBox="1"/>
          <p:nvPr/>
        </p:nvSpPr>
        <p:spPr>
          <a:xfrm>
            <a:off x="373781" y="3514635"/>
            <a:ext cx="1936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정상성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판단</a:t>
            </a: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9C99D29B-5C03-4EC2-9354-A06781F414F2}"/>
              </a:ext>
            </a:extLst>
          </p:cNvPr>
          <p:cNvSpPr/>
          <p:nvPr/>
        </p:nvSpPr>
        <p:spPr>
          <a:xfrm>
            <a:off x="5612615" y="4273617"/>
            <a:ext cx="483385" cy="1798146"/>
          </a:xfrm>
          <a:prstGeom prst="leftBracket">
            <a:avLst>
              <a:gd name="adj" fmla="val 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EC9598-AECF-430D-8F49-A4FEC956897F}"/>
              </a:ext>
            </a:extLst>
          </p:cNvPr>
          <p:cNvSpPr txBox="1"/>
          <p:nvPr/>
        </p:nvSpPr>
        <p:spPr>
          <a:xfrm>
            <a:off x="324204" y="4627083"/>
            <a:ext cx="1936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(ADF-Test </a:t>
            </a:r>
            <a:r>
              <a:rPr lang="ko-KR" altLang="en-US" sz="20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r>
              <a:rPr lang="en-US" altLang="ko-KR" sz="20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364D9-91B2-41C8-A4F2-5A4AC6DCA0B4}"/>
              </a:ext>
            </a:extLst>
          </p:cNvPr>
          <p:cNvSpPr txBox="1"/>
          <p:nvPr/>
        </p:nvSpPr>
        <p:spPr>
          <a:xfrm>
            <a:off x="3169238" y="2384222"/>
            <a:ext cx="2543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 시계열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D9ED9-D514-4641-B45D-557BAD1EB8C9}"/>
              </a:ext>
            </a:extLst>
          </p:cNvPr>
          <p:cNvSpPr txBox="1"/>
          <p:nvPr/>
        </p:nvSpPr>
        <p:spPr>
          <a:xfrm>
            <a:off x="3169238" y="4684659"/>
            <a:ext cx="2543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비정상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시계열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E20ED3-3435-43F3-AA34-F037E0537736}"/>
              </a:ext>
            </a:extLst>
          </p:cNvPr>
          <p:cNvSpPr txBox="1"/>
          <p:nvPr/>
        </p:nvSpPr>
        <p:spPr>
          <a:xfrm>
            <a:off x="3373745" y="2809385"/>
            <a:ext cx="2229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should_diff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False)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B46C482C-C24B-4267-B22E-6A05D6FA2BB0}"/>
              </a:ext>
            </a:extLst>
          </p:cNvPr>
          <p:cNvSpPr/>
          <p:nvPr/>
        </p:nvSpPr>
        <p:spPr>
          <a:xfrm>
            <a:off x="2414593" y="2625167"/>
            <a:ext cx="959152" cy="2402026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3E1F2F-23B0-410D-BBA2-DFAEE822AE4F}"/>
              </a:ext>
            </a:extLst>
          </p:cNvPr>
          <p:cNvCxnSpPr>
            <a:cxnSpLocks/>
          </p:cNvCxnSpPr>
          <p:nvPr/>
        </p:nvCxnSpPr>
        <p:spPr>
          <a:xfrm flipV="1">
            <a:off x="5603281" y="5186843"/>
            <a:ext cx="492719" cy="117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D58B9D-8E92-4B30-9CBC-E8D29CB151DB}"/>
              </a:ext>
            </a:extLst>
          </p:cNvPr>
          <p:cNvSpPr txBox="1"/>
          <p:nvPr/>
        </p:nvSpPr>
        <p:spPr>
          <a:xfrm>
            <a:off x="6216914" y="3996044"/>
            <a:ext cx="273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계절성이 있는 상점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3A27F-65E2-426D-B20F-E8F31181E4B2}"/>
              </a:ext>
            </a:extLst>
          </p:cNvPr>
          <p:cNvSpPr txBox="1"/>
          <p:nvPr/>
        </p:nvSpPr>
        <p:spPr>
          <a:xfrm>
            <a:off x="6216914" y="4944489"/>
            <a:ext cx="273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추세가 있는 상점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182BAB-055F-4998-901E-44BF6E390F29}"/>
              </a:ext>
            </a:extLst>
          </p:cNvPr>
          <p:cNvSpPr txBox="1"/>
          <p:nvPr/>
        </p:nvSpPr>
        <p:spPr>
          <a:xfrm>
            <a:off x="6216914" y="5845714"/>
            <a:ext cx="273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휴업 중인 상점</a:t>
            </a:r>
          </a:p>
        </p:txBody>
      </p: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034AAC41-F60D-41FC-9B1D-E413D494B3CF}"/>
              </a:ext>
            </a:extLst>
          </p:cNvPr>
          <p:cNvSpPr/>
          <p:nvPr/>
        </p:nvSpPr>
        <p:spPr>
          <a:xfrm>
            <a:off x="8187802" y="3546933"/>
            <a:ext cx="1260910" cy="3184790"/>
          </a:xfrm>
          <a:prstGeom prst="rightBracket">
            <a:avLst>
              <a:gd name="adj" fmla="val 126289"/>
            </a:avLst>
          </a:prstGeom>
          <a:ln w="5715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86C52D-A5AC-40F8-B3CF-1409F0D08A28}"/>
              </a:ext>
            </a:extLst>
          </p:cNvPr>
          <p:cNvSpPr txBox="1"/>
          <p:nvPr/>
        </p:nvSpPr>
        <p:spPr>
          <a:xfrm>
            <a:off x="9170355" y="4627083"/>
            <a:ext cx="2870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차분사용해서</a:t>
            </a:r>
            <a:endParaRPr lang="en-US" altLang="ko-KR" sz="2800" dirty="0">
              <a:solidFill>
                <a:srgbClr val="FF7C8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일정하게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FF693B-8BA7-47D1-BA8A-E64845CD24F5}"/>
              </a:ext>
            </a:extLst>
          </p:cNvPr>
          <p:cNvSpPr txBox="1"/>
          <p:nvPr/>
        </p:nvSpPr>
        <p:spPr>
          <a:xfrm>
            <a:off x="5256653" y="2378051"/>
            <a:ext cx="2543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차분 필요</a:t>
            </a:r>
            <a:r>
              <a:rPr lang="en-US" altLang="ko-KR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endParaRPr lang="ko-KR" altLang="en-US" sz="2800" dirty="0">
              <a:solidFill>
                <a:srgbClr val="FF7C8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3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 animBg="1"/>
      <p:bldP spid="15" grpId="0"/>
      <p:bldP spid="20" grpId="0"/>
      <p:bldP spid="5" grpId="0" animBg="1"/>
      <p:bldP spid="22" grpId="0"/>
      <p:bldP spid="25" grpId="0"/>
      <p:bldP spid="26" grpId="0"/>
      <p:bldP spid="28" grpId="0"/>
      <p:bldP spid="8" grpId="0" animBg="1"/>
      <p:bldP spid="33" grpId="0"/>
      <p:bldP spid="34" grpId="0"/>
      <p:bldP spid="35" grpId="0"/>
      <p:bldP spid="21" grpId="0" animBg="1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323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궁서</vt:lpstr>
      <vt:lpstr>맑은 고딕</vt:lpstr>
      <vt:lpstr>배달의민족 주아</vt:lpstr>
      <vt:lpstr>Arial</vt:lpstr>
      <vt:lpstr>Cambria Math</vt:lpstr>
      <vt:lpstr>Office 테마</vt:lpstr>
      <vt:lpstr>4장. 상점 신용카드 매출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 군집화</dc:title>
  <dc:creator>tb990</dc:creator>
  <cp:lastModifiedBy>tb990</cp:lastModifiedBy>
  <cp:revision>58</cp:revision>
  <dcterms:created xsi:type="dcterms:W3CDTF">2021-03-03T08:39:09Z</dcterms:created>
  <dcterms:modified xsi:type="dcterms:W3CDTF">2021-07-01T09:55:04Z</dcterms:modified>
</cp:coreProperties>
</file>