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56" r:id="rId6"/>
    <p:sldId id="266" r:id="rId7"/>
    <p:sldId id="288" r:id="rId8"/>
    <p:sldId id="285" r:id="rId9"/>
    <p:sldId id="289" r:id="rId10"/>
    <p:sldId id="290" r:id="rId11"/>
    <p:sldId id="291" r:id="rId12"/>
    <p:sldId id="292" r:id="rId13"/>
    <p:sldId id="293" r:id="rId14"/>
    <p:sldId id="295" r:id="rId15"/>
    <p:sldId id="294" r:id="rId16"/>
    <p:sldId id="274" r:id="rId17"/>
    <p:sldId id="297" r:id="rId18"/>
    <p:sldId id="299" r:id="rId19"/>
    <p:sldId id="300" r:id="rId20"/>
    <p:sldId id="298" r:id="rId21"/>
    <p:sldId id="301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FF"/>
    <a:srgbClr val="B282DA"/>
    <a:srgbClr val="B271F3"/>
    <a:srgbClr val="4CBFCF"/>
    <a:srgbClr val="883FC5"/>
    <a:srgbClr val="6699FF"/>
    <a:srgbClr val="0CB3F1"/>
    <a:srgbClr val="FFFFFF"/>
    <a:srgbClr val="F3F3FF"/>
    <a:srgbClr val="C877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6B76E-F136-46E1-A879-54AAE45D48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F98B59-E7B4-4822-86F2-3D713E8556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678F16-F292-4BB0-8FDE-689826115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5A9A9-3C47-4826-8EDF-168A9AA4AB00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D1EB02-93DE-46A0-AF59-8650D9D74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3CD6E1-E4EE-41C8-AB94-E187081CE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2073-DB76-4E54-ADEA-C9CFFC3C6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67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837C1-4C8C-4668-83A6-5DEB6B7B9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B965F6-03FE-4282-82B5-4DD631237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D2756F-091A-40EA-869F-5EC49A9D3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5A9A9-3C47-4826-8EDF-168A9AA4AB00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E6FD40-D158-453F-87B0-8D45D72D4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5468-2A5F-46A9-AC59-1C1236DC6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2073-DB76-4E54-ADEA-C9CFFC3C6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834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A9EB7B4-AA3D-43A1-A1BC-9C85C8CE4A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F734EE-5D42-4622-8CCC-4A1C66745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AE820B-F630-4990-934A-F3FC57368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5A9A9-3C47-4826-8EDF-168A9AA4AB00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3ED807-9739-48D2-A0E2-70FF4273E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0AE998-9261-4150-8902-FB3E9C300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2073-DB76-4E54-ADEA-C9CFFC3C6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259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056356-303A-404B-A09E-F58B78F49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4464FB-58B7-4536-9F1C-D0BE2D317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808EF9-0DD1-4388-B9A0-9F2742441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5A9A9-3C47-4826-8EDF-168A9AA4AB00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1E5252-33FF-4B08-9736-CC9354FFC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17C88C-2D7E-4E1A-A6FB-A8DCA3A45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2073-DB76-4E54-ADEA-C9CFFC3C6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793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50C4F-052E-4C82-8CF0-6815A0A27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C38C21-92EB-4FBD-8A69-365BFD74A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6B069F-7894-4C71-BA68-34FDE8810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5A9A9-3C47-4826-8EDF-168A9AA4AB00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3F2B45-345C-4387-9EF7-3A7B95A85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862E97-A5B2-477F-8D64-4B31F6631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2073-DB76-4E54-ADEA-C9CFFC3C6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50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89EDB3-6308-407C-A72A-8CC39D8FD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5C4C5F-2944-4B1B-A8B7-13550D8917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DC025B-EDBF-493B-9250-F37BF976A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0E209B-CE9A-48A8-88E6-65C6CA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5A9A9-3C47-4826-8EDF-168A9AA4AB00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BB31AD-48CE-426F-9543-A2FC96494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EAE55B-7815-42C9-89FA-D0AC68039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2073-DB76-4E54-ADEA-C9CFFC3C6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296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E2AE93-22A6-457B-A6AC-E4833F417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9C4C19-B192-41D9-BD77-857BAF6A1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DB89EC-3565-497A-89E9-3B54445B4C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1EBFEC-DA6D-46DA-BE04-FA278C04AA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538ACAF-338A-48E3-9BA4-49A2907B68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8B1A905-BD23-419C-8CDD-1D7C71578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5A9A9-3C47-4826-8EDF-168A9AA4AB00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3154B6-834B-48FD-86BD-1859D24FF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FF5F6C5-247C-4451-ACF9-BDBC91EC3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2073-DB76-4E54-ADEA-C9CFFC3C6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931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0BCE71-549D-41B1-8CD8-09B6204D2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EBA05F-F395-46F2-8180-BD84B267C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5A9A9-3C47-4826-8EDF-168A9AA4AB00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F9C909-DE42-4D03-B5A7-723DAD19A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A31301-4363-48BB-A68A-F05180D2C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2073-DB76-4E54-ADEA-C9CFFC3C6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484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956EC11-EAB4-47B6-904A-5B5B91D26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5A9A9-3C47-4826-8EDF-168A9AA4AB00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2B10179-CFFC-4A73-8100-0D4817CE6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B05A0B-1B15-477B-9910-263B14BD4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2073-DB76-4E54-ADEA-C9CFFC3C6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241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F2456E-94C6-4765-B39E-6B402F198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DF52CD-E6E9-48DB-8D96-3AA03E390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BC7D19-F69F-46CD-8A09-0680C8205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4E673F-D4DB-45DD-9B96-0F2A83697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5A9A9-3C47-4826-8EDF-168A9AA4AB00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83FA78-7C30-4CCB-A19F-E21E26B54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C7BF62-81B4-45A7-951D-987FE115A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2073-DB76-4E54-ADEA-C9CFFC3C6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856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D36778-D5DE-4801-BC87-47C6153F8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FECF26E-3BC0-47CE-B3A6-A5371CE48A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97ACBA-9B57-4178-81C0-1B5FAB32E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E7E03B-FE4A-4AFE-9101-DB555A79F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5A9A9-3C47-4826-8EDF-168A9AA4AB00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25D6D5-8122-465E-A866-6B64E807D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8A6373-E581-497F-989E-A373C0262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2073-DB76-4E54-ADEA-C9CFFC3C6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103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C03A550-C608-4ECC-96B6-24470F40D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80C8D1-CA86-451D-9E7C-2A77150F7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B3111C-58E7-454E-B408-F09D853E54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5A9A9-3C47-4826-8EDF-168A9AA4AB00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8D8055-D7BD-4E10-92BF-DFFBDF70F0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E926BD-5A9D-4D93-9E81-6E0FE086AF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E2073-DB76-4E54-ADEA-C9CFFC3C6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30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C3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보노보노 ppt : 네이버 블로그">
            <a:extLst>
              <a:ext uri="{FF2B5EF4-FFF2-40B4-BE49-F238E27FC236}">
                <a16:creationId xmlns:a16="http://schemas.microsoft.com/office/drawing/2014/main" id="{C508D11C-880A-4113-8A39-F25DF3FD9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410" y="0"/>
            <a:ext cx="1097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D963BB7-250C-42A8-BAF8-774A8AF100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1612" y="2502568"/>
            <a:ext cx="10343950" cy="1074771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궁서" panose="02030600000101010101" pitchFamily="18" charset="-127"/>
                <a:ea typeface="궁서" panose="02030600000101010101" pitchFamily="18" charset="-127"/>
              </a:rPr>
              <a:t>4</a:t>
            </a:r>
            <a:r>
              <a:rPr lang="ko-KR" altLang="en-US" dirty="0">
                <a:latin typeface="궁서" panose="02030600000101010101" pitchFamily="18" charset="-127"/>
                <a:ea typeface="궁서" panose="02030600000101010101" pitchFamily="18" charset="-127"/>
              </a:rPr>
              <a:t>장</a:t>
            </a:r>
            <a:r>
              <a:rPr lang="en-US" altLang="ko-KR" dirty="0">
                <a:latin typeface="궁서" panose="02030600000101010101" pitchFamily="18" charset="-127"/>
                <a:ea typeface="궁서" panose="02030600000101010101" pitchFamily="18" charset="-127"/>
              </a:rPr>
              <a:t>. </a:t>
            </a:r>
            <a:r>
              <a:rPr lang="ko-KR" altLang="en-US" dirty="0">
                <a:latin typeface="궁서" panose="02030600000101010101" pitchFamily="18" charset="-127"/>
                <a:ea typeface="궁서" panose="02030600000101010101" pitchFamily="18" charset="-127"/>
              </a:rPr>
              <a:t>상점 신용카드 매출 예측</a:t>
            </a:r>
          </a:p>
        </p:txBody>
      </p:sp>
    </p:spTree>
    <p:extLst>
      <p:ext uri="{BB962C8B-B14F-4D97-AF65-F5344CB8AC3E}">
        <p14:creationId xmlns:p14="http://schemas.microsoft.com/office/powerpoint/2010/main" val="1921671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C3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보노보노 ppt : 네이버 블로그">
            <a:extLst>
              <a:ext uri="{FF2B5EF4-FFF2-40B4-BE49-F238E27FC236}">
                <a16:creationId xmlns:a16="http://schemas.microsoft.com/office/drawing/2014/main" id="{C508D11C-880A-4113-8A39-F25DF3FD9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410" y="0"/>
            <a:ext cx="1097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1D0D9A-4DC4-4CF7-8890-369ACD7B00D8}"/>
              </a:ext>
            </a:extLst>
          </p:cNvPr>
          <p:cNvSpPr txBox="1"/>
          <p:nvPr/>
        </p:nvSpPr>
        <p:spPr>
          <a:xfrm>
            <a:off x="-444371" y="2409342"/>
            <a:ext cx="73553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4.2</a:t>
            </a:r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 시계열 모델 선택과 검증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91FBEC-D61C-4FFD-81BC-6E4148DA13FD}"/>
              </a:ext>
            </a:extLst>
          </p:cNvPr>
          <p:cNvSpPr txBox="1"/>
          <p:nvPr/>
        </p:nvSpPr>
        <p:spPr>
          <a:xfrm>
            <a:off x="162027" y="3024895"/>
            <a:ext cx="73553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tx1">
                    <a:alpha val="3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- </a:t>
            </a:r>
            <a:r>
              <a:rPr lang="ko-KR" altLang="en-US" sz="3200" dirty="0" err="1">
                <a:solidFill>
                  <a:schemeClr val="tx1">
                    <a:alpha val="3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자기회귀누적이동평균</a:t>
            </a:r>
            <a:r>
              <a:rPr lang="ko-KR" altLang="en-US" sz="3600" dirty="0">
                <a:solidFill>
                  <a:schemeClr val="tx1">
                    <a:alpha val="3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 모델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6119F0-3D7C-43E8-B742-0F5857E23FAE}"/>
              </a:ext>
            </a:extLst>
          </p:cNvPr>
          <p:cNvSpPr txBox="1"/>
          <p:nvPr/>
        </p:nvSpPr>
        <p:spPr>
          <a:xfrm>
            <a:off x="162027" y="3702353"/>
            <a:ext cx="59339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tx1">
                    <a:alpha val="3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- </a:t>
            </a:r>
            <a:r>
              <a:rPr lang="ko-KR" altLang="en-US" sz="3200" dirty="0" err="1">
                <a:solidFill>
                  <a:schemeClr val="tx1">
                    <a:alpha val="3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지수평활법</a:t>
            </a:r>
            <a:endParaRPr lang="ko-KR" altLang="en-US" sz="3200" dirty="0">
              <a:solidFill>
                <a:schemeClr val="tx1">
                  <a:alpha val="3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DE80FE-50F5-47B8-9720-010D2B39B494}"/>
              </a:ext>
            </a:extLst>
          </p:cNvPr>
          <p:cNvSpPr txBox="1"/>
          <p:nvPr/>
        </p:nvSpPr>
        <p:spPr>
          <a:xfrm>
            <a:off x="162027" y="4287128"/>
            <a:ext cx="62195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- STL</a:t>
            </a:r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분해를 적용한 </a:t>
            </a:r>
            <a:r>
              <a:rPr lang="ko-KR" alt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지수평활법</a:t>
            </a:r>
            <a:endParaRPr lang="ko-KR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1154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9E458AB-547F-48CC-9F2C-226B9E73C0A1}"/>
              </a:ext>
            </a:extLst>
          </p:cNvPr>
          <p:cNvSpPr txBox="1"/>
          <p:nvPr/>
        </p:nvSpPr>
        <p:spPr>
          <a:xfrm>
            <a:off x="289870" y="381221"/>
            <a:ext cx="4224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>
                <a:highlight>
                  <a:srgbClr val="4CBFCF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STL</a:t>
            </a:r>
            <a:r>
              <a:rPr lang="en-US" altLang="ko-KR" sz="3600">
                <a:highlight>
                  <a:srgbClr val="4CBFCF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3600" dirty="0">
                <a:highlight>
                  <a:srgbClr val="4CBFCF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시계열</a:t>
            </a:r>
            <a:r>
              <a:rPr lang="en-US" altLang="ko-KR" sz="3600" dirty="0">
                <a:highlight>
                  <a:srgbClr val="4CBFCF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600" dirty="0">
                <a:highlight>
                  <a:srgbClr val="4CBFCF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분해기법</a:t>
            </a:r>
            <a:r>
              <a:rPr lang="en-US" altLang="ko-KR" sz="3600" dirty="0">
                <a:highlight>
                  <a:srgbClr val="4CBFCF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3600" dirty="0">
                <a:highlight>
                  <a:srgbClr val="4CBFCF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</a:t>
            </a:r>
            <a:r>
              <a:rPr lang="en-US" altLang="ko-KR" sz="3600" dirty="0">
                <a:highlight>
                  <a:srgbClr val="4CBFCF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4684D41-87E4-44A5-B497-D29AEB044852}"/>
              </a:ext>
            </a:extLst>
          </p:cNvPr>
          <p:cNvSpPr txBox="1"/>
          <p:nvPr/>
        </p:nvSpPr>
        <p:spPr>
          <a:xfrm>
            <a:off x="466110" y="1100472"/>
            <a:ext cx="113515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시계열 데이터가 가진 </a:t>
            </a:r>
            <a:r>
              <a:rPr lang="ko-KR" altLang="en-US" sz="2400" dirty="0">
                <a:solidFill>
                  <a:schemeClr val="accent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시간 주기를 알고 있는 경우</a:t>
            </a:r>
            <a:r>
              <a:rPr lang="en-US" altLang="ko-KR" sz="2400" dirty="0">
                <a:solidFill>
                  <a:schemeClr val="accent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시계열 데이터를 </a:t>
            </a:r>
            <a:r>
              <a:rPr lang="ko-KR" altLang="en-US" sz="2400" dirty="0">
                <a:solidFill>
                  <a:schemeClr val="accent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계절성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과 </a:t>
            </a:r>
            <a:r>
              <a:rPr lang="ko-KR" altLang="en-US" sz="2400" dirty="0">
                <a:solidFill>
                  <a:schemeClr val="accent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추세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solidFill>
                  <a:schemeClr val="accent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나머지 성분으로 분해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 분석하는 기법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4C1B0F5-0848-4481-905F-34B1429AAFAC}"/>
              </a:ext>
            </a:extLst>
          </p:cNvPr>
          <p:cNvSpPr txBox="1"/>
          <p:nvPr/>
        </p:nvSpPr>
        <p:spPr>
          <a:xfrm>
            <a:off x="1188006" y="2111361"/>
            <a:ext cx="6463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매출의 전반적인 트렌드</a:t>
            </a:r>
            <a:r>
              <a:rPr lang="en-US" altLang="ko-KR" sz="1800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800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계절성 등을 고려해야 정확한 모델을 만들 수 있음</a:t>
            </a:r>
            <a:endParaRPr lang="en-US" altLang="ko-KR" sz="1800" dirty="0">
              <a:solidFill>
                <a:srgbClr val="C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1A9D200-8675-4FB4-8F72-EB9715CCEC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36734" y="1471229"/>
            <a:ext cx="3493311" cy="91448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75C43B24-9D88-4884-9632-35916B71B37D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 rot="10638929" flipH="1">
            <a:off x="603704" y="1883864"/>
            <a:ext cx="605634" cy="429040"/>
            <a:chOff x="4347998" y="698421"/>
            <a:chExt cx="1751798" cy="1128262"/>
          </a:xfrm>
        </p:grpSpPr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1354338E-F887-47C8-B0C3-3DFE9F96C33F}"/>
                </a:ext>
              </a:extLst>
            </p:cNvPr>
            <p:cNvSpPr/>
            <p:nvPr/>
          </p:nvSpPr>
          <p:spPr>
            <a:xfrm>
              <a:off x="4347998" y="748653"/>
              <a:ext cx="1751798" cy="1078030"/>
            </a:xfrm>
            <a:custGeom>
              <a:avLst/>
              <a:gdLst>
                <a:gd name="connsiteX0" fmla="*/ 0 w 1751798"/>
                <a:gd name="connsiteY0" fmla="*/ 1078029 h 1078029"/>
                <a:gd name="connsiteX1" fmla="*/ 635268 w 1751798"/>
                <a:gd name="connsiteY1" fmla="*/ 269507 h 1078029"/>
                <a:gd name="connsiteX2" fmla="*/ 1751798 w 1751798"/>
                <a:gd name="connsiteY2" fmla="*/ 0 h 1078029"/>
                <a:gd name="connsiteX3" fmla="*/ 1751798 w 1751798"/>
                <a:gd name="connsiteY3" fmla="*/ 0 h 1078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51798" h="1078029">
                  <a:moveTo>
                    <a:pt x="0" y="1078029"/>
                  </a:moveTo>
                  <a:cubicBezTo>
                    <a:pt x="171651" y="763603"/>
                    <a:pt x="343302" y="449178"/>
                    <a:pt x="635268" y="269507"/>
                  </a:cubicBezTo>
                  <a:cubicBezTo>
                    <a:pt x="927234" y="89836"/>
                    <a:pt x="1751798" y="0"/>
                    <a:pt x="1751798" y="0"/>
                  </a:cubicBezTo>
                  <a:lnTo>
                    <a:pt x="1751798" y="0"/>
                  </a:lnTo>
                </a:path>
              </a:pathLst>
            </a:cu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ED85724E-1996-41BA-A860-DE659548DAB5}"/>
                </a:ext>
              </a:extLst>
            </p:cNvPr>
            <p:cNvSpPr/>
            <p:nvPr/>
          </p:nvSpPr>
          <p:spPr>
            <a:xfrm rot="4958173">
              <a:off x="5959405" y="712902"/>
              <a:ext cx="145705" cy="116743"/>
            </a:xfrm>
            <a:prstGeom prst="triangl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7" name="그림 26">
            <a:extLst>
              <a:ext uri="{FF2B5EF4-FFF2-40B4-BE49-F238E27FC236}">
                <a16:creationId xmlns:a16="http://schemas.microsoft.com/office/drawing/2014/main" id="{A1114D12-7B6E-4039-AF2D-CCEE1FB622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t="-177361" r="42552" b="1"/>
          <a:stretch/>
        </p:blipFill>
        <p:spPr>
          <a:xfrm>
            <a:off x="9810795" y="1309036"/>
            <a:ext cx="2006831" cy="253641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D8494762-4A13-4DA3-9C8E-D6C75D5E36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t="-177364" r="82208" b="3"/>
          <a:stretch/>
        </p:blipFill>
        <p:spPr>
          <a:xfrm>
            <a:off x="466110" y="1677828"/>
            <a:ext cx="621545" cy="25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363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C3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보노보노 ppt : 네이버 블로그">
            <a:extLst>
              <a:ext uri="{FF2B5EF4-FFF2-40B4-BE49-F238E27FC236}">
                <a16:creationId xmlns:a16="http://schemas.microsoft.com/office/drawing/2014/main" id="{C508D11C-880A-4113-8A39-F25DF3FD9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410" y="0"/>
            <a:ext cx="1097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1D0D9A-4DC4-4CF7-8890-369ACD7B00D8}"/>
              </a:ext>
            </a:extLst>
          </p:cNvPr>
          <p:cNvSpPr txBox="1"/>
          <p:nvPr/>
        </p:nvSpPr>
        <p:spPr>
          <a:xfrm>
            <a:off x="-97857" y="2957983"/>
            <a:ext cx="6097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02. </a:t>
            </a:r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평가 척도</a:t>
            </a:r>
          </a:p>
        </p:txBody>
      </p:sp>
    </p:spTree>
    <p:extLst>
      <p:ext uri="{BB962C8B-B14F-4D97-AF65-F5344CB8AC3E}">
        <p14:creationId xmlns:p14="http://schemas.microsoft.com/office/powerpoint/2010/main" val="441889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9E458AB-547F-48CC-9F2C-226B9E73C0A1}"/>
              </a:ext>
            </a:extLst>
          </p:cNvPr>
          <p:cNvSpPr txBox="1"/>
          <p:nvPr/>
        </p:nvSpPr>
        <p:spPr>
          <a:xfrm>
            <a:off x="289870" y="381221"/>
            <a:ext cx="781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600" dirty="0">
                <a:highlight>
                  <a:srgbClr val="4CBFCF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계절성 단순기법</a:t>
            </a:r>
            <a:r>
              <a:rPr lang="en-US" altLang="ko-KR" sz="3600" dirty="0">
                <a:highlight>
                  <a:srgbClr val="4CBFCF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(Seasonal naive method)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4684D41-87E4-44A5-B497-D29AEB044852}"/>
              </a:ext>
            </a:extLst>
          </p:cNvPr>
          <p:cNvSpPr txBox="1"/>
          <p:nvPr/>
        </p:nvSpPr>
        <p:spPr>
          <a:xfrm>
            <a:off x="466110" y="1100472"/>
            <a:ext cx="113515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미래 </a:t>
            </a:r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예측값은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이전 연도의 같은 계절의 마지막 관측 값으로 두는 기법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5C43B24-9D88-4884-9632-35916B71B37D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 rot="10638929" flipH="1">
            <a:off x="5233455" y="1482970"/>
            <a:ext cx="605634" cy="429040"/>
            <a:chOff x="4347998" y="698421"/>
            <a:chExt cx="1751798" cy="1128262"/>
          </a:xfrm>
        </p:grpSpPr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1354338E-F887-47C8-B0C3-3DFE9F96C33F}"/>
                </a:ext>
              </a:extLst>
            </p:cNvPr>
            <p:cNvSpPr/>
            <p:nvPr/>
          </p:nvSpPr>
          <p:spPr>
            <a:xfrm>
              <a:off x="4347998" y="748653"/>
              <a:ext cx="1751798" cy="1078030"/>
            </a:xfrm>
            <a:custGeom>
              <a:avLst/>
              <a:gdLst>
                <a:gd name="connsiteX0" fmla="*/ 0 w 1751798"/>
                <a:gd name="connsiteY0" fmla="*/ 1078029 h 1078029"/>
                <a:gd name="connsiteX1" fmla="*/ 635268 w 1751798"/>
                <a:gd name="connsiteY1" fmla="*/ 269507 h 1078029"/>
                <a:gd name="connsiteX2" fmla="*/ 1751798 w 1751798"/>
                <a:gd name="connsiteY2" fmla="*/ 0 h 1078029"/>
                <a:gd name="connsiteX3" fmla="*/ 1751798 w 1751798"/>
                <a:gd name="connsiteY3" fmla="*/ 0 h 1078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51798" h="1078029">
                  <a:moveTo>
                    <a:pt x="0" y="1078029"/>
                  </a:moveTo>
                  <a:cubicBezTo>
                    <a:pt x="171651" y="763603"/>
                    <a:pt x="343302" y="449178"/>
                    <a:pt x="635268" y="269507"/>
                  </a:cubicBezTo>
                  <a:cubicBezTo>
                    <a:pt x="927234" y="89836"/>
                    <a:pt x="1751798" y="0"/>
                    <a:pt x="1751798" y="0"/>
                  </a:cubicBezTo>
                  <a:lnTo>
                    <a:pt x="1751798" y="0"/>
                  </a:lnTo>
                </a:path>
              </a:pathLst>
            </a:cu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ED85724E-1996-41BA-A860-DE659548DAB5}"/>
                </a:ext>
              </a:extLst>
            </p:cNvPr>
            <p:cNvSpPr/>
            <p:nvPr/>
          </p:nvSpPr>
          <p:spPr>
            <a:xfrm rot="4958173">
              <a:off x="5959405" y="712902"/>
              <a:ext cx="145705" cy="116743"/>
            </a:xfrm>
            <a:prstGeom prst="triangl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4F81E38C-7DBC-4D4F-9A4F-8311835E58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t="-177361" r="42552" b="1"/>
          <a:stretch/>
        </p:blipFill>
        <p:spPr>
          <a:xfrm>
            <a:off x="5092584" y="1308496"/>
            <a:ext cx="2006831" cy="25364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FE393ED-21C9-493B-80FA-79EEFDC879B5}"/>
              </a:ext>
            </a:extLst>
          </p:cNvPr>
          <p:cNvSpPr txBox="1"/>
          <p:nvPr/>
        </p:nvSpPr>
        <p:spPr>
          <a:xfrm>
            <a:off x="5824182" y="1687949"/>
            <a:ext cx="64633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</a:t>
            </a:r>
            <a:r>
              <a:rPr lang="ko-KR" altLang="en-US" sz="1800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시점에서 </a:t>
            </a:r>
            <a:r>
              <a:rPr lang="en-US" altLang="ko-KR" sz="1800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</a:t>
            </a:r>
            <a:r>
              <a:rPr lang="ko-KR" altLang="en-US" sz="1800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시점 이후의 </a:t>
            </a:r>
            <a:r>
              <a:rPr lang="ko-KR" altLang="en-US" sz="1800" dirty="0" err="1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예측값은</a:t>
            </a:r>
            <a:r>
              <a:rPr lang="ko-KR" altLang="en-US" sz="1800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연도</a:t>
            </a:r>
            <a:r>
              <a:rPr lang="en-US" altLang="ko-KR" sz="1800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1800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</a:t>
            </a:r>
            <a:r>
              <a:rPr lang="en-US" altLang="ko-KR" sz="1800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1800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이전연도</a:t>
            </a:r>
            <a:r>
              <a:rPr lang="en-US" altLang="ko-KR" sz="1800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1800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같은 계절</a:t>
            </a:r>
            <a:r>
              <a:rPr lang="en-US" altLang="ko-KR" sz="1800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</a:p>
          <a:p>
            <a:r>
              <a:rPr lang="ko-KR" altLang="en-US" sz="1800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즉 </a:t>
            </a:r>
            <a:r>
              <a:rPr lang="en-US" altLang="ko-KR" sz="1800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sz="1800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년 전 </a:t>
            </a:r>
            <a:r>
              <a:rPr lang="ko-KR" altLang="en-US" sz="1800" dirty="0" err="1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관측값과</a:t>
            </a:r>
            <a:r>
              <a:rPr lang="ko-KR" altLang="en-US" sz="1800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같다</a:t>
            </a:r>
            <a:r>
              <a:rPr lang="en-US" altLang="ko-KR" sz="1800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8577A0-3119-465D-8794-D1B6ADA84997}"/>
              </a:ext>
            </a:extLst>
          </p:cNvPr>
          <p:cNvSpPr txBox="1"/>
          <p:nvPr/>
        </p:nvSpPr>
        <p:spPr>
          <a:xfrm>
            <a:off x="7853508" y="71990"/>
            <a:ext cx="4434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* </a:t>
            </a:r>
            <a:r>
              <a:rPr lang="ko-KR" altLang="en-US" sz="2000" dirty="0">
                <a:solidFill>
                  <a:schemeClr val="accent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계절성이 뚜렷한 데이터를 다룰 때 유용</a:t>
            </a:r>
            <a:r>
              <a:rPr lang="en-US" altLang="ko-KR" sz="2000" dirty="0">
                <a:solidFill>
                  <a:schemeClr val="accent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lang="ko-KR" altLang="en-US" sz="2000" dirty="0">
              <a:solidFill>
                <a:schemeClr val="accent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2EF62EC-416A-4B76-862B-B1A544603A1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518" t="34037" r="38184" b="56539"/>
          <a:stretch/>
        </p:blipFill>
        <p:spPr>
          <a:xfrm>
            <a:off x="4523471" y="2692368"/>
            <a:ext cx="6660073" cy="134257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CDE7842-1BFC-43AE-ACF6-E21E1E3BD248}"/>
                  </a:ext>
                </a:extLst>
              </p:cNvPr>
              <p:cNvSpPr txBox="1"/>
              <p:nvPr/>
            </p:nvSpPr>
            <p:spPr>
              <a:xfrm>
                <a:off x="514636" y="2948156"/>
                <a:ext cx="5021189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배달의민족 주아" panose="02020603020101020101" pitchFamily="18" charset="-127"/>
                      </a:rPr>
                      <m:t>∙</m:t>
                    </m:r>
                  </m:oMath>
                </a14:m>
                <a:r>
                  <a:rPr lang="en-US" altLang="ko-KR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 </a:t>
                </a:r>
                <a:r>
                  <a:rPr lang="en-US" altLang="ko-KR" sz="2400" dirty="0">
                    <a:solidFill>
                      <a:srgbClr val="7030A0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m</a:t>
                </a:r>
                <a:r>
                  <a:rPr lang="en-US" altLang="ko-KR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: </a:t>
                </a:r>
                <a:r>
                  <a:rPr lang="ko-KR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주기</a:t>
                </a:r>
              </a:p>
              <a:p>
                <a14:m>
                  <m:oMath xmlns:m="http://schemas.openxmlformats.org/officeDocument/2006/math">
                    <m:r>
                      <a:rPr lang="ko-KR" altLang="en-US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배달의민족 주아" panose="02020603020101020101" pitchFamily="18" charset="-127"/>
                      </a:rPr>
                      <m:t>∙</m:t>
                    </m:r>
                  </m:oMath>
                </a14:m>
                <a:r>
                  <a:rPr lang="en-US" altLang="ko-KR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 </a:t>
                </a:r>
                <a:r>
                  <a:rPr lang="en-US" altLang="ko-KR" sz="2400" dirty="0">
                    <a:solidFill>
                      <a:srgbClr val="7030A0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k</a:t>
                </a:r>
                <a:r>
                  <a:rPr lang="en-US" altLang="ko-KR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: [(h-1)/m], [u]</a:t>
                </a:r>
                <a:r>
                  <a:rPr lang="ko-KR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는 </a:t>
                </a:r>
                <a:r>
                  <a:rPr lang="en-US" altLang="ko-KR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u</a:t>
                </a:r>
                <a:r>
                  <a:rPr lang="ko-KR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의 정수 부분</a:t>
                </a: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CDE7842-1BFC-43AE-ACF6-E21E1E3BD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36" y="2948156"/>
                <a:ext cx="5021189" cy="830997"/>
              </a:xfrm>
              <a:prstGeom prst="rect">
                <a:avLst/>
              </a:prstGeom>
              <a:blipFill>
                <a:blip r:embed="rId6"/>
                <a:stretch>
                  <a:fillRect t="-5147" b="-169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3364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9E458AB-547F-48CC-9F2C-226B9E73C0A1}"/>
              </a:ext>
            </a:extLst>
          </p:cNvPr>
          <p:cNvSpPr txBox="1"/>
          <p:nvPr/>
        </p:nvSpPr>
        <p:spPr>
          <a:xfrm>
            <a:off x="289869" y="381221"/>
            <a:ext cx="96179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600" dirty="0" err="1">
                <a:highlight>
                  <a:srgbClr val="4CBFCF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홀트의</a:t>
            </a:r>
            <a:r>
              <a:rPr lang="ko-KR" altLang="en-US" sz="3600" dirty="0">
                <a:highlight>
                  <a:srgbClr val="4CBFCF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선형 추세 기법</a:t>
            </a:r>
            <a:r>
              <a:rPr lang="en-US" altLang="ko-KR" sz="3600" dirty="0">
                <a:highlight>
                  <a:srgbClr val="4CBFCF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(Holt's Linear Trend Method)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4684D41-87E4-44A5-B497-D29AEB044852}"/>
              </a:ext>
            </a:extLst>
          </p:cNvPr>
          <p:cNvSpPr txBox="1"/>
          <p:nvPr/>
        </p:nvSpPr>
        <p:spPr>
          <a:xfrm>
            <a:off x="466110" y="1100472"/>
            <a:ext cx="113515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미래 </a:t>
            </a:r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예측값은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이전 연도의 같은 계절의 마지막 관측 값으로 두는 기법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5C43B24-9D88-4884-9632-35916B71B37D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 rot="10638929" flipH="1">
            <a:off x="5233455" y="1482970"/>
            <a:ext cx="605634" cy="429040"/>
            <a:chOff x="4347998" y="698421"/>
            <a:chExt cx="1751798" cy="1128262"/>
          </a:xfrm>
        </p:grpSpPr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1354338E-F887-47C8-B0C3-3DFE9F96C33F}"/>
                </a:ext>
              </a:extLst>
            </p:cNvPr>
            <p:cNvSpPr/>
            <p:nvPr/>
          </p:nvSpPr>
          <p:spPr>
            <a:xfrm>
              <a:off x="4347998" y="748653"/>
              <a:ext cx="1751798" cy="1078030"/>
            </a:xfrm>
            <a:custGeom>
              <a:avLst/>
              <a:gdLst>
                <a:gd name="connsiteX0" fmla="*/ 0 w 1751798"/>
                <a:gd name="connsiteY0" fmla="*/ 1078029 h 1078029"/>
                <a:gd name="connsiteX1" fmla="*/ 635268 w 1751798"/>
                <a:gd name="connsiteY1" fmla="*/ 269507 h 1078029"/>
                <a:gd name="connsiteX2" fmla="*/ 1751798 w 1751798"/>
                <a:gd name="connsiteY2" fmla="*/ 0 h 1078029"/>
                <a:gd name="connsiteX3" fmla="*/ 1751798 w 1751798"/>
                <a:gd name="connsiteY3" fmla="*/ 0 h 1078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51798" h="1078029">
                  <a:moveTo>
                    <a:pt x="0" y="1078029"/>
                  </a:moveTo>
                  <a:cubicBezTo>
                    <a:pt x="171651" y="763603"/>
                    <a:pt x="343302" y="449178"/>
                    <a:pt x="635268" y="269507"/>
                  </a:cubicBezTo>
                  <a:cubicBezTo>
                    <a:pt x="927234" y="89836"/>
                    <a:pt x="1751798" y="0"/>
                    <a:pt x="1751798" y="0"/>
                  </a:cubicBezTo>
                  <a:lnTo>
                    <a:pt x="1751798" y="0"/>
                  </a:lnTo>
                </a:path>
              </a:pathLst>
            </a:cu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ED85724E-1996-41BA-A860-DE659548DAB5}"/>
                </a:ext>
              </a:extLst>
            </p:cNvPr>
            <p:cNvSpPr/>
            <p:nvPr/>
          </p:nvSpPr>
          <p:spPr>
            <a:xfrm rot="4958173">
              <a:off x="5959405" y="712902"/>
              <a:ext cx="145705" cy="116743"/>
            </a:xfrm>
            <a:prstGeom prst="triangl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4F81E38C-7DBC-4D4F-9A4F-8311835E58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t="-177361" r="42552" b="1"/>
          <a:stretch/>
        </p:blipFill>
        <p:spPr>
          <a:xfrm>
            <a:off x="5092584" y="1308496"/>
            <a:ext cx="2006831" cy="25364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FE393ED-21C9-493B-80FA-79EEFDC879B5}"/>
              </a:ext>
            </a:extLst>
          </p:cNvPr>
          <p:cNvSpPr txBox="1"/>
          <p:nvPr/>
        </p:nvSpPr>
        <p:spPr>
          <a:xfrm>
            <a:off x="5824182" y="1687949"/>
            <a:ext cx="64633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</a:t>
            </a:r>
            <a:r>
              <a:rPr lang="ko-KR" altLang="en-US" sz="1800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시점에서 </a:t>
            </a:r>
            <a:r>
              <a:rPr lang="en-US" altLang="ko-KR" sz="1800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</a:t>
            </a:r>
            <a:r>
              <a:rPr lang="ko-KR" altLang="en-US" sz="1800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시점 이후의 </a:t>
            </a:r>
            <a:r>
              <a:rPr lang="ko-KR" altLang="en-US" sz="1800" dirty="0" err="1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예측값은</a:t>
            </a:r>
            <a:r>
              <a:rPr lang="ko-KR" altLang="en-US" sz="1800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연도</a:t>
            </a:r>
            <a:r>
              <a:rPr lang="en-US" altLang="ko-KR" sz="1800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1800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</a:t>
            </a:r>
            <a:r>
              <a:rPr lang="en-US" altLang="ko-KR" sz="1800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1800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이전연도</a:t>
            </a:r>
            <a:r>
              <a:rPr lang="en-US" altLang="ko-KR" sz="1800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1800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같은 계절</a:t>
            </a:r>
            <a:r>
              <a:rPr lang="en-US" altLang="ko-KR" sz="1800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</a:p>
          <a:p>
            <a:r>
              <a:rPr lang="ko-KR" altLang="en-US" sz="1800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즉 </a:t>
            </a:r>
            <a:r>
              <a:rPr lang="en-US" altLang="ko-KR" sz="1800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sz="1800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년 전 </a:t>
            </a:r>
            <a:r>
              <a:rPr lang="ko-KR" altLang="en-US" sz="1800" dirty="0" err="1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관측값과</a:t>
            </a:r>
            <a:r>
              <a:rPr lang="ko-KR" altLang="en-US" sz="1800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같다</a:t>
            </a:r>
            <a:r>
              <a:rPr lang="en-US" altLang="ko-KR" sz="1800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8577A0-3119-465D-8794-D1B6ADA84997}"/>
              </a:ext>
            </a:extLst>
          </p:cNvPr>
          <p:cNvSpPr txBox="1"/>
          <p:nvPr/>
        </p:nvSpPr>
        <p:spPr>
          <a:xfrm>
            <a:off x="8142266" y="71990"/>
            <a:ext cx="4434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* </a:t>
            </a:r>
            <a:r>
              <a:rPr lang="ko-KR" altLang="en-US" sz="2000" dirty="0">
                <a:solidFill>
                  <a:schemeClr val="accent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단순지수 </a:t>
            </a:r>
            <a:r>
              <a:rPr lang="ko-KR" altLang="en-US" sz="2000" dirty="0" err="1">
                <a:solidFill>
                  <a:schemeClr val="accent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평활</a:t>
            </a:r>
            <a:r>
              <a:rPr lang="ko-KR" altLang="en-US" sz="2000" dirty="0">
                <a:solidFill>
                  <a:schemeClr val="accent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dirty="0">
                <a:solidFill>
                  <a:schemeClr val="accent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 </a:t>
            </a:r>
            <a:r>
              <a:rPr lang="ko-KR" altLang="en-US" sz="2000" dirty="0">
                <a:solidFill>
                  <a:schemeClr val="accent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추세 </a:t>
            </a:r>
            <a:r>
              <a:rPr lang="en-US" altLang="ko-KR" sz="2000" dirty="0">
                <a:solidFill>
                  <a:schemeClr val="accent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 </a:t>
            </a:r>
            <a:r>
              <a:rPr lang="ko-KR" altLang="en-US" sz="2000" dirty="0">
                <a:solidFill>
                  <a:schemeClr val="accent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계절성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89B0E87-5D35-4570-8BD8-5A6B3CAFD8BF}"/>
                  </a:ext>
                </a:extLst>
              </p:cNvPr>
              <p:cNvSpPr txBox="1"/>
              <p:nvPr/>
            </p:nvSpPr>
            <p:spPr>
              <a:xfrm>
                <a:off x="466110" y="2452835"/>
                <a:ext cx="2435760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배달의민족 주아" panose="02020603020101020101" pitchFamily="18" charset="-127"/>
                      </a:rPr>
                      <m:t>∙</m:t>
                    </m:r>
                    <m:r>
                      <a:rPr lang="en-US" altLang="ko-KR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배달의민족 주아" panose="02020603020101020101" pitchFamily="18" charset="-127"/>
                      </a:rPr>
                      <m:t> </m:t>
                    </m:r>
                  </m:oMath>
                </a14:m>
                <a:r>
                  <a:rPr lang="ko-KR" altLang="en-US" sz="2400" b="0" i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예측식</a:t>
                </a:r>
                <a:r>
                  <a:rPr lang="ko-KR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은 </a:t>
                </a:r>
                <a:r>
                  <a:rPr lang="ko-KR" altLang="en-US" sz="2400" b="0" i="0" dirty="0">
                    <a:solidFill>
                      <a:srgbClr val="883FC5"/>
                    </a:solidFill>
                    <a:effectLst/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수준</a:t>
                </a:r>
                <a:r>
                  <a:rPr lang="ko-KR" altLang="en-US" sz="2400" b="0" i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  <m:t>𝑙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2400" b="0" i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, </a:t>
                </a:r>
              </a:p>
              <a:p>
                <a:r>
                  <a:rPr lang="en-US" altLang="ko-KR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	 </a:t>
                </a:r>
                <a:r>
                  <a:rPr lang="ko-KR" altLang="en-US" sz="2400" b="0" i="0" dirty="0">
                    <a:solidFill>
                      <a:srgbClr val="883FC5"/>
                    </a:solidFill>
                    <a:effectLst/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추세</a:t>
                </a:r>
                <a:r>
                  <a:rPr lang="ko-KR" altLang="en-US" sz="2400" b="0" i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  <m:t>𝑏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2400" b="0" i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, </a:t>
                </a:r>
              </a:p>
              <a:p>
                <a:r>
                  <a:rPr lang="en-US" altLang="ko-KR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	 </a:t>
                </a:r>
                <a:r>
                  <a:rPr lang="ko-KR" altLang="en-US" sz="2400" b="0" i="0" dirty="0">
                    <a:solidFill>
                      <a:srgbClr val="883FC5"/>
                    </a:solidFill>
                    <a:effectLst/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계절</a:t>
                </a:r>
                <a:r>
                  <a:rPr lang="ko-KR" altLang="en-US" sz="2400" b="0" i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  <m:t>𝑆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  <m:t>𝑡</m:t>
                        </m:r>
                      </m:sub>
                    </m:sSub>
                  </m:oMath>
                </a14:m>
                <a:br>
                  <a:rPr lang="ko-KR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</a:br>
                <a:endParaRPr lang="ko-KR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89B0E87-5D35-4570-8BD8-5A6B3CAFD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10" y="2452835"/>
                <a:ext cx="2435760" cy="1569660"/>
              </a:xfrm>
              <a:prstGeom prst="rect">
                <a:avLst/>
              </a:prstGeom>
              <a:blipFill>
                <a:blip r:embed="rId5"/>
                <a:stretch>
                  <a:fillRect t="-27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6D6CC4F-B559-4142-9168-42D25ED988BC}"/>
                  </a:ext>
                </a:extLst>
              </p:cNvPr>
              <p:cNvSpPr txBox="1"/>
              <p:nvPr/>
            </p:nvSpPr>
            <p:spPr>
              <a:xfrm>
                <a:off x="466110" y="3702822"/>
                <a:ext cx="273603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 </m:t>
                    </m:r>
                  </m:oMath>
                </a14:m>
                <a:r>
                  <a:rPr lang="en-US" altLang="ko-KR" sz="2400" b="0" i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m</a:t>
                </a:r>
                <a:r>
                  <a:rPr lang="ko-KR" altLang="en-US" sz="2400" b="0" i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은 </a:t>
                </a:r>
                <a:r>
                  <a:rPr lang="ko-KR" altLang="en-US" sz="2400" b="0" i="0" dirty="0">
                    <a:solidFill>
                      <a:srgbClr val="883FC5"/>
                    </a:solidFill>
                    <a:effectLst/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계절성의 주기</a:t>
                </a:r>
                <a:endParaRPr lang="ko-KR" altLang="en-US" sz="2400" dirty="0">
                  <a:solidFill>
                    <a:srgbClr val="883FC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6D6CC4F-B559-4142-9168-42D25ED98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10" y="3702822"/>
                <a:ext cx="2736032" cy="461665"/>
              </a:xfrm>
              <a:prstGeom prst="rect">
                <a:avLst/>
              </a:prstGeom>
              <a:blipFill>
                <a:blip r:embed="rId6"/>
                <a:stretch>
                  <a:fillRect t="-9211" b="-30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7E3E74CB-DCAA-4CE7-9730-E50114815218}"/>
              </a:ext>
            </a:extLst>
          </p:cNvPr>
          <p:cNvSpPr txBox="1"/>
          <p:nvPr/>
        </p:nvSpPr>
        <p:spPr>
          <a:xfrm>
            <a:off x="928504" y="4147714"/>
            <a:ext cx="28060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분기별 데이터에서는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m=4, </a:t>
            </a:r>
          </a:p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월별 데이터에서는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m=12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CECB7BC-9CF8-45BD-9E95-34B90337E8C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3092" t="14983" r="25316" b="65963"/>
          <a:stretch/>
        </p:blipFill>
        <p:spPr>
          <a:xfrm>
            <a:off x="3640239" y="2562332"/>
            <a:ext cx="8281546" cy="172043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C544ADD-7144-4919-8E7C-F0618A10B35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3092" t="64302" r="25316" b="15214"/>
          <a:stretch/>
        </p:blipFill>
        <p:spPr>
          <a:xfrm>
            <a:off x="3640239" y="4668827"/>
            <a:ext cx="8281545" cy="184952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A153087-760E-4B1D-841C-DCC7F169664B}"/>
              </a:ext>
            </a:extLst>
          </p:cNvPr>
          <p:cNvSpPr txBox="1"/>
          <p:nvPr/>
        </p:nvSpPr>
        <p:spPr>
          <a:xfrm>
            <a:off x="46656" y="5414474"/>
            <a:ext cx="3558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0070C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* </a:t>
            </a:r>
            <a:r>
              <a:rPr lang="ko-KR" altLang="en-US" b="0" i="0" dirty="0">
                <a:solidFill>
                  <a:srgbClr val="0070C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같은 </a:t>
            </a:r>
            <a:r>
              <a:rPr lang="ko-KR" altLang="en-US" b="0" i="0" dirty="0" err="1">
                <a:solidFill>
                  <a:srgbClr val="0070C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평활</a:t>
            </a:r>
            <a:r>
              <a:rPr lang="ko-KR" altLang="en-US" b="0" i="0" dirty="0">
                <a:solidFill>
                  <a:srgbClr val="0070C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매개변수 값을 사용했다면</a:t>
            </a:r>
            <a:r>
              <a:rPr lang="en-US" altLang="ko-KR" b="0" i="0" dirty="0">
                <a:solidFill>
                  <a:srgbClr val="0070C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</a:p>
          <a:p>
            <a:r>
              <a:rPr lang="ko-KR" altLang="en-US" b="0" i="0" dirty="0">
                <a:solidFill>
                  <a:srgbClr val="0070C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모델이 낸 얻은 점 예측은 같음</a:t>
            </a:r>
            <a:r>
              <a:rPr lang="en-US" altLang="ko-KR" b="0" i="0" dirty="0">
                <a:solidFill>
                  <a:srgbClr val="0070C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ko-KR" altLang="en-US" b="0" i="0" dirty="0">
                <a:solidFill>
                  <a:srgbClr val="0070C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하지만</a:t>
            </a:r>
            <a:r>
              <a:rPr lang="en-US" altLang="ko-KR" b="0" i="0" dirty="0">
                <a:solidFill>
                  <a:srgbClr val="0070C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b="0" i="0" dirty="0">
                <a:solidFill>
                  <a:srgbClr val="0070C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모델은 다른 예측 구간을 생성함</a:t>
            </a:r>
            <a:endParaRPr lang="ko-KR" altLang="en-US" dirty="0">
              <a:solidFill>
                <a:srgbClr val="0070C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7BD1A0-F1B6-420D-993C-55669384209D}"/>
              </a:ext>
            </a:extLst>
          </p:cNvPr>
          <p:cNvSpPr txBox="1"/>
          <p:nvPr/>
        </p:nvSpPr>
        <p:spPr>
          <a:xfrm>
            <a:off x="3794593" y="2596810"/>
            <a:ext cx="27360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2400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덧셈기법</a:t>
            </a:r>
            <a:r>
              <a:rPr lang="en-US" altLang="ko-KR" sz="2400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sz="2400" dirty="0">
              <a:solidFill>
                <a:srgbClr val="0070C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2109E2-C981-479A-BF74-06808F27BFD5}"/>
              </a:ext>
            </a:extLst>
          </p:cNvPr>
          <p:cNvSpPr txBox="1"/>
          <p:nvPr/>
        </p:nvSpPr>
        <p:spPr>
          <a:xfrm>
            <a:off x="4089841" y="4658448"/>
            <a:ext cx="27360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2400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곱셈기법</a:t>
            </a:r>
            <a:r>
              <a:rPr lang="en-US" altLang="ko-KR" sz="2400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sz="2400" dirty="0">
              <a:solidFill>
                <a:srgbClr val="0070C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E9F32AD-CF22-49DB-BBA5-773A246F74CC}"/>
              </a:ext>
            </a:extLst>
          </p:cNvPr>
          <p:cNvCxnSpPr/>
          <p:nvPr/>
        </p:nvCxnSpPr>
        <p:spPr>
          <a:xfrm>
            <a:off x="3556771" y="2460092"/>
            <a:ext cx="0" cy="4162089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584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9E458AB-547F-48CC-9F2C-226B9E73C0A1}"/>
              </a:ext>
            </a:extLst>
          </p:cNvPr>
          <p:cNvSpPr txBox="1"/>
          <p:nvPr/>
        </p:nvSpPr>
        <p:spPr>
          <a:xfrm>
            <a:off x="289870" y="381221"/>
            <a:ext cx="24357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>
                <a:highlight>
                  <a:srgbClr val="4CBFCF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TBATS </a:t>
            </a:r>
            <a:r>
              <a:rPr lang="ko-KR" altLang="en-US" sz="3600" dirty="0">
                <a:highlight>
                  <a:srgbClr val="4CBFCF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모델</a:t>
            </a:r>
            <a:endParaRPr lang="en-US" altLang="ko-KR" sz="3600" dirty="0">
              <a:highlight>
                <a:srgbClr val="4CBFCF"/>
              </a:highligh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4684D41-87E4-44A5-B497-D29AEB044852}"/>
              </a:ext>
            </a:extLst>
          </p:cNvPr>
          <p:cNvSpPr txBox="1"/>
          <p:nvPr/>
        </p:nvSpPr>
        <p:spPr>
          <a:xfrm>
            <a:off x="466110" y="1100472"/>
            <a:ext cx="1032381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지수 </a:t>
            </a:r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평활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상태 공간 모델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(exponential smoothing state space model)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과 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박스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칵스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(Box-Cox)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변환을 고려하는 </a:t>
            </a:r>
            <a:r>
              <a:rPr lang="ko-KR" altLang="en-US" sz="2400" u="sng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푸리에 항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조합을 완벽히 자동화된 방식으로 사용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8577A0-3119-465D-8794-D1B6ADA84997}"/>
              </a:ext>
            </a:extLst>
          </p:cNvPr>
          <p:cNvSpPr txBox="1"/>
          <p:nvPr/>
        </p:nvSpPr>
        <p:spPr>
          <a:xfrm>
            <a:off x="5496026" y="115666"/>
            <a:ext cx="660293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accent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*</a:t>
            </a:r>
            <a:r>
              <a:rPr lang="ko-KR" altLang="en-US" sz="2000" dirty="0">
                <a:solidFill>
                  <a:schemeClr val="accent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계절성이 </a:t>
            </a:r>
            <a:r>
              <a:rPr lang="en-US" altLang="ko-KR" sz="2000" dirty="0">
                <a:solidFill>
                  <a:schemeClr val="accent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TBATS </a:t>
            </a:r>
            <a:r>
              <a:rPr lang="ko-KR" altLang="en-US" sz="2000" dirty="0">
                <a:solidFill>
                  <a:schemeClr val="accent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모델에서 시간에 따라 느리게 변할 수 있다는 점</a:t>
            </a:r>
            <a:endParaRPr lang="en-US" altLang="ko-KR" sz="2000" dirty="0">
              <a:solidFill>
                <a:schemeClr val="accent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000" dirty="0">
                <a:solidFill>
                  <a:schemeClr val="accent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dirty="0">
                <a:solidFill>
                  <a:schemeClr val="accent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* </a:t>
            </a:r>
            <a:r>
              <a:rPr lang="ko-KR" altLang="en-US" sz="2000" dirty="0">
                <a:solidFill>
                  <a:schemeClr val="accent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단점은 특별히 긴 시계열을 추정하는데 느릴 수 있음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162C0C7-0605-49D2-936E-FCBA9902CC5A}"/>
                  </a:ext>
                </a:extLst>
              </p:cNvPr>
              <p:cNvSpPr txBox="1"/>
              <p:nvPr/>
            </p:nvSpPr>
            <p:spPr>
              <a:xfrm>
                <a:off x="1507750" y="2963824"/>
                <a:ext cx="10266526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배달의민족 주아" panose="02020603020101020101" pitchFamily="18" charset="-127"/>
                      </a:rPr>
                      <m:t>∙</m:t>
                    </m:r>
                    <m:r>
                      <a:rPr lang="en-US" altLang="ko-KR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배달의민족 주아" panose="02020603020101020101" pitchFamily="18" charset="-127"/>
                      </a:rPr>
                      <m:t> </m:t>
                    </m:r>
                  </m:oMath>
                </a14:m>
                <a:r>
                  <a:rPr lang="ko-KR" altLang="en-US" sz="2000" b="0" i="0" dirty="0" err="1">
                    <a:solidFill>
                      <a:srgbClr val="B271F3"/>
                    </a:solidFill>
                    <a:effectLst/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측정식</a:t>
                </a:r>
                <a:r>
                  <a:rPr lang="en-US" altLang="ko-KR" sz="2000" dirty="0">
                    <a:solidFill>
                      <a:srgbClr val="33333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: </a:t>
                </a:r>
                <a:r>
                  <a:rPr lang="ko-KR" altLang="en-US" sz="2000" dirty="0">
                    <a:solidFill>
                      <a:srgbClr val="33333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각 모델은 관측된 데이터를 묘사 </a:t>
                </a:r>
                <a:endParaRPr lang="en-US" altLang="ko-KR" sz="2000" dirty="0">
                  <a:solidFill>
                    <a:srgbClr val="333333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14:m>
                  <m:oMath xmlns:m="http://schemas.openxmlformats.org/officeDocument/2006/math">
                    <m:r>
                      <a:rPr lang="ko-KR" altLang="en-US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배달의민족 주아" panose="02020603020101020101" pitchFamily="18" charset="-127"/>
                      </a:rPr>
                      <m:t>∙</m:t>
                    </m:r>
                    <m:r>
                      <a:rPr lang="en-US" altLang="ko-KR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배달의민족 주아" panose="02020603020101020101" pitchFamily="18" charset="-127"/>
                      </a:rPr>
                      <m:t> </m:t>
                    </m:r>
                  </m:oMath>
                </a14:m>
                <a:r>
                  <a:rPr lang="ko-KR" altLang="en-US" sz="2000" dirty="0" err="1">
                    <a:solidFill>
                      <a:srgbClr val="B271F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상태식</a:t>
                </a:r>
                <a:r>
                  <a:rPr lang="en-US" altLang="ko-KR" sz="2000" dirty="0">
                    <a:solidFill>
                      <a:srgbClr val="33333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: </a:t>
                </a:r>
                <a:r>
                  <a:rPr lang="ko-KR" altLang="en-US" sz="2000" b="0" i="0" dirty="0">
                    <a:solidFill>
                      <a:srgbClr val="333333"/>
                    </a:solidFill>
                    <a:effectLst/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아직 관측되지 않은 성분이나 상태</a:t>
                </a:r>
                <a:r>
                  <a:rPr lang="en-US" altLang="ko-KR" sz="2000" b="0" i="0" dirty="0">
                    <a:solidFill>
                      <a:srgbClr val="333333"/>
                    </a:solidFill>
                    <a:effectLst/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(</a:t>
                </a:r>
                <a:r>
                  <a:rPr lang="ko-KR" altLang="en-US" sz="2000" b="0" i="0" dirty="0">
                    <a:solidFill>
                      <a:srgbClr val="333333"/>
                    </a:solidFill>
                    <a:effectLst/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수준</a:t>
                </a:r>
                <a:r>
                  <a:rPr lang="en-US" altLang="ko-KR" sz="2000" b="0" i="0" dirty="0">
                    <a:solidFill>
                      <a:srgbClr val="333333"/>
                    </a:solidFill>
                    <a:effectLst/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, </a:t>
                </a:r>
                <a:r>
                  <a:rPr lang="ko-KR" altLang="en-US" sz="2000" b="0" i="0" dirty="0">
                    <a:solidFill>
                      <a:srgbClr val="333333"/>
                    </a:solidFill>
                    <a:effectLst/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추세</a:t>
                </a:r>
                <a:r>
                  <a:rPr lang="en-US" altLang="ko-KR" sz="2000" b="0" i="0" dirty="0">
                    <a:solidFill>
                      <a:srgbClr val="333333"/>
                    </a:solidFill>
                    <a:effectLst/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, </a:t>
                </a:r>
                <a:r>
                  <a:rPr lang="ko-KR" altLang="en-US" sz="2000" b="0" i="0" dirty="0">
                    <a:solidFill>
                      <a:srgbClr val="333333"/>
                    </a:solidFill>
                    <a:effectLst/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계절성</a:t>
                </a:r>
                <a:r>
                  <a:rPr lang="en-US" altLang="ko-KR" sz="2000" b="0" i="0" dirty="0">
                    <a:solidFill>
                      <a:srgbClr val="333333"/>
                    </a:solidFill>
                    <a:effectLst/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)</a:t>
                </a:r>
                <a:r>
                  <a:rPr lang="ko-KR" altLang="en-US" sz="2000" b="0" i="0" dirty="0">
                    <a:solidFill>
                      <a:srgbClr val="333333"/>
                    </a:solidFill>
                    <a:effectLst/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가 시간에 따라 어떻게 변하는지 기술</a:t>
                </a:r>
                <a:endParaRPr lang="en-US" altLang="ko-KR" sz="2000" b="0" i="0" dirty="0">
                  <a:solidFill>
                    <a:srgbClr val="333333"/>
                  </a:solidFill>
                  <a:effectLst/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162C0C7-0605-49D2-936E-FCBA9902C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750" y="2963824"/>
                <a:ext cx="10266526" cy="707886"/>
              </a:xfrm>
              <a:prstGeom prst="rect">
                <a:avLst/>
              </a:prstGeom>
              <a:blipFill>
                <a:blip r:embed="rId2"/>
                <a:stretch>
                  <a:fillRect t="-3448" b="-155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왼쪽 대괄호 20">
            <a:extLst>
              <a:ext uri="{FF2B5EF4-FFF2-40B4-BE49-F238E27FC236}">
                <a16:creationId xmlns:a16="http://schemas.microsoft.com/office/drawing/2014/main" id="{C6892472-E002-4C74-9F90-E82D0A13F3C2}"/>
              </a:ext>
            </a:extLst>
          </p:cNvPr>
          <p:cNvSpPr/>
          <p:nvPr/>
        </p:nvSpPr>
        <p:spPr>
          <a:xfrm>
            <a:off x="606287" y="2629775"/>
            <a:ext cx="402959" cy="2051555"/>
          </a:xfrm>
          <a:prstGeom prst="leftBracket">
            <a:avLst>
              <a:gd name="adj" fmla="val 18532"/>
            </a:avLst>
          </a:prstGeom>
          <a:ln w="38100">
            <a:solidFill>
              <a:srgbClr val="4CBF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DBF811-16F8-4C67-BE54-A5292BB54612}"/>
              </a:ext>
            </a:extLst>
          </p:cNvPr>
          <p:cNvSpPr txBox="1"/>
          <p:nvPr/>
        </p:nvSpPr>
        <p:spPr>
          <a:xfrm>
            <a:off x="1050394" y="2452574"/>
            <a:ext cx="81451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지수 </a:t>
            </a:r>
            <a:r>
              <a:rPr lang="ko-KR" altLang="en-US" sz="2800" dirty="0" err="1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평활</a:t>
            </a:r>
            <a:r>
              <a:rPr lang="ko-KR" altLang="en-US" sz="2800" dirty="0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상태 공간 모델</a:t>
            </a:r>
            <a:endParaRPr lang="ko-KR" altLang="en-US" sz="28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565083A-095F-47C8-977D-30A21EB0EC1F}"/>
                  </a:ext>
                </a:extLst>
              </p:cNvPr>
              <p:cNvSpPr txBox="1"/>
              <p:nvPr/>
            </p:nvSpPr>
            <p:spPr>
              <a:xfrm>
                <a:off x="4851645" y="3664221"/>
                <a:ext cx="868772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b="0" i="0" dirty="0">
                    <a:solidFill>
                      <a:srgbClr val="0070C0"/>
                    </a:solidFill>
                    <a:effectLst/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* “”</a:t>
                </a:r>
                <a:r>
                  <a:rPr lang="ko-KR" altLang="en-US" b="0" i="0" dirty="0">
                    <a:solidFill>
                      <a:srgbClr val="0070C0"/>
                    </a:solidFill>
                    <a:effectLst/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오차</a:t>
                </a:r>
                <a:r>
                  <a:rPr lang="en-US" altLang="ko-KR" b="0" i="0" dirty="0">
                    <a:solidFill>
                      <a:srgbClr val="0070C0"/>
                    </a:solidFill>
                    <a:effectLst/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, </a:t>
                </a:r>
                <a:r>
                  <a:rPr lang="ko-KR" altLang="en-US" b="0" i="0" dirty="0">
                    <a:solidFill>
                      <a:srgbClr val="0070C0"/>
                    </a:solidFill>
                    <a:effectLst/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추세</a:t>
                </a:r>
                <a:r>
                  <a:rPr lang="en-US" altLang="ko-KR" b="0" i="0" dirty="0">
                    <a:solidFill>
                      <a:srgbClr val="0070C0"/>
                    </a:solidFill>
                    <a:effectLst/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, </a:t>
                </a:r>
                <a:r>
                  <a:rPr lang="ko-KR" altLang="en-US" b="0" i="0" dirty="0">
                    <a:solidFill>
                      <a:srgbClr val="0070C0"/>
                    </a:solidFill>
                    <a:effectLst/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계절성</a:t>
                </a:r>
                <a:r>
                  <a:rPr lang="en-US" altLang="ko-KR" dirty="0">
                    <a:solidFill>
                      <a:srgbClr val="0070C0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””</a:t>
                </a:r>
                <a:r>
                  <a:rPr lang="ko-KR" altLang="en-US" b="0" i="0" dirty="0">
                    <a:solidFill>
                      <a:srgbClr val="0070C0"/>
                    </a:solidFill>
                    <a:effectLst/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에 대해 각 상태 공간 모델을 </a:t>
                </a:r>
                <a:r>
                  <a:rPr lang="en-US" altLang="ko-KR" b="0" i="0" dirty="0">
                    <a:solidFill>
                      <a:srgbClr val="0070C0"/>
                    </a:solidFill>
                    <a:effectLst/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ETS(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∙, ∙</m:t>
                    </m:r>
                  </m:oMath>
                </a14:m>
                <a:r>
                  <a:rPr lang="en-US" altLang="ko-KR" b="0" i="0" dirty="0">
                    <a:solidFill>
                      <a:srgbClr val="0070C0"/>
                    </a:solidFill>
                    <a:effectLst/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ko-KR" b="0" i="0" dirty="0">
                    <a:solidFill>
                      <a:srgbClr val="0070C0"/>
                    </a:solidFill>
                    <a:effectLst/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)</a:t>
                </a:r>
                <a:r>
                  <a:rPr lang="ko-KR" altLang="en-US" b="0" i="0" dirty="0">
                    <a:solidFill>
                      <a:srgbClr val="0070C0"/>
                    </a:solidFill>
                    <a:effectLst/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로 나타냄</a:t>
                </a:r>
                <a:endParaRPr lang="ko-KR" altLang="en-US" dirty="0">
                  <a:solidFill>
                    <a:srgbClr val="0070C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565083A-095F-47C8-977D-30A21EB0E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1645" y="3664221"/>
                <a:ext cx="8687729" cy="369332"/>
              </a:xfrm>
              <a:prstGeom prst="rect">
                <a:avLst/>
              </a:prstGeom>
              <a:blipFill>
                <a:blip r:embed="rId3"/>
                <a:stretch>
                  <a:fillRect l="-632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A5EDD4D9-ADCB-4CA2-B3CA-2332F5C61F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272" t="58284" r="22554" b="34348"/>
          <a:stretch/>
        </p:blipFill>
        <p:spPr>
          <a:xfrm>
            <a:off x="8797491" y="3997147"/>
            <a:ext cx="2703444" cy="5052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18E0037-8550-4561-B8CF-D78FB28C8C00}"/>
                  </a:ext>
                </a:extLst>
              </p:cNvPr>
              <p:cNvSpPr txBox="1"/>
              <p:nvPr/>
            </p:nvSpPr>
            <p:spPr>
              <a:xfrm>
                <a:off x="1434190" y="4925423"/>
                <a:ext cx="4311410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배달의민족 주아" panose="02020603020101020101" pitchFamily="18" charset="-127"/>
                      </a:rPr>
                      <m:t>∙</m:t>
                    </m:r>
                    <m:r>
                      <a:rPr lang="en-US" altLang="ko-KR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배달의민족 주아" panose="02020603020101020101" pitchFamily="18" charset="-127"/>
                      </a:rPr>
                      <m:t> </m:t>
                    </m:r>
                  </m:oMath>
                </a14:m>
                <a:r>
                  <a:rPr lang="ko-KR" altLang="en-US" sz="2000" b="0" i="0" dirty="0">
                    <a:solidFill>
                      <a:srgbClr val="B271F3"/>
                    </a:solidFill>
                    <a:effectLst/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로그 변환</a:t>
                </a:r>
                <a:r>
                  <a:rPr lang="en-US" altLang="ko-KR" sz="2000" b="0" i="0" dirty="0">
                    <a:solidFill>
                      <a:srgbClr val="333333"/>
                    </a:solidFill>
                    <a:effectLst/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(log transformation)</a:t>
                </a:r>
                <a:endParaRPr lang="en-US" altLang="ko-KR" sz="2000" dirty="0">
                  <a:solidFill>
                    <a:srgbClr val="333333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14:m>
                  <m:oMath xmlns:m="http://schemas.openxmlformats.org/officeDocument/2006/math">
                    <m:r>
                      <a:rPr lang="ko-KR" altLang="en-US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배달의민족 주아" panose="02020603020101020101" pitchFamily="18" charset="-127"/>
                      </a:rPr>
                      <m:t>∙</m:t>
                    </m:r>
                    <m:r>
                      <a:rPr lang="en-US" altLang="ko-KR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배달의민족 주아" panose="02020603020101020101" pitchFamily="18" charset="-127"/>
                      </a:rPr>
                      <m:t> </m:t>
                    </m:r>
                  </m:oMath>
                </a14:m>
                <a:r>
                  <a:rPr lang="ko-KR" altLang="en-US" sz="2000" b="0" i="0" dirty="0" err="1">
                    <a:solidFill>
                      <a:srgbClr val="B271F3"/>
                    </a:solidFill>
                    <a:effectLst/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거듭곱</a:t>
                </a:r>
                <a:r>
                  <a:rPr lang="ko-KR" altLang="en-US" sz="2000" b="0" i="0" dirty="0">
                    <a:solidFill>
                      <a:srgbClr val="B271F3"/>
                    </a:solidFill>
                    <a:effectLst/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 변환</a:t>
                </a:r>
                <a:r>
                  <a:rPr lang="en-US" altLang="ko-KR" sz="2000" b="0" i="0" dirty="0">
                    <a:solidFill>
                      <a:srgbClr val="333333"/>
                    </a:solidFill>
                    <a:effectLst/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(power transformation) </a:t>
                </a:r>
                <a:endParaRPr lang="ko-KR" altLang="en-US" sz="2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18E0037-8550-4561-B8CF-D78FB28C8C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190" y="4925423"/>
                <a:ext cx="4311410" cy="707886"/>
              </a:xfrm>
              <a:prstGeom prst="rect">
                <a:avLst/>
              </a:prstGeom>
              <a:blipFill>
                <a:blip r:embed="rId5"/>
                <a:stretch>
                  <a:fillRect t="-4310" b="-155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B113818F-7A90-4D9A-B29B-47DE83212D31}"/>
              </a:ext>
            </a:extLst>
          </p:cNvPr>
          <p:cNvSpPr txBox="1"/>
          <p:nvPr/>
        </p:nvSpPr>
        <p:spPr>
          <a:xfrm>
            <a:off x="1077214" y="4409371"/>
            <a:ext cx="81451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박스</a:t>
            </a:r>
            <a:r>
              <a:rPr lang="en-US" altLang="ko-KR" sz="2800" dirty="0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sz="2800" dirty="0" err="1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칵스</a:t>
            </a:r>
            <a:r>
              <a:rPr lang="en-US" altLang="ko-KR" sz="2800" dirty="0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(Box-Cox) </a:t>
            </a:r>
            <a:r>
              <a:rPr lang="ko-KR" altLang="en-US" sz="2800" dirty="0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변환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정규화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lang="ko-KR" altLang="en-US" sz="2800" dirty="0">
              <a:solidFill>
                <a:srgbClr val="7030A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080B30-73D2-4773-B95F-D25DF3C8AF68}"/>
              </a:ext>
            </a:extLst>
          </p:cNvPr>
          <p:cNvSpPr txBox="1"/>
          <p:nvPr/>
        </p:nvSpPr>
        <p:spPr>
          <a:xfrm>
            <a:off x="5122952" y="1838773"/>
            <a:ext cx="54024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7C82D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* </a:t>
            </a:r>
            <a:r>
              <a:rPr lang="ko-KR" altLang="en-US" sz="1400" dirty="0">
                <a:solidFill>
                  <a:srgbClr val="7C82D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시간이나 공간에 대한 함수를 시간 또는 공간 주파수 성분으로 분해하는 변환</a:t>
            </a:r>
          </a:p>
        </p:txBody>
      </p:sp>
    </p:spTree>
    <p:extLst>
      <p:ext uri="{BB962C8B-B14F-4D97-AF65-F5344CB8AC3E}">
        <p14:creationId xmlns:p14="http://schemas.microsoft.com/office/powerpoint/2010/main" val="564753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9E458AB-547F-48CC-9F2C-226B9E73C0A1}"/>
              </a:ext>
            </a:extLst>
          </p:cNvPr>
          <p:cNvSpPr txBox="1"/>
          <p:nvPr/>
        </p:nvSpPr>
        <p:spPr>
          <a:xfrm>
            <a:off x="289870" y="381221"/>
            <a:ext cx="4224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>
                <a:highlight>
                  <a:srgbClr val="4CBFCF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Facebook Prophet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4684D41-87E4-44A5-B497-D29AEB044852}"/>
              </a:ext>
            </a:extLst>
          </p:cNvPr>
          <p:cNvSpPr txBox="1"/>
          <p:nvPr/>
        </p:nvSpPr>
        <p:spPr>
          <a:xfrm>
            <a:off x="466109" y="1100472"/>
            <a:ext cx="115077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이론적인 모형이 아닌 몇가지 </a:t>
            </a:r>
            <a:r>
              <a:rPr lang="ko-KR" altLang="en-US" sz="2400" dirty="0">
                <a:solidFill>
                  <a:schemeClr val="accent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경험적 규칙</a:t>
            </a:r>
            <a:r>
              <a:rPr lang="en-US" altLang="ko-KR" sz="2400" dirty="0">
                <a:solidFill>
                  <a:schemeClr val="accent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(heuristic rule)</a:t>
            </a:r>
            <a:r>
              <a:rPr lang="ko-KR" altLang="en-US" sz="2400" dirty="0">
                <a:solidFill>
                  <a:schemeClr val="accent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사용하는 단순 회귀 모형</a:t>
            </a:r>
            <a:endParaRPr lang="en-US" altLang="ko-KR" sz="2400" dirty="0">
              <a:solidFill>
                <a:schemeClr val="accent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6E03203-FAEB-4C0B-858E-0E68E686C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29" y="3357310"/>
            <a:ext cx="7357272" cy="1191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AEC08D5-64F0-4A1B-9695-F3C905D52CBE}"/>
                  </a:ext>
                </a:extLst>
              </p:cNvPr>
              <p:cNvSpPr txBox="1"/>
              <p:nvPr/>
            </p:nvSpPr>
            <p:spPr>
              <a:xfrm>
                <a:off x="651925" y="4611561"/>
                <a:ext cx="7246711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24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배달의민족 주아" panose="02020603020101020101" pitchFamily="18" charset="-127"/>
                      </a:rPr>
                      <m:t>∙</m:t>
                    </m:r>
                  </m:oMath>
                </a14:m>
                <a:r>
                  <a:rPr lang="en-US" altLang="ko-KR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 </a:t>
                </a:r>
                <a:r>
                  <a:rPr lang="en-US" altLang="ko-KR" sz="2400" b="0" i="0" dirty="0">
                    <a:solidFill>
                      <a:srgbClr val="7030A0"/>
                    </a:solidFill>
                    <a:effectLst/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g(t)</a:t>
                </a:r>
                <a:r>
                  <a:rPr lang="en-US" altLang="ko-KR" sz="2400" dirty="0">
                    <a:solidFill>
                      <a:srgbClr val="33333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:</a:t>
                </a:r>
                <a:r>
                  <a:rPr lang="ko-KR" altLang="en-US" sz="2400" b="0" i="0" dirty="0">
                    <a:solidFill>
                      <a:srgbClr val="333333"/>
                    </a:solidFill>
                    <a:effectLst/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 반복적인 요소를 가지지 않은 트렌드</a:t>
                </a:r>
                <a:endParaRPr lang="en-US" altLang="ko-KR" sz="2400" dirty="0">
                  <a:solidFill>
                    <a:srgbClr val="333333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14:m>
                  <m:oMath xmlns:m="http://schemas.openxmlformats.org/officeDocument/2006/math">
                    <m:r>
                      <a:rPr lang="ko-KR" altLang="en-US" sz="24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배달의민족 주아" panose="02020603020101020101" pitchFamily="18" charset="-127"/>
                      </a:rPr>
                      <m:t>∙</m:t>
                    </m:r>
                  </m:oMath>
                </a14:m>
                <a:r>
                  <a:rPr lang="en-US" altLang="ko-KR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 </a:t>
                </a:r>
                <a:r>
                  <a:rPr lang="en-US" altLang="ko-KR" sz="2400" b="0" i="0" dirty="0">
                    <a:solidFill>
                      <a:srgbClr val="7030A0"/>
                    </a:solidFill>
                    <a:effectLst/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s(t)</a:t>
                </a:r>
                <a:r>
                  <a:rPr lang="en-US" altLang="ko-KR" sz="2400" dirty="0">
                    <a:solidFill>
                      <a:srgbClr val="33333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:</a:t>
                </a:r>
                <a:r>
                  <a:rPr lang="ko-KR" altLang="en-US" sz="2400" b="0" i="0" dirty="0">
                    <a:solidFill>
                      <a:srgbClr val="333333"/>
                    </a:solidFill>
                    <a:effectLst/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 요일 혹은 연 계절성과 같은 반복적인 변화</a:t>
                </a:r>
                <a:endParaRPr lang="en-US" altLang="ko-KR" sz="2400" dirty="0">
                  <a:solidFill>
                    <a:srgbClr val="333333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14:m>
                  <m:oMath xmlns:m="http://schemas.openxmlformats.org/officeDocument/2006/math">
                    <m:r>
                      <a:rPr lang="ko-KR" altLang="en-US" sz="24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배달의민족 주아" panose="02020603020101020101" pitchFamily="18" charset="-127"/>
                      </a:rPr>
                      <m:t>∙</m:t>
                    </m:r>
                  </m:oMath>
                </a14:m>
                <a:r>
                  <a:rPr lang="en-US" altLang="ko-KR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 </a:t>
                </a:r>
                <a:r>
                  <a:rPr lang="en-US" altLang="ko-KR" sz="2400" b="0" i="0" dirty="0">
                    <a:solidFill>
                      <a:srgbClr val="7030A0"/>
                    </a:solidFill>
                    <a:effectLst/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h(t)</a:t>
                </a:r>
                <a:r>
                  <a:rPr lang="en-US" altLang="ko-KR" sz="2400" dirty="0">
                    <a:solidFill>
                      <a:srgbClr val="33333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:</a:t>
                </a:r>
                <a:r>
                  <a:rPr lang="ko-KR" altLang="en-US" sz="2400" b="0" i="0" dirty="0">
                    <a:solidFill>
                      <a:srgbClr val="333333"/>
                    </a:solidFill>
                    <a:effectLst/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 </a:t>
                </a:r>
                <a:r>
                  <a:rPr lang="en-US" altLang="ko-KR" sz="2400" b="0" i="0" dirty="0">
                    <a:solidFill>
                      <a:srgbClr val="333333"/>
                    </a:solidFill>
                    <a:effectLst/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Holiday</a:t>
                </a:r>
                <a:r>
                  <a:rPr lang="ko-KR" altLang="en-US" sz="2400" b="0" i="0" dirty="0">
                    <a:solidFill>
                      <a:srgbClr val="333333"/>
                    </a:solidFill>
                    <a:effectLst/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와 같이 가끔씩 불규칙하게 영향을 미치는 요소</a:t>
                </a:r>
                <a:endParaRPr lang="en-US" altLang="ko-KR" sz="2400" b="0" i="0" dirty="0">
                  <a:solidFill>
                    <a:srgbClr val="333333"/>
                  </a:solidFill>
                  <a:effectLst/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14:m>
                  <m:oMath xmlns:m="http://schemas.openxmlformats.org/officeDocument/2006/math">
                    <m:r>
                      <a:rPr lang="ko-KR" altLang="en-US" sz="24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배달의민족 주아" panose="02020603020101020101" pitchFamily="18" charset="-127"/>
                      </a:rPr>
                      <m:t>∙</m:t>
                    </m:r>
                  </m:oMath>
                </a14:m>
                <a:r>
                  <a:rPr lang="en-US" altLang="ko-KR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 </a:t>
                </a:r>
                <a:r>
                  <a:rPr lang="en-US" altLang="ko-KR" sz="2400" b="0" i="0" dirty="0">
                    <a:solidFill>
                      <a:srgbClr val="7030A0"/>
                    </a:solidFill>
                    <a:effectLst/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e</a:t>
                </a:r>
                <a:r>
                  <a:rPr lang="en-US" altLang="ko-KR" sz="2400" b="0" i="0" dirty="0">
                    <a:solidFill>
                      <a:srgbClr val="333333"/>
                    </a:solidFill>
                    <a:effectLst/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: </a:t>
                </a:r>
                <a:r>
                  <a:rPr lang="ko-KR" altLang="en-US" sz="2400" b="0" i="0" dirty="0">
                    <a:solidFill>
                      <a:srgbClr val="333333"/>
                    </a:solidFill>
                    <a:effectLst/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정규분포를 따르는 </a:t>
                </a:r>
                <a:r>
                  <a:rPr lang="ko-KR" altLang="en-US" sz="2400" b="0" i="0" dirty="0" err="1">
                    <a:solidFill>
                      <a:srgbClr val="333333"/>
                    </a:solidFill>
                    <a:effectLst/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잔차</a:t>
                </a:r>
                <a:endParaRPr lang="ko-KR" altLang="en-US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AEC08D5-64F0-4A1B-9695-F3C905D52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25" y="4611561"/>
                <a:ext cx="7246711" cy="1569660"/>
              </a:xfrm>
              <a:prstGeom prst="rect">
                <a:avLst/>
              </a:prstGeom>
              <a:blipFill>
                <a:blip r:embed="rId3"/>
                <a:stretch>
                  <a:fillRect t="-2713" b="-81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F4D0CFD6-37B2-4270-BF44-4C19C5378DD6}"/>
              </a:ext>
            </a:extLst>
          </p:cNvPr>
          <p:cNvSpPr txBox="1"/>
          <p:nvPr/>
        </p:nvSpPr>
        <p:spPr>
          <a:xfrm>
            <a:off x="1405258" y="1582560"/>
            <a:ext cx="848951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sz="2000" b="0" i="0" dirty="0">
                <a:solidFill>
                  <a:schemeClr val="accent4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2000" b="0" i="0" dirty="0">
                <a:solidFill>
                  <a:schemeClr val="accent4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장점</a:t>
            </a:r>
            <a:r>
              <a:rPr lang="en-US" altLang="ko-KR" sz="2000" b="0" i="0" dirty="0">
                <a:solidFill>
                  <a:schemeClr val="accent4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</a:p>
          <a:p>
            <a:pPr marL="285750" indent="-285750" algn="just">
              <a:buFontTx/>
              <a:buChar char="-"/>
            </a:pPr>
            <a:r>
              <a:rPr lang="ko-KR" altLang="en-US" sz="2000" b="0" i="0" dirty="0">
                <a:solidFill>
                  <a:srgbClr val="333333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계절성과 여러 기간들에 대한 예측을 쉽게 모델에 적용 가능하므로 </a:t>
            </a:r>
            <a:r>
              <a:rPr lang="ko-KR" altLang="en-US" sz="2000" b="0" i="0" u="sng" dirty="0">
                <a:solidFill>
                  <a:srgbClr val="333333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유연함</a:t>
            </a:r>
            <a:endParaRPr lang="en-US" altLang="ko-KR" sz="2000" b="0" i="0" u="sng" dirty="0">
              <a:solidFill>
                <a:srgbClr val="333333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 algn="just">
              <a:buFontTx/>
              <a:buChar char="-"/>
            </a:pPr>
            <a:r>
              <a:rPr lang="en-US" altLang="ko-KR" sz="2000" b="0" i="0" dirty="0">
                <a:solidFill>
                  <a:srgbClr val="333333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ARIMA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모델과 다르게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모델을 차분해서 </a:t>
            </a:r>
            <a:r>
              <a:rPr lang="ko-KR" altLang="en-US" sz="2000" b="0" i="0" u="sng" dirty="0">
                <a:solidFill>
                  <a:srgbClr val="333333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정규화 필요</a:t>
            </a:r>
            <a:r>
              <a:rPr lang="en-US" altLang="ko-KR" sz="2000" b="0" i="0" u="sng" dirty="0">
                <a:solidFill>
                  <a:srgbClr val="333333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X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000" b="0" i="0" u="sng" dirty="0" err="1">
                <a:solidFill>
                  <a:srgbClr val="333333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결측치를</a:t>
            </a:r>
            <a:r>
              <a:rPr lang="ko-KR" altLang="en-US" sz="2000" b="0" i="0" u="sng" dirty="0">
                <a:solidFill>
                  <a:srgbClr val="333333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000" b="0" i="0" u="sng" dirty="0" err="1">
                <a:solidFill>
                  <a:srgbClr val="333333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구겨넣지</a:t>
            </a:r>
            <a:r>
              <a:rPr lang="en-US" altLang="ko-KR" sz="2000" b="0" i="0" u="sng" dirty="0">
                <a:solidFill>
                  <a:srgbClr val="333333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X</a:t>
            </a:r>
            <a:endParaRPr lang="en-US" altLang="ko-KR" sz="2000" u="sng" dirty="0">
              <a:solidFill>
                <a:srgbClr val="33333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sz="2000" b="0" i="0" dirty="0">
                <a:solidFill>
                  <a:srgbClr val="333333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훈련은 빠르고 분석가는 여러가지 상세한 모델 스펙을 탐험 </a:t>
            </a:r>
            <a:r>
              <a:rPr lang="ko-KR" altLang="en-US" sz="2000" dirty="0">
                <a:solidFill>
                  <a:srgbClr val="33333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가능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(ex. 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샤이니 어플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 marL="285750" indent="-285750" algn="just">
              <a:buFontTx/>
              <a:buChar char="-"/>
            </a:pPr>
            <a:r>
              <a:rPr lang="ko-KR" altLang="en-US" sz="2000" b="0" i="0" dirty="0">
                <a:solidFill>
                  <a:srgbClr val="333333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결국에는 회귀분석과 유사하므로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생소한 시계열 분석등보다 빠르게 적응 가능</a:t>
            </a:r>
          </a:p>
          <a:p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8B9C27-2247-4D32-BB26-B6B25C467515}"/>
              </a:ext>
            </a:extLst>
          </p:cNvPr>
          <p:cNvSpPr txBox="1"/>
          <p:nvPr/>
        </p:nvSpPr>
        <p:spPr>
          <a:xfrm>
            <a:off x="7701931" y="4426895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KoPub Dotum"/>
              </a:rPr>
              <a:t>saturating growth model,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KoPub Dotum"/>
              </a:rPr>
              <a:t>그리고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KoPub Dotum"/>
              </a:rPr>
              <a:t>piecewise linear model</a:t>
            </a:r>
            <a:endParaRPr lang="ko-KR" altLang="en-US" dirty="0"/>
          </a:p>
        </p:txBody>
      </p:sp>
      <p:sp>
        <p:nvSpPr>
          <p:cNvPr id="29" name="왼쪽 대괄호 28">
            <a:extLst>
              <a:ext uri="{FF2B5EF4-FFF2-40B4-BE49-F238E27FC236}">
                <a16:creationId xmlns:a16="http://schemas.microsoft.com/office/drawing/2014/main" id="{A49DEEDF-82E2-415B-8B30-16965B1923C4}"/>
              </a:ext>
            </a:extLst>
          </p:cNvPr>
          <p:cNvSpPr/>
          <p:nvPr/>
        </p:nvSpPr>
        <p:spPr>
          <a:xfrm>
            <a:off x="423512" y="4013736"/>
            <a:ext cx="425117" cy="5438273"/>
          </a:xfrm>
          <a:prstGeom prst="leftBracket">
            <a:avLst>
              <a:gd name="adj" fmla="val 0"/>
            </a:avLst>
          </a:prstGeom>
          <a:ln w="38100">
            <a:solidFill>
              <a:srgbClr val="4CBF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60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BAEC08D5-64F0-4A1B-9695-F3C905D52CBE}"/>
              </a:ext>
            </a:extLst>
          </p:cNvPr>
          <p:cNvSpPr txBox="1"/>
          <p:nvPr/>
        </p:nvSpPr>
        <p:spPr>
          <a:xfrm>
            <a:off x="848629" y="1651409"/>
            <a:ext cx="72467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0" i="0" dirty="0">
                <a:solidFill>
                  <a:srgbClr val="7030A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s(t)</a:t>
            </a:r>
            <a:r>
              <a:rPr lang="en-US" altLang="ko-KR" sz="2000" dirty="0">
                <a:solidFill>
                  <a:srgbClr val="33333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요일 혹은 연 계절성과 같은 반복적인 변화</a:t>
            </a:r>
            <a:endParaRPr lang="ko-KR" altLang="en-US" sz="2400" b="0" i="0" dirty="0">
              <a:solidFill>
                <a:srgbClr val="333333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8B9C27-2247-4D32-BB26-B6B25C467515}"/>
              </a:ext>
            </a:extLst>
          </p:cNvPr>
          <p:cNvSpPr txBox="1"/>
          <p:nvPr/>
        </p:nvSpPr>
        <p:spPr>
          <a:xfrm>
            <a:off x="1399592" y="1227275"/>
            <a:ext cx="37731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b="0" i="0" dirty="0">
                <a:solidFill>
                  <a:srgbClr val="333333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400" b="0" i="0" dirty="0">
                <a:solidFill>
                  <a:srgbClr val="333333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piecewise linear model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" name="왼쪽 대괄호 28">
            <a:extLst>
              <a:ext uri="{FF2B5EF4-FFF2-40B4-BE49-F238E27FC236}">
                <a16:creationId xmlns:a16="http://schemas.microsoft.com/office/drawing/2014/main" id="{A49DEEDF-82E2-415B-8B30-16965B1923C4}"/>
              </a:ext>
            </a:extLst>
          </p:cNvPr>
          <p:cNvSpPr/>
          <p:nvPr/>
        </p:nvSpPr>
        <p:spPr>
          <a:xfrm>
            <a:off x="423512" y="-1665191"/>
            <a:ext cx="425117" cy="7979364"/>
          </a:xfrm>
          <a:prstGeom prst="leftBracket">
            <a:avLst>
              <a:gd name="adj" fmla="val 0"/>
            </a:avLst>
          </a:prstGeom>
          <a:ln w="38100">
            <a:solidFill>
              <a:srgbClr val="4CBF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EE7BCD4-C03C-4D91-B704-AF2630BD509A}"/>
              </a:ext>
            </a:extLst>
          </p:cNvPr>
          <p:cNvCxnSpPr>
            <a:cxnSpLocks/>
          </p:cNvCxnSpPr>
          <p:nvPr/>
        </p:nvCxnSpPr>
        <p:spPr>
          <a:xfrm>
            <a:off x="399759" y="1963551"/>
            <a:ext cx="448870" cy="0"/>
          </a:xfrm>
          <a:prstGeom prst="line">
            <a:avLst/>
          </a:prstGeom>
          <a:ln w="38100">
            <a:solidFill>
              <a:srgbClr val="4CBF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2FAA8E4-7240-4946-8474-C346FB1C5010}"/>
              </a:ext>
            </a:extLst>
          </p:cNvPr>
          <p:cNvCxnSpPr>
            <a:cxnSpLocks/>
          </p:cNvCxnSpPr>
          <p:nvPr/>
        </p:nvCxnSpPr>
        <p:spPr>
          <a:xfrm>
            <a:off x="399759" y="431528"/>
            <a:ext cx="448870" cy="0"/>
          </a:xfrm>
          <a:prstGeom prst="line">
            <a:avLst/>
          </a:prstGeom>
          <a:ln w="38100">
            <a:solidFill>
              <a:srgbClr val="4CBF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E2E3855-7DEB-4081-9D6D-0B955E92CBE4}"/>
              </a:ext>
            </a:extLst>
          </p:cNvPr>
          <p:cNvCxnSpPr>
            <a:cxnSpLocks/>
          </p:cNvCxnSpPr>
          <p:nvPr/>
        </p:nvCxnSpPr>
        <p:spPr>
          <a:xfrm>
            <a:off x="427490" y="3866147"/>
            <a:ext cx="448870" cy="0"/>
          </a:xfrm>
          <a:prstGeom prst="line">
            <a:avLst/>
          </a:prstGeom>
          <a:ln w="38100">
            <a:solidFill>
              <a:srgbClr val="4CBF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ACFB9C4-3BD8-4C70-8175-946B4C44DAA1}"/>
              </a:ext>
            </a:extLst>
          </p:cNvPr>
          <p:cNvSpPr txBox="1"/>
          <p:nvPr/>
        </p:nvSpPr>
        <p:spPr>
          <a:xfrm>
            <a:off x="872382" y="150661"/>
            <a:ext cx="69013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0" i="0" dirty="0">
                <a:solidFill>
                  <a:srgbClr val="7030A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g(t)</a:t>
            </a:r>
            <a:r>
              <a:rPr lang="en-US" altLang="ko-KR" sz="2000" dirty="0">
                <a:solidFill>
                  <a:srgbClr val="33333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반복적인 요소를 가지지 않은 트렌드</a:t>
            </a:r>
            <a:endParaRPr lang="en-US" altLang="ko-KR" sz="2800" dirty="0">
              <a:solidFill>
                <a:srgbClr val="33333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9F2DD7-116A-42F2-A154-6FC5FB04742F}"/>
              </a:ext>
            </a:extLst>
          </p:cNvPr>
          <p:cNvSpPr txBox="1"/>
          <p:nvPr/>
        </p:nvSpPr>
        <p:spPr>
          <a:xfrm>
            <a:off x="848628" y="3635314"/>
            <a:ext cx="72467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0" i="0" dirty="0">
                <a:solidFill>
                  <a:srgbClr val="7030A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h(t)</a:t>
            </a:r>
            <a:r>
              <a:rPr lang="en-US" altLang="ko-KR" sz="2000" dirty="0">
                <a:solidFill>
                  <a:srgbClr val="33333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Holiday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 같이 가끔씩 불규칙하게 영향을 미치는 요소</a:t>
            </a:r>
            <a:endParaRPr lang="en-US" altLang="ko-KR" sz="2400" b="0" i="0" dirty="0">
              <a:solidFill>
                <a:srgbClr val="333333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143C9A-0222-446C-B91A-94000AD00260}"/>
              </a:ext>
            </a:extLst>
          </p:cNvPr>
          <p:cNvSpPr txBox="1"/>
          <p:nvPr/>
        </p:nvSpPr>
        <p:spPr>
          <a:xfrm>
            <a:off x="872382" y="5998801"/>
            <a:ext cx="69013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0" i="0" dirty="0">
                <a:solidFill>
                  <a:srgbClr val="7030A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정규분포를 따르는 </a:t>
            </a:r>
            <a:r>
              <a:rPr lang="ko-KR" altLang="en-US" sz="2000" b="0" i="0" dirty="0" err="1">
                <a:solidFill>
                  <a:srgbClr val="333333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잔차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" name="왼쪽 대괄호 19">
            <a:extLst>
              <a:ext uri="{FF2B5EF4-FFF2-40B4-BE49-F238E27FC236}">
                <a16:creationId xmlns:a16="http://schemas.microsoft.com/office/drawing/2014/main" id="{F2AA4065-98BC-4DDF-9B8B-DC4955810405}"/>
              </a:ext>
            </a:extLst>
          </p:cNvPr>
          <p:cNvSpPr/>
          <p:nvPr/>
        </p:nvSpPr>
        <p:spPr>
          <a:xfrm>
            <a:off x="1432329" y="870330"/>
            <a:ext cx="329096" cy="664479"/>
          </a:xfrm>
          <a:prstGeom prst="leftBracket">
            <a:avLst>
              <a:gd name="adj" fmla="val 65328"/>
            </a:avLst>
          </a:prstGeom>
          <a:ln w="38100">
            <a:solidFill>
              <a:srgbClr val="4CBF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B6A586-5DBE-499A-9E33-FC02078ECB52}"/>
              </a:ext>
            </a:extLst>
          </p:cNvPr>
          <p:cNvSpPr txBox="1"/>
          <p:nvPr/>
        </p:nvSpPr>
        <p:spPr>
          <a:xfrm>
            <a:off x="1626669" y="619497"/>
            <a:ext cx="37731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0" i="0" dirty="0">
                <a:solidFill>
                  <a:srgbClr val="333333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saturating growth model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B37C23B-B16E-4427-92A1-E1242E5EC5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151"/>
          <a:stretch/>
        </p:blipFill>
        <p:spPr bwMode="auto">
          <a:xfrm>
            <a:off x="4713159" y="4146807"/>
            <a:ext cx="3838575" cy="434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66B07DB-D948-4042-9C68-89D04820E3AE}"/>
                  </a:ext>
                </a:extLst>
              </p:cNvPr>
              <p:cNvSpPr txBox="1"/>
              <p:nvPr/>
            </p:nvSpPr>
            <p:spPr>
              <a:xfrm>
                <a:off x="1087654" y="4652292"/>
                <a:ext cx="5733448" cy="1200329"/>
              </a:xfrm>
              <a:prstGeom prst="rect">
                <a:avLst/>
              </a:prstGeom>
              <a:solidFill>
                <a:srgbClr val="EFEFFF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altLang="ko-KR" b="0" i="0" dirty="0">
                    <a:solidFill>
                      <a:srgbClr val="7030A0"/>
                    </a:solidFill>
                    <a:effectLst/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D</a:t>
                </a:r>
                <a:r>
                  <a:rPr lang="en-US" altLang="ko-KR" b="0" i="0" dirty="0">
                    <a:solidFill>
                      <a:srgbClr val="333333"/>
                    </a:solidFill>
                    <a:effectLst/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: </a:t>
                </a:r>
                <a:r>
                  <a:rPr lang="ko-KR" altLang="en-US" dirty="0">
                    <a:solidFill>
                      <a:srgbClr val="33333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휴일 리스트</a:t>
                </a:r>
                <a:endParaRPr lang="en-US" altLang="ko-KR" dirty="0">
                  <a:solidFill>
                    <a:srgbClr val="333333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14:m>
                  <m:oMath xmlns:m="http://schemas.openxmlformats.org/officeDocument/2006/math">
                    <m:r>
                      <a:rPr lang="ko-KR" altLang="en-US" sz="18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배달의민족 주아" panose="02020603020101020101" pitchFamily="18" charset="-127"/>
                      </a:rPr>
                      <m:t>∙</m:t>
                    </m:r>
                  </m:oMath>
                </a14:m>
                <a:r>
                  <a:rPr lang="en-US" altLang="ko-KR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 </a:t>
                </a:r>
                <a:r>
                  <a:rPr lang="en-US" altLang="ko-KR" dirty="0">
                    <a:solidFill>
                      <a:srgbClr val="33333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t</a:t>
                </a:r>
                <a:r>
                  <a:rPr lang="ko-KR" altLang="en-US" dirty="0">
                    <a:solidFill>
                      <a:srgbClr val="33333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의 </a:t>
                </a:r>
                <a:r>
                  <a:rPr lang="ko-KR" altLang="en-US" b="0" i="0" dirty="0">
                    <a:solidFill>
                      <a:srgbClr val="333333"/>
                    </a:solidFill>
                    <a:effectLst/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포함유무 확인하고 조정</a:t>
                </a:r>
                <a:endParaRPr lang="en-US" altLang="ko-KR" dirty="0">
                  <a:solidFill>
                    <a:srgbClr val="333333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14:m>
                  <m:oMath xmlns:m="http://schemas.openxmlformats.org/officeDocument/2006/math">
                    <m:r>
                      <a:rPr lang="ko-KR" altLang="en-US" sz="18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배달의민족 주아" panose="02020603020101020101" pitchFamily="18" charset="-127"/>
                      </a:rPr>
                      <m:t>∙</m:t>
                    </m:r>
                  </m:oMath>
                </a14:m>
                <a:r>
                  <a:rPr lang="en-US" altLang="ko-KR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 </a:t>
                </a:r>
                <a:r>
                  <a:rPr lang="ko-KR" altLang="en-US" b="0" i="0" dirty="0">
                    <a:solidFill>
                      <a:srgbClr val="333333"/>
                    </a:solidFill>
                    <a:effectLst/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추가적으로 특정 </a:t>
                </a:r>
                <a:r>
                  <a:rPr lang="en-US" altLang="ko-KR" b="0" i="0" dirty="0">
                    <a:solidFill>
                      <a:srgbClr val="333333"/>
                    </a:solidFill>
                    <a:effectLst/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“</a:t>
                </a:r>
                <a:r>
                  <a:rPr lang="ko-KR" altLang="en-US" b="0" i="0" dirty="0">
                    <a:solidFill>
                      <a:srgbClr val="333333"/>
                    </a:solidFill>
                    <a:effectLst/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휴일 주변 날들</a:t>
                </a:r>
                <a:r>
                  <a:rPr lang="en-US" altLang="ko-KR" b="0" i="0" dirty="0">
                    <a:solidFill>
                      <a:srgbClr val="333333"/>
                    </a:solidFill>
                    <a:effectLst/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”</a:t>
                </a:r>
                <a:r>
                  <a:rPr lang="ko-KR" altLang="en-US" b="0" i="0" dirty="0">
                    <a:solidFill>
                      <a:srgbClr val="333333"/>
                    </a:solidFill>
                    <a:effectLst/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에 영향력</a:t>
                </a:r>
                <a:r>
                  <a:rPr lang="en-US" altLang="ko-KR" dirty="0">
                    <a:solidFill>
                      <a:srgbClr val="33333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 </a:t>
                </a:r>
                <a:r>
                  <a:rPr lang="ko-KR" altLang="en-US" dirty="0">
                    <a:solidFill>
                      <a:srgbClr val="33333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부여하게 </a:t>
                </a:r>
                <a:r>
                  <a:rPr lang="ko-KR" altLang="en-US" b="0" i="0" dirty="0">
                    <a:solidFill>
                      <a:srgbClr val="333333"/>
                    </a:solidFill>
                    <a:effectLst/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설정 가능</a:t>
                </a:r>
                <a:endParaRPr lang="en-US" altLang="ko-KR" b="0" i="0" dirty="0">
                  <a:solidFill>
                    <a:srgbClr val="333333"/>
                  </a:solidFill>
                  <a:effectLst/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14:m>
                  <m:oMath xmlns:m="http://schemas.openxmlformats.org/officeDocument/2006/math">
                    <m:r>
                      <a:rPr lang="ko-KR" altLang="en-US" sz="18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배달의민족 주아" panose="02020603020101020101" pitchFamily="18" charset="-127"/>
                      </a:rPr>
                      <m:t>∙</m:t>
                    </m:r>
                  </m:oMath>
                </a14:m>
                <a:r>
                  <a:rPr lang="en-US" altLang="ko-KR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 </a:t>
                </a:r>
                <a:r>
                  <a:rPr lang="ko-KR" altLang="en-US" dirty="0">
                    <a:solidFill>
                      <a:srgbClr val="33333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즉</a:t>
                </a:r>
                <a:r>
                  <a:rPr lang="en-US" altLang="ko-KR" dirty="0">
                    <a:solidFill>
                      <a:srgbClr val="33333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, </a:t>
                </a:r>
                <a:r>
                  <a:rPr lang="ko-KR" altLang="en-US" dirty="0">
                    <a:solidFill>
                      <a:srgbClr val="33333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휴일 하나하나 입력하지 않아도 됨</a:t>
                </a:r>
                <a:r>
                  <a:rPr lang="en-US" altLang="ko-KR" dirty="0">
                    <a:solidFill>
                      <a:srgbClr val="33333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!</a:t>
                </a:r>
                <a:endPara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66B07DB-D948-4042-9C68-89D04820E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654" y="4652292"/>
                <a:ext cx="5733448" cy="1200329"/>
              </a:xfrm>
              <a:prstGeom prst="rect">
                <a:avLst/>
              </a:prstGeom>
              <a:blipFill>
                <a:blip r:embed="rId3"/>
                <a:stretch>
                  <a:fillRect l="-850" t="-2538" b="-76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4">
            <a:extLst>
              <a:ext uri="{FF2B5EF4-FFF2-40B4-BE49-F238E27FC236}">
                <a16:creationId xmlns:a16="http://schemas.microsoft.com/office/drawing/2014/main" id="{377E1BF4-B520-4905-96BE-78AB12FBCF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233"/>
          <a:stretch/>
        </p:blipFill>
        <p:spPr bwMode="auto">
          <a:xfrm>
            <a:off x="1366857" y="4070545"/>
            <a:ext cx="3838575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B40891A5-CB31-4ACF-9B36-A94875E5D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863" y="2080607"/>
            <a:ext cx="4540162" cy="880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6D12D14-12A4-412B-99B7-01CBAF32F074}"/>
              </a:ext>
            </a:extLst>
          </p:cNvPr>
          <p:cNvSpPr txBox="1"/>
          <p:nvPr/>
        </p:nvSpPr>
        <p:spPr>
          <a:xfrm>
            <a:off x="1245114" y="2983919"/>
            <a:ext cx="5213438" cy="646331"/>
          </a:xfrm>
          <a:prstGeom prst="rect">
            <a:avLst/>
          </a:prstGeom>
          <a:solidFill>
            <a:srgbClr val="EFEFFF"/>
          </a:solidFill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7030A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주로 연도기준이라면 </a:t>
            </a:r>
            <a:r>
              <a:rPr lang="en-US" altLang="ko-KR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</a:t>
            </a:r>
            <a:r>
              <a:rPr lang="ko-KR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은 </a:t>
            </a:r>
            <a:r>
              <a:rPr lang="en-US" altLang="ko-KR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10, </a:t>
            </a:r>
            <a:r>
              <a:rPr lang="ko-KR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주단위라면 </a:t>
            </a:r>
            <a:r>
              <a:rPr lang="en-US" altLang="ko-KR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</a:t>
            </a:r>
            <a:r>
              <a:rPr lang="ko-KR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은 </a:t>
            </a:r>
            <a:r>
              <a:rPr lang="en-US" altLang="ko-KR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</a:t>
            </a:r>
          </a:p>
          <a:p>
            <a:r>
              <a:rPr lang="ko-KR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보통 </a:t>
            </a:r>
            <a:r>
              <a:rPr lang="en-US" altLang="ko-KR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</a:t>
            </a:r>
            <a:r>
              <a:rPr lang="ko-KR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크면 패턴이 빠르게</a:t>
            </a:r>
            <a:r>
              <a:rPr lang="en-US" altLang="ko-KR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N</a:t>
            </a:r>
            <a:r>
              <a:rPr lang="ko-KR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작으면 느리게 변함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7426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C3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보노보노 ppt : 네이버 블로그">
            <a:extLst>
              <a:ext uri="{FF2B5EF4-FFF2-40B4-BE49-F238E27FC236}">
                <a16:creationId xmlns:a16="http://schemas.microsoft.com/office/drawing/2014/main" id="{C508D11C-880A-4113-8A39-F25DF3FD9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410" y="0"/>
            <a:ext cx="1097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1D0D9A-4DC4-4CF7-8890-369ACD7B00D8}"/>
              </a:ext>
            </a:extLst>
          </p:cNvPr>
          <p:cNvSpPr txBox="1"/>
          <p:nvPr/>
        </p:nvSpPr>
        <p:spPr>
          <a:xfrm>
            <a:off x="-444371" y="2409342"/>
            <a:ext cx="73553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4.2</a:t>
            </a:r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 시계열 모델 선택과 검증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D846DB-A154-4C4F-AD95-2409C77441FD}"/>
              </a:ext>
            </a:extLst>
          </p:cNvPr>
          <p:cNvSpPr txBox="1"/>
          <p:nvPr/>
        </p:nvSpPr>
        <p:spPr>
          <a:xfrm>
            <a:off x="162027" y="3024895"/>
            <a:ext cx="73553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- </a:t>
            </a:r>
            <a:r>
              <a:rPr lang="ko-KR" alt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자기회귀누적이동평균</a:t>
            </a:r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 모델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B35C18-D239-4BE1-A0BA-04B1BDC27F0C}"/>
              </a:ext>
            </a:extLst>
          </p:cNvPr>
          <p:cNvSpPr txBox="1"/>
          <p:nvPr/>
        </p:nvSpPr>
        <p:spPr>
          <a:xfrm>
            <a:off x="162027" y="3702353"/>
            <a:ext cx="59339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tx1">
                    <a:alpha val="3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- </a:t>
            </a:r>
            <a:r>
              <a:rPr lang="ko-KR" altLang="en-US" sz="3200" dirty="0" err="1">
                <a:solidFill>
                  <a:schemeClr val="tx1">
                    <a:alpha val="3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지수평활법</a:t>
            </a:r>
            <a:endParaRPr lang="ko-KR" altLang="en-US" sz="3200" dirty="0">
              <a:solidFill>
                <a:schemeClr val="tx1">
                  <a:alpha val="3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626054-3381-4D3A-A7F1-C20D3F5E9B77}"/>
              </a:ext>
            </a:extLst>
          </p:cNvPr>
          <p:cNvSpPr txBox="1"/>
          <p:nvPr/>
        </p:nvSpPr>
        <p:spPr>
          <a:xfrm>
            <a:off x="162027" y="4287128"/>
            <a:ext cx="62195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tx1">
                    <a:alpha val="3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- STL</a:t>
            </a:r>
            <a:r>
              <a:rPr lang="ko-KR" altLang="en-US" sz="3200" dirty="0">
                <a:solidFill>
                  <a:schemeClr val="tx1">
                    <a:alpha val="3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분해를 적용한 </a:t>
            </a:r>
            <a:r>
              <a:rPr lang="ko-KR" altLang="en-US" sz="3200" dirty="0" err="1">
                <a:solidFill>
                  <a:schemeClr val="tx1">
                    <a:alpha val="3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지수평활법</a:t>
            </a:r>
            <a:endParaRPr lang="ko-KR" altLang="en-US" sz="3200" dirty="0">
              <a:solidFill>
                <a:schemeClr val="tx1">
                  <a:alpha val="3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232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BF9B649E-DD29-494F-A6DB-8EC326CB94EE}"/>
              </a:ext>
            </a:extLst>
          </p:cNvPr>
          <p:cNvSpPr txBox="1"/>
          <p:nvPr/>
        </p:nvSpPr>
        <p:spPr>
          <a:xfrm>
            <a:off x="0" y="467329"/>
            <a:ext cx="56032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600" dirty="0">
                <a:highlight>
                  <a:srgbClr val="DBFA4C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정상성</a:t>
            </a:r>
            <a:r>
              <a:rPr lang="en-US" altLang="ko-KR" sz="2800" dirty="0">
                <a:highlight>
                  <a:srgbClr val="DBFA4C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(stationarity)</a:t>
            </a:r>
            <a:r>
              <a:rPr lang="ko-KR" altLang="en-US" sz="2800" dirty="0">
                <a:highlight>
                  <a:srgbClr val="DBFA4C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600" dirty="0">
                <a:highlight>
                  <a:srgbClr val="DBFA4C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확인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649663-10F8-4630-8D1A-4B9A1BE57794}"/>
              </a:ext>
            </a:extLst>
          </p:cNvPr>
          <p:cNvSpPr txBox="1"/>
          <p:nvPr/>
        </p:nvSpPr>
        <p:spPr>
          <a:xfrm>
            <a:off x="-343991" y="1245946"/>
            <a:ext cx="112012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rgbClr val="70AD4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000" dirty="0">
                <a:solidFill>
                  <a:srgbClr val="70AD4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시계열의 확률적인 성질들이 시간의 흐름에 따라 변하지 않는 것</a:t>
            </a:r>
            <a:r>
              <a:rPr lang="en-US" altLang="ko-KR" sz="2000" dirty="0">
                <a:solidFill>
                  <a:srgbClr val="70AD4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>
                <a:solidFill>
                  <a:srgbClr val="70AD4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뚜렷한 추세가 보이지 않음</a:t>
            </a:r>
            <a:r>
              <a:rPr lang="en-US" altLang="ko-KR" sz="2000" dirty="0">
                <a:solidFill>
                  <a:srgbClr val="70AD4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lang="ko-KR" altLang="en-US" sz="2000" dirty="0">
              <a:solidFill>
                <a:srgbClr val="70AD47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B3A16A-6438-436A-A98B-EAC317189FAB}"/>
              </a:ext>
            </a:extLst>
          </p:cNvPr>
          <p:cNvSpPr txBox="1"/>
          <p:nvPr/>
        </p:nvSpPr>
        <p:spPr>
          <a:xfrm>
            <a:off x="3373745" y="4917947"/>
            <a:ext cx="21343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should_diff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True)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215102A6-2C49-4B48-BC90-531C35F26812}"/>
              </a:ext>
            </a:extLst>
          </p:cNvPr>
          <p:cNvSpPr/>
          <p:nvPr/>
        </p:nvSpPr>
        <p:spPr>
          <a:xfrm>
            <a:off x="743664" y="1087470"/>
            <a:ext cx="3204000" cy="72000"/>
          </a:xfrm>
          <a:custGeom>
            <a:avLst/>
            <a:gdLst>
              <a:gd name="connsiteX0" fmla="*/ 0 w 2897204"/>
              <a:gd name="connsiteY0" fmla="*/ 9626 h 1001030"/>
              <a:gd name="connsiteX1" fmla="*/ 134753 w 2897204"/>
              <a:gd name="connsiteY1" fmla="*/ 991403 h 1001030"/>
              <a:gd name="connsiteX2" fmla="*/ 298383 w 2897204"/>
              <a:gd name="connsiteY2" fmla="*/ 1 h 1001030"/>
              <a:gd name="connsiteX3" fmla="*/ 452387 w 2897204"/>
              <a:gd name="connsiteY3" fmla="*/ 991403 h 1001030"/>
              <a:gd name="connsiteX4" fmla="*/ 577515 w 2897204"/>
              <a:gd name="connsiteY4" fmla="*/ 38502 h 1001030"/>
              <a:gd name="connsiteX5" fmla="*/ 731520 w 2897204"/>
              <a:gd name="connsiteY5" fmla="*/ 981778 h 1001030"/>
              <a:gd name="connsiteX6" fmla="*/ 895149 w 2897204"/>
              <a:gd name="connsiteY6" fmla="*/ 1 h 1001030"/>
              <a:gd name="connsiteX7" fmla="*/ 1020278 w 2897204"/>
              <a:gd name="connsiteY7" fmla="*/ 991403 h 1001030"/>
              <a:gd name="connsiteX8" fmla="*/ 1126155 w 2897204"/>
              <a:gd name="connsiteY8" fmla="*/ 38502 h 1001030"/>
              <a:gd name="connsiteX9" fmla="*/ 1241659 w 2897204"/>
              <a:gd name="connsiteY9" fmla="*/ 991403 h 1001030"/>
              <a:gd name="connsiteX10" fmla="*/ 1280160 w 2897204"/>
              <a:gd name="connsiteY10" fmla="*/ 48127 h 1001030"/>
              <a:gd name="connsiteX11" fmla="*/ 1424539 w 2897204"/>
              <a:gd name="connsiteY11" fmla="*/ 1001028 h 1001030"/>
              <a:gd name="connsiteX12" fmla="*/ 1540042 w 2897204"/>
              <a:gd name="connsiteY12" fmla="*/ 38502 h 1001030"/>
              <a:gd name="connsiteX13" fmla="*/ 1636294 w 2897204"/>
              <a:gd name="connsiteY13" fmla="*/ 962527 h 1001030"/>
              <a:gd name="connsiteX14" fmla="*/ 1732547 w 2897204"/>
              <a:gd name="connsiteY14" fmla="*/ 28876 h 1001030"/>
              <a:gd name="connsiteX15" fmla="*/ 1857675 w 2897204"/>
              <a:gd name="connsiteY15" fmla="*/ 972152 h 1001030"/>
              <a:gd name="connsiteX16" fmla="*/ 1973179 w 2897204"/>
              <a:gd name="connsiteY16" fmla="*/ 38502 h 1001030"/>
              <a:gd name="connsiteX17" fmla="*/ 2050181 w 2897204"/>
              <a:gd name="connsiteY17" fmla="*/ 981778 h 1001030"/>
              <a:gd name="connsiteX18" fmla="*/ 2156059 w 2897204"/>
              <a:gd name="connsiteY18" fmla="*/ 19251 h 1001030"/>
              <a:gd name="connsiteX19" fmla="*/ 2290812 w 2897204"/>
              <a:gd name="connsiteY19" fmla="*/ 972152 h 1001030"/>
              <a:gd name="connsiteX20" fmla="*/ 2435191 w 2897204"/>
              <a:gd name="connsiteY20" fmla="*/ 48127 h 1001030"/>
              <a:gd name="connsiteX21" fmla="*/ 2521819 w 2897204"/>
              <a:gd name="connsiteY21" fmla="*/ 972152 h 1001030"/>
              <a:gd name="connsiteX22" fmla="*/ 2675823 w 2897204"/>
              <a:gd name="connsiteY22" fmla="*/ 28876 h 1001030"/>
              <a:gd name="connsiteX23" fmla="*/ 2704699 w 2897204"/>
              <a:gd name="connsiteY23" fmla="*/ 991403 h 1001030"/>
              <a:gd name="connsiteX24" fmla="*/ 2897204 w 2897204"/>
              <a:gd name="connsiteY24" fmla="*/ 38502 h 1001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97204" h="1001030">
                <a:moveTo>
                  <a:pt x="0" y="9626"/>
                </a:moveTo>
                <a:cubicBezTo>
                  <a:pt x="42511" y="501316"/>
                  <a:pt x="85023" y="993007"/>
                  <a:pt x="134753" y="991403"/>
                </a:cubicBezTo>
                <a:cubicBezTo>
                  <a:pt x="184483" y="989799"/>
                  <a:pt x="245444" y="1"/>
                  <a:pt x="298383" y="1"/>
                </a:cubicBezTo>
                <a:cubicBezTo>
                  <a:pt x="351322" y="1"/>
                  <a:pt x="405865" y="984986"/>
                  <a:pt x="452387" y="991403"/>
                </a:cubicBezTo>
                <a:cubicBezTo>
                  <a:pt x="498909" y="997820"/>
                  <a:pt x="530993" y="40106"/>
                  <a:pt x="577515" y="38502"/>
                </a:cubicBezTo>
                <a:cubicBezTo>
                  <a:pt x="624037" y="36898"/>
                  <a:pt x="678581" y="988195"/>
                  <a:pt x="731520" y="981778"/>
                </a:cubicBezTo>
                <a:cubicBezTo>
                  <a:pt x="784459" y="975361"/>
                  <a:pt x="847023" y="-1603"/>
                  <a:pt x="895149" y="1"/>
                </a:cubicBezTo>
                <a:cubicBezTo>
                  <a:pt x="943275" y="1605"/>
                  <a:pt x="981777" y="984986"/>
                  <a:pt x="1020278" y="991403"/>
                </a:cubicBezTo>
                <a:cubicBezTo>
                  <a:pt x="1058779" y="997820"/>
                  <a:pt x="1089258" y="38502"/>
                  <a:pt x="1126155" y="38502"/>
                </a:cubicBezTo>
                <a:cubicBezTo>
                  <a:pt x="1163052" y="38502"/>
                  <a:pt x="1215992" y="989799"/>
                  <a:pt x="1241659" y="991403"/>
                </a:cubicBezTo>
                <a:cubicBezTo>
                  <a:pt x="1267327" y="993007"/>
                  <a:pt x="1249680" y="46523"/>
                  <a:pt x="1280160" y="48127"/>
                </a:cubicBezTo>
                <a:cubicBezTo>
                  <a:pt x="1310640" y="49731"/>
                  <a:pt x="1381225" y="1002632"/>
                  <a:pt x="1424539" y="1001028"/>
                </a:cubicBezTo>
                <a:cubicBezTo>
                  <a:pt x="1467853" y="999424"/>
                  <a:pt x="1504750" y="44919"/>
                  <a:pt x="1540042" y="38502"/>
                </a:cubicBezTo>
                <a:cubicBezTo>
                  <a:pt x="1575334" y="32085"/>
                  <a:pt x="1604210" y="964131"/>
                  <a:pt x="1636294" y="962527"/>
                </a:cubicBezTo>
                <a:cubicBezTo>
                  <a:pt x="1668378" y="960923"/>
                  <a:pt x="1695650" y="27272"/>
                  <a:pt x="1732547" y="28876"/>
                </a:cubicBezTo>
                <a:cubicBezTo>
                  <a:pt x="1769444" y="30480"/>
                  <a:pt x="1817570" y="970548"/>
                  <a:pt x="1857675" y="972152"/>
                </a:cubicBezTo>
                <a:cubicBezTo>
                  <a:pt x="1897780" y="973756"/>
                  <a:pt x="1941095" y="36898"/>
                  <a:pt x="1973179" y="38502"/>
                </a:cubicBezTo>
                <a:cubicBezTo>
                  <a:pt x="2005263" y="40106"/>
                  <a:pt x="2019701" y="984986"/>
                  <a:pt x="2050181" y="981778"/>
                </a:cubicBezTo>
                <a:cubicBezTo>
                  <a:pt x="2080661" y="978570"/>
                  <a:pt x="2115954" y="20855"/>
                  <a:pt x="2156059" y="19251"/>
                </a:cubicBezTo>
                <a:cubicBezTo>
                  <a:pt x="2196164" y="17647"/>
                  <a:pt x="2244290" y="967339"/>
                  <a:pt x="2290812" y="972152"/>
                </a:cubicBezTo>
                <a:cubicBezTo>
                  <a:pt x="2337334" y="976965"/>
                  <a:pt x="2396690" y="48127"/>
                  <a:pt x="2435191" y="48127"/>
                </a:cubicBezTo>
                <a:cubicBezTo>
                  <a:pt x="2473692" y="48127"/>
                  <a:pt x="2481714" y="975360"/>
                  <a:pt x="2521819" y="972152"/>
                </a:cubicBezTo>
                <a:cubicBezTo>
                  <a:pt x="2561924" y="968944"/>
                  <a:pt x="2645343" y="25668"/>
                  <a:pt x="2675823" y="28876"/>
                </a:cubicBezTo>
                <a:cubicBezTo>
                  <a:pt x="2706303" y="32084"/>
                  <a:pt x="2667802" y="989799"/>
                  <a:pt x="2704699" y="991403"/>
                </a:cubicBezTo>
                <a:cubicBezTo>
                  <a:pt x="2741596" y="993007"/>
                  <a:pt x="2819400" y="515754"/>
                  <a:pt x="2897204" y="38502"/>
                </a:cubicBezTo>
              </a:path>
            </a:pathLst>
          </a:cu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3E9830-3E9E-4FC7-B63E-F8CB7476ACFA}"/>
              </a:ext>
            </a:extLst>
          </p:cNvPr>
          <p:cNvSpPr txBox="1"/>
          <p:nvPr/>
        </p:nvSpPr>
        <p:spPr>
          <a:xfrm>
            <a:off x="4880929" y="564250"/>
            <a:ext cx="40898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=&gt; </a:t>
            </a:r>
            <a:r>
              <a:rPr lang="ko-KR" altLang="en-US" sz="2800" dirty="0" err="1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단위근</a:t>
            </a:r>
            <a:r>
              <a:rPr lang="ko-KR" altLang="en-US" sz="2800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검정</a:t>
            </a:r>
            <a:r>
              <a:rPr lang="en-US" altLang="ko-KR" sz="2800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(ADF-Test)</a:t>
            </a:r>
            <a:endParaRPr lang="ko-KR" altLang="en-US" sz="2800" dirty="0">
              <a:solidFill>
                <a:srgbClr val="C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A03216-3E93-43A2-8621-0BAD18452965}"/>
              </a:ext>
            </a:extLst>
          </p:cNvPr>
          <p:cNvSpPr txBox="1"/>
          <p:nvPr/>
        </p:nvSpPr>
        <p:spPr>
          <a:xfrm>
            <a:off x="373781" y="3293254"/>
            <a:ext cx="193628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정상성</a:t>
            </a:r>
            <a:endParaRPr lang="en-US" altLang="ko-KR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판단</a:t>
            </a:r>
          </a:p>
        </p:txBody>
      </p:sp>
      <p:sp>
        <p:nvSpPr>
          <p:cNvPr id="5" name="왼쪽 대괄호 4">
            <a:extLst>
              <a:ext uri="{FF2B5EF4-FFF2-40B4-BE49-F238E27FC236}">
                <a16:creationId xmlns:a16="http://schemas.microsoft.com/office/drawing/2014/main" id="{9C99D29B-5C03-4EC2-9354-A06781F414F2}"/>
              </a:ext>
            </a:extLst>
          </p:cNvPr>
          <p:cNvSpPr/>
          <p:nvPr/>
        </p:nvSpPr>
        <p:spPr>
          <a:xfrm>
            <a:off x="5612615" y="4052236"/>
            <a:ext cx="483385" cy="1798146"/>
          </a:xfrm>
          <a:prstGeom prst="leftBracket">
            <a:avLst>
              <a:gd name="adj" fmla="val 0"/>
            </a:avLst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EC9598-AECF-430D-8F49-A4FEC956897F}"/>
              </a:ext>
            </a:extLst>
          </p:cNvPr>
          <p:cNvSpPr txBox="1"/>
          <p:nvPr/>
        </p:nvSpPr>
        <p:spPr>
          <a:xfrm>
            <a:off x="324204" y="4405702"/>
            <a:ext cx="19362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(ADF-Test </a:t>
            </a:r>
            <a:r>
              <a:rPr lang="ko-KR" altLang="en-US" sz="2000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</a:t>
            </a:r>
            <a:r>
              <a:rPr lang="en-US" altLang="ko-KR" sz="2000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sz="2000" dirty="0">
              <a:solidFill>
                <a:srgbClr val="C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364D9-91B2-41C8-A4F2-5A4AC6DCA0B4}"/>
              </a:ext>
            </a:extLst>
          </p:cNvPr>
          <p:cNvSpPr txBox="1"/>
          <p:nvPr/>
        </p:nvSpPr>
        <p:spPr>
          <a:xfrm>
            <a:off x="3169238" y="2162841"/>
            <a:ext cx="25433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정상 시계열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1D9ED9-D514-4641-B45D-557BAD1EB8C9}"/>
              </a:ext>
            </a:extLst>
          </p:cNvPr>
          <p:cNvSpPr txBox="1"/>
          <p:nvPr/>
        </p:nvSpPr>
        <p:spPr>
          <a:xfrm>
            <a:off x="3169238" y="4463278"/>
            <a:ext cx="25433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schemeClr val="accent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비정상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시계열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E20ED3-3435-43F3-AA34-F037E0537736}"/>
              </a:ext>
            </a:extLst>
          </p:cNvPr>
          <p:cNvSpPr txBox="1"/>
          <p:nvPr/>
        </p:nvSpPr>
        <p:spPr>
          <a:xfrm>
            <a:off x="3373745" y="2588004"/>
            <a:ext cx="22295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should_diff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False)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왼쪽 중괄호 7">
            <a:extLst>
              <a:ext uri="{FF2B5EF4-FFF2-40B4-BE49-F238E27FC236}">
                <a16:creationId xmlns:a16="http://schemas.microsoft.com/office/drawing/2014/main" id="{B46C482C-C24B-4267-B22E-6A05D6FA2BB0}"/>
              </a:ext>
            </a:extLst>
          </p:cNvPr>
          <p:cNvSpPr/>
          <p:nvPr/>
        </p:nvSpPr>
        <p:spPr>
          <a:xfrm>
            <a:off x="2414593" y="2403786"/>
            <a:ext cx="959152" cy="2402026"/>
          </a:xfrm>
          <a:prstGeom prst="leftBrace">
            <a:avLst>
              <a:gd name="adj1" fmla="val 0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03E1F2F-23B0-410D-BBA2-DFAEE822AE4F}"/>
              </a:ext>
            </a:extLst>
          </p:cNvPr>
          <p:cNvCxnSpPr>
            <a:cxnSpLocks/>
          </p:cNvCxnSpPr>
          <p:nvPr/>
        </p:nvCxnSpPr>
        <p:spPr>
          <a:xfrm flipV="1">
            <a:off x="5603281" y="4965462"/>
            <a:ext cx="492719" cy="1174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8D58B9D-8E92-4B30-9CBC-E8D29CB151DB}"/>
              </a:ext>
            </a:extLst>
          </p:cNvPr>
          <p:cNvSpPr txBox="1"/>
          <p:nvPr/>
        </p:nvSpPr>
        <p:spPr>
          <a:xfrm>
            <a:off x="6216914" y="3774663"/>
            <a:ext cx="27342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계절성이 있는 상점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73A27F-65E2-426D-B20F-E8F31181E4B2}"/>
              </a:ext>
            </a:extLst>
          </p:cNvPr>
          <p:cNvSpPr txBox="1"/>
          <p:nvPr/>
        </p:nvSpPr>
        <p:spPr>
          <a:xfrm>
            <a:off x="6216914" y="4723108"/>
            <a:ext cx="27342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추세가 있는 상점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9182BAB-055F-4998-901E-44BF6E390F29}"/>
              </a:ext>
            </a:extLst>
          </p:cNvPr>
          <p:cNvSpPr txBox="1"/>
          <p:nvPr/>
        </p:nvSpPr>
        <p:spPr>
          <a:xfrm>
            <a:off x="6216914" y="5624333"/>
            <a:ext cx="27342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휴업 중인 상점</a:t>
            </a:r>
          </a:p>
        </p:txBody>
      </p:sp>
      <p:sp>
        <p:nvSpPr>
          <p:cNvPr id="21" name="오른쪽 대괄호 20">
            <a:extLst>
              <a:ext uri="{FF2B5EF4-FFF2-40B4-BE49-F238E27FC236}">
                <a16:creationId xmlns:a16="http://schemas.microsoft.com/office/drawing/2014/main" id="{034AAC41-F60D-41FC-9B1D-E413D494B3CF}"/>
              </a:ext>
            </a:extLst>
          </p:cNvPr>
          <p:cNvSpPr/>
          <p:nvPr/>
        </p:nvSpPr>
        <p:spPr>
          <a:xfrm>
            <a:off x="8187802" y="3325552"/>
            <a:ext cx="1260910" cy="3184790"/>
          </a:xfrm>
          <a:prstGeom prst="rightBracket">
            <a:avLst>
              <a:gd name="adj" fmla="val 126289"/>
            </a:avLst>
          </a:prstGeom>
          <a:ln w="5715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C86C52D-A5AC-40F8-B3CF-1409F0D08A28}"/>
              </a:ext>
            </a:extLst>
          </p:cNvPr>
          <p:cNvSpPr txBox="1"/>
          <p:nvPr/>
        </p:nvSpPr>
        <p:spPr>
          <a:xfrm>
            <a:off x="9170355" y="4405702"/>
            <a:ext cx="287084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srgbClr val="FF7C8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차분사용해서</a:t>
            </a:r>
            <a:endParaRPr lang="en-US" altLang="ko-KR" sz="2800" dirty="0">
              <a:solidFill>
                <a:srgbClr val="FF7C8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800" dirty="0">
                <a:solidFill>
                  <a:srgbClr val="FF7C8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 일정하게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7FF693B-8BA7-47D1-BA8A-E64845CD24F5}"/>
              </a:ext>
            </a:extLst>
          </p:cNvPr>
          <p:cNvSpPr txBox="1"/>
          <p:nvPr/>
        </p:nvSpPr>
        <p:spPr>
          <a:xfrm>
            <a:off x="5256653" y="2156670"/>
            <a:ext cx="25433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rgbClr val="FF7C8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</a:t>
            </a:r>
            <a:r>
              <a:rPr lang="ko-KR" altLang="en-US" sz="2800" dirty="0">
                <a:solidFill>
                  <a:srgbClr val="FF7C8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차분 필요</a:t>
            </a:r>
            <a:r>
              <a:rPr lang="en-US" altLang="ko-KR" sz="2800" dirty="0">
                <a:solidFill>
                  <a:srgbClr val="FF7C8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X</a:t>
            </a:r>
            <a:endParaRPr lang="ko-KR" altLang="en-US" sz="2800" dirty="0">
              <a:solidFill>
                <a:srgbClr val="FF7C8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3389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4" grpId="0" animBg="1"/>
      <p:bldP spid="15" grpId="0"/>
      <p:bldP spid="20" grpId="0"/>
      <p:bldP spid="5" grpId="0" animBg="1"/>
      <p:bldP spid="22" grpId="0"/>
      <p:bldP spid="25" grpId="0"/>
      <p:bldP spid="26" grpId="0"/>
      <p:bldP spid="28" grpId="0"/>
      <p:bldP spid="8" grpId="0" animBg="1"/>
      <p:bldP spid="33" grpId="0"/>
      <p:bldP spid="34" grpId="0"/>
      <p:bldP spid="35" grpId="0"/>
      <p:bldP spid="21" grpId="0" animBg="1"/>
      <p:bldP spid="44" grpId="0"/>
      <p:bldP spid="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B03FECB0-605A-48AB-AD11-1A0FFB0D2C4B}"/>
              </a:ext>
            </a:extLst>
          </p:cNvPr>
          <p:cNvSpPr/>
          <p:nvPr/>
        </p:nvSpPr>
        <p:spPr>
          <a:xfrm>
            <a:off x="848629" y="2247628"/>
            <a:ext cx="10919859" cy="584776"/>
          </a:xfrm>
          <a:prstGeom prst="rect">
            <a:avLst/>
          </a:prstGeom>
          <a:solidFill>
            <a:srgbClr val="E1E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E458AB-547F-48CC-9F2C-226B9E73C0A1}"/>
              </a:ext>
            </a:extLst>
          </p:cNvPr>
          <p:cNvSpPr txBox="1"/>
          <p:nvPr/>
        </p:nvSpPr>
        <p:spPr>
          <a:xfrm>
            <a:off x="-69784" y="373606"/>
            <a:ext cx="67593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>
                <a:highlight>
                  <a:srgbClr val="4CBFCF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600" dirty="0" err="1">
                <a:highlight>
                  <a:srgbClr val="4CBFCF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자기회귀누적이동평균</a:t>
            </a:r>
            <a:r>
              <a:rPr lang="ko-KR" altLang="en-US" sz="3600" dirty="0">
                <a:highlight>
                  <a:srgbClr val="4CBFCF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600" dirty="0">
                <a:highlight>
                  <a:srgbClr val="4CBFCF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sz="3600" u="sng" dirty="0">
                <a:highlight>
                  <a:srgbClr val="4CBFCF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AR</a:t>
            </a:r>
            <a:r>
              <a:rPr lang="en-US" altLang="ko-KR" sz="3600" dirty="0">
                <a:highlight>
                  <a:srgbClr val="4CBFCF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</a:t>
            </a:r>
            <a:r>
              <a:rPr lang="en-US" altLang="ko-KR" sz="3600" u="sng" dirty="0">
                <a:highlight>
                  <a:srgbClr val="4CBFCF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</a:t>
            </a:r>
            <a:r>
              <a:rPr lang="en-US" altLang="ko-KR" sz="3600" dirty="0">
                <a:highlight>
                  <a:srgbClr val="4CBFCF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AD303D-6A9F-4781-823F-018458C0005A}"/>
              </a:ext>
            </a:extLst>
          </p:cNvPr>
          <p:cNvSpPr txBox="1"/>
          <p:nvPr/>
        </p:nvSpPr>
        <p:spPr>
          <a:xfrm>
            <a:off x="6215691" y="2324434"/>
            <a:ext cx="67593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=&gt;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미래 예측에 </a:t>
            </a:r>
            <a:r>
              <a:rPr lang="ko-KR" altLang="en-US" sz="2400" dirty="0">
                <a:solidFill>
                  <a:schemeClr val="accent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자기 과거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사용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3C9615-8EB1-4FC1-94DF-AE6D49CE5770}"/>
              </a:ext>
            </a:extLst>
          </p:cNvPr>
          <p:cNvSpPr txBox="1"/>
          <p:nvPr/>
        </p:nvSpPr>
        <p:spPr>
          <a:xfrm>
            <a:off x="742751" y="1287095"/>
            <a:ext cx="13619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800" dirty="0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AR </a:t>
            </a:r>
            <a:endParaRPr lang="ko-KR" altLang="en-US" sz="4800" dirty="0">
              <a:solidFill>
                <a:srgbClr val="7030A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DCF9FC-ECA5-43A0-BD0F-8BAD7E37C766}"/>
              </a:ext>
            </a:extLst>
          </p:cNvPr>
          <p:cNvSpPr txBox="1"/>
          <p:nvPr/>
        </p:nvSpPr>
        <p:spPr>
          <a:xfrm>
            <a:off x="1714004" y="1410205"/>
            <a:ext cx="26806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자기</a:t>
            </a:r>
            <a:r>
              <a:rPr lang="ko-KR" altLang="en-US" sz="3200" u="sng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회귀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모델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</a:t>
            </a:r>
            <a:endParaRPr lang="ko-KR" altLang="en-US" sz="3200" dirty="0"/>
          </a:p>
        </p:txBody>
      </p:sp>
      <p:sp>
        <p:nvSpPr>
          <p:cNvPr id="6" name="왼쪽 대괄호 5">
            <a:extLst>
              <a:ext uri="{FF2B5EF4-FFF2-40B4-BE49-F238E27FC236}">
                <a16:creationId xmlns:a16="http://schemas.microsoft.com/office/drawing/2014/main" id="{E30DECDF-D77A-4D36-83BF-D8E879C6CF29}"/>
              </a:ext>
            </a:extLst>
          </p:cNvPr>
          <p:cNvSpPr/>
          <p:nvPr/>
        </p:nvSpPr>
        <p:spPr>
          <a:xfrm>
            <a:off x="423512" y="1703671"/>
            <a:ext cx="425117" cy="5438273"/>
          </a:xfrm>
          <a:prstGeom prst="leftBracket">
            <a:avLst>
              <a:gd name="adj" fmla="val 0"/>
            </a:avLst>
          </a:prstGeom>
          <a:ln w="38100">
            <a:solidFill>
              <a:srgbClr val="4CBF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9114B1-19ED-4EE5-9A65-ECF69ADE5678}"/>
              </a:ext>
            </a:extLst>
          </p:cNvPr>
          <p:cNvSpPr txBox="1"/>
          <p:nvPr/>
        </p:nvSpPr>
        <p:spPr>
          <a:xfrm>
            <a:off x="2713921" y="1838583"/>
            <a:ext cx="620830" cy="370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상관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A6AF9E-51BB-43B1-A0DB-464FAB215DD0}"/>
              </a:ext>
            </a:extLst>
          </p:cNvPr>
          <p:cNvSpPr txBox="1"/>
          <p:nvPr/>
        </p:nvSpPr>
        <p:spPr>
          <a:xfrm>
            <a:off x="4095549" y="1479484"/>
            <a:ext cx="75125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  <a:r>
              <a:rPr lang="en-US" altLang="ko-KR" sz="2800" dirty="0">
                <a:solidFill>
                  <a:schemeClr val="accent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800" dirty="0">
                <a:solidFill>
                  <a:schemeClr val="accent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자신의 이전 </a:t>
            </a:r>
            <a:r>
              <a:rPr lang="ko-KR" altLang="en-US" sz="2800" dirty="0" err="1">
                <a:solidFill>
                  <a:schemeClr val="accent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관측값</a:t>
            </a:r>
            <a:r>
              <a:rPr lang="ko-KR" altLang="en-US" sz="28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자신의 이후 </a:t>
            </a:r>
            <a:r>
              <a:rPr lang="ko-KR" altLang="en-US" sz="28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관측값에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영향을 줌</a:t>
            </a:r>
            <a:endParaRPr lang="en-US" altLang="ko-KR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E31DF5-DEAE-418C-8B0A-558CB8C98F3A}"/>
              </a:ext>
            </a:extLst>
          </p:cNvPr>
          <p:cNvSpPr txBox="1"/>
          <p:nvPr/>
        </p:nvSpPr>
        <p:spPr>
          <a:xfrm>
            <a:off x="97313" y="2335876"/>
            <a:ext cx="859465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2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예시</a:t>
            </a:r>
            <a:r>
              <a:rPr lang="en-US" altLang="ko-KR" sz="2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 OO</a:t>
            </a:r>
            <a:r>
              <a:rPr lang="ko-KR" altLang="en-US" sz="2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기업 주가가 어제 훅 떨어졌으니</a:t>
            </a:r>
            <a:r>
              <a:rPr lang="en-US" altLang="ko-KR" sz="2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오늘은 분명 </a:t>
            </a:r>
            <a:r>
              <a:rPr lang="ko-KR" altLang="en-US" sz="21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오를거야</a:t>
            </a:r>
            <a:r>
              <a:rPr lang="en-US" altLang="ko-KR" sz="2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7A430582-2E32-4BF5-ACDF-676F274180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13" t="32049" r="19868" b="22128"/>
          <a:stretch/>
        </p:blipFill>
        <p:spPr>
          <a:xfrm>
            <a:off x="761194" y="3162878"/>
            <a:ext cx="7512519" cy="3142521"/>
          </a:xfrm>
          <a:prstGeom prst="rect">
            <a:avLst/>
          </a:prstGeom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id="{03925C8A-E4D3-4F08-B3BC-B25AE7851F54}"/>
              </a:ext>
            </a:extLst>
          </p:cNvPr>
          <p:cNvSpPr/>
          <p:nvPr/>
        </p:nvSpPr>
        <p:spPr>
          <a:xfrm>
            <a:off x="3609471" y="3126592"/>
            <a:ext cx="539015" cy="513973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7F32814-EAD7-415D-90FF-557296C1156B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4148486" y="3383579"/>
            <a:ext cx="3888119" cy="683734"/>
          </a:xfrm>
          <a:prstGeom prst="straightConnector1">
            <a:avLst/>
          </a:prstGeom>
          <a:ln w="38100">
            <a:solidFill>
              <a:srgbClr val="7030A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E2C007D-DA72-4066-AEC3-9C83DE836C64}"/>
              </a:ext>
            </a:extLst>
          </p:cNvPr>
          <p:cNvSpPr txBox="1"/>
          <p:nvPr/>
        </p:nvSpPr>
        <p:spPr>
          <a:xfrm>
            <a:off x="8036605" y="3873388"/>
            <a:ext cx="402920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100" dirty="0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</a:t>
            </a:r>
            <a:r>
              <a:rPr lang="ko-KR" altLang="en-US" sz="2100" dirty="0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특정한 숫자</a:t>
            </a:r>
            <a:r>
              <a:rPr lang="en-US" altLang="ko-KR" sz="2100" dirty="0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n</a:t>
            </a:r>
            <a:r>
              <a:rPr lang="ko-KR" altLang="en-US" sz="2100" dirty="0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대입</a:t>
            </a:r>
            <a:r>
              <a:rPr lang="en-US" altLang="ko-KR" sz="2100" dirty="0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</a:p>
          <a:p>
            <a:r>
              <a:rPr lang="en-US" altLang="ko-KR" sz="2100" dirty="0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 </a:t>
            </a:r>
            <a:r>
              <a:rPr lang="ko-KR" altLang="en-US" sz="2100" dirty="0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이전의 시점부터 회귀하겠다 </a:t>
            </a:r>
            <a:r>
              <a:rPr lang="en-US" altLang="ko-KR" sz="2100" dirty="0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 AR(n)</a:t>
            </a:r>
          </a:p>
        </p:txBody>
      </p:sp>
    </p:spTree>
    <p:extLst>
      <p:ext uri="{BB962C8B-B14F-4D97-AF65-F5344CB8AC3E}">
        <p14:creationId xmlns:p14="http://schemas.microsoft.com/office/powerpoint/2010/main" val="2470822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CA94BA7-C5ED-4D3B-BFE2-0A66E0CBD26D}"/>
              </a:ext>
            </a:extLst>
          </p:cNvPr>
          <p:cNvSpPr txBox="1"/>
          <p:nvPr/>
        </p:nvSpPr>
        <p:spPr>
          <a:xfrm>
            <a:off x="674079" y="1109922"/>
            <a:ext cx="149931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800" dirty="0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</a:t>
            </a:r>
            <a:endParaRPr lang="ko-KR" altLang="en-US" sz="4800" dirty="0">
              <a:solidFill>
                <a:srgbClr val="7030A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6F4D96-6E9B-4E34-87C8-1302FBA38A54}"/>
              </a:ext>
            </a:extLst>
          </p:cNvPr>
          <p:cNvSpPr txBox="1"/>
          <p:nvPr/>
        </p:nvSpPr>
        <p:spPr>
          <a:xfrm>
            <a:off x="444368" y="130104"/>
            <a:ext cx="149931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800" dirty="0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</a:t>
            </a:r>
            <a:endParaRPr lang="ko-KR" altLang="en-US" sz="4800" dirty="0">
              <a:solidFill>
                <a:srgbClr val="7030A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C3B143-A130-4306-924F-5ADE19E8BC01}"/>
              </a:ext>
            </a:extLst>
          </p:cNvPr>
          <p:cNvSpPr txBox="1"/>
          <p:nvPr/>
        </p:nvSpPr>
        <p:spPr>
          <a:xfrm>
            <a:off x="1714004" y="1233032"/>
            <a:ext cx="26806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이동평균 모델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</a:t>
            </a:r>
            <a:endParaRPr lang="ko-KR" altLang="en-US" sz="3200" dirty="0"/>
          </a:p>
        </p:txBody>
      </p:sp>
      <p:sp>
        <p:nvSpPr>
          <p:cNvPr id="10" name="왼쪽 대괄호 9">
            <a:extLst>
              <a:ext uri="{FF2B5EF4-FFF2-40B4-BE49-F238E27FC236}">
                <a16:creationId xmlns:a16="http://schemas.microsoft.com/office/drawing/2014/main" id="{9DB3667E-34AA-4FBD-AB01-2227860200C4}"/>
              </a:ext>
            </a:extLst>
          </p:cNvPr>
          <p:cNvSpPr/>
          <p:nvPr/>
        </p:nvSpPr>
        <p:spPr>
          <a:xfrm>
            <a:off x="423512" y="-447760"/>
            <a:ext cx="425117" cy="1997427"/>
          </a:xfrm>
          <a:prstGeom prst="leftBracket">
            <a:avLst>
              <a:gd name="adj" fmla="val 0"/>
            </a:avLst>
          </a:prstGeom>
          <a:ln w="38100">
            <a:solidFill>
              <a:srgbClr val="4CBF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DD7B097-133F-4378-BAAA-6E48D94991A8}"/>
              </a:ext>
            </a:extLst>
          </p:cNvPr>
          <p:cNvCxnSpPr>
            <a:cxnSpLocks/>
          </p:cNvCxnSpPr>
          <p:nvPr/>
        </p:nvCxnSpPr>
        <p:spPr>
          <a:xfrm>
            <a:off x="399759" y="539010"/>
            <a:ext cx="448870" cy="0"/>
          </a:xfrm>
          <a:prstGeom prst="line">
            <a:avLst/>
          </a:prstGeom>
          <a:ln w="38100">
            <a:solidFill>
              <a:srgbClr val="4CBF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0A5A0E6-4925-429A-9F11-8D42CEFD4D67}"/>
              </a:ext>
            </a:extLst>
          </p:cNvPr>
          <p:cNvSpPr txBox="1"/>
          <p:nvPr/>
        </p:nvSpPr>
        <p:spPr>
          <a:xfrm>
            <a:off x="4037799" y="1286976"/>
            <a:ext cx="76729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800" dirty="0">
                <a:solidFill>
                  <a:schemeClr val="accent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자신의 이전 </a:t>
            </a:r>
            <a:r>
              <a:rPr lang="ko-KR" altLang="en-US" sz="2800" dirty="0" err="1">
                <a:solidFill>
                  <a:schemeClr val="accent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관측값</a:t>
            </a:r>
            <a:r>
              <a:rPr lang="ko-KR" altLang="en-US" sz="28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800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오차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이후 </a:t>
            </a:r>
            <a:r>
              <a:rPr lang="ko-KR" altLang="en-US" sz="28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관측값에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영향을 줌</a:t>
            </a:r>
            <a:endParaRPr lang="en-US" altLang="ko-KR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104BFA-9357-489C-91E1-22A3AFABA76D}"/>
              </a:ext>
            </a:extLst>
          </p:cNvPr>
          <p:cNvSpPr txBox="1"/>
          <p:nvPr/>
        </p:nvSpPr>
        <p:spPr>
          <a:xfrm>
            <a:off x="1145900" y="312604"/>
            <a:ext cx="106546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  <a:r>
              <a:rPr lang="en-US" altLang="ko-KR" sz="2800" dirty="0">
                <a:solidFill>
                  <a:schemeClr val="accent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800" dirty="0">
                <a:solidFill>
                  <a:schemeClr val="accent5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차분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000" dirty="0">
                <a:solidFill>
                  <a:srgbClr val="7C82D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일정치 않은 시계열 데이터의 평균을 일정하게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 err="1">
                <a:solidFill>
                  <a:schemeClr val="accent5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연이은</a:t>
            </a:r>
            <a:r>
              <a:rPr lang="ko-KR" altLang="en-US" sz="2000" dirty="0">
                <a:solidFill>
                  <a:schemeClr val="accent5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000" dirty="0" err="1">
                <a:solidFill>
                  <a:schemeClr val="accent5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관측값들의</a:t>
            </a:r>
            <a:r>
              <a:rPr lang="ko-KR" altLang="en-US" sz="2000" dirty="0">
                <a:solidFill>
                  <a:schemeClr val="accent5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차이 계산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구하는 것</a:t>
            </a:r>
            <a:endParaRPr lang="en-US" altLang="ko-KR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EFD6B6-6569-422B-94D9-7B8547C8BCC2}"/>
              </a:ext>
            </a:extLst>
          </p:cNvPr>
          <p:cNvSpPr txBox="1"/>
          <p:nvPr/>
        </p:nvSpPr>
        <p:spPr>
          <a:xfrm>
            <a:off x="1766092" y="677080"/>
            <a:ext cx="45640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7C82D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* </a:t>
            </a:r>
            <a:r>
              <a:rPr lang="ko-KR" altLang="en-US" sz="1400" dirty="0">
                <a:solidFill>
                  <a:srgbClr val="7C82D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분산이 일정치 않을 경우는 변환을 통해 정상화</a:t>
            </a:r>
            <a:endParaRPr lang="ko-KR" altLang="en-US" sz="1400" dirty="0">
              <a:solidFill>
                <a:srgbClr val="7C82D2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F0BB7FD-8546-4225-ABB2-37C3F5777B40}"/>
              </a:ext>
            </a:extLst>
          </p:cNvPr>
          <p:cNvSpPr/>
          <p:nvPr/>
        </p:nvSpPr>
        <p:spPr>
          <a:xfrm>
            <a:off x="231007" y="2035870"/>
            <a:ext cx="11700000" cy="584776"/>
          </a:xfrm>
          <a:prstGeom prst="rect">
            <a:avLst/>
          </a:prstGeom>
          <a:solidFill>
            <a:srgbClr val="E1E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7012E8-6266-406D-B005-7E0B0F99427C}"/>
              </a:ext>
            </a:extLst>
          </p:cNvPr>
          <p:cNvSpPr txBox="1"/>
          <p:nvPr/>
        </p:nvSpPr>
        <p:spPr>
          <a:xfrm>
            <a:off x="-306948" y="2124118"/>
            <a:ext cx="859465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2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예시</a:t>
            </a:r>
            <a:r>
              <a:rPr lang="en-US" altLang="ko-KR" sz="2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 </a:t>
            </a:r>
            <a:r>
              <a:rPr lang="ko-KR" altLang="en-US" sz="2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연도별 출산율 평균값이 점점 감소하면 </a:t>
            </a:r>
            <a:r>
              <a:rPr lang="en-US" altLang="ko-KR" sz="2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내년에는 더 낮은 값이겠다</a:t>
            </a:r>
            <a:endParaRPr lang="en-US" altLang="ko-KR" sz="2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441355-786E-41B7-B363-E0B4FAC3CC2A}"/>
              </a:ext>
            </a:extLst>
          </p:cNvPr>
          <p:cNvSpPr txBox="1"/>
          <p:nvPr/>
        </p:nvSpPr>
        <p:spPr>
          <a:xfrm>
            <a:off x="7643746" y="2097201"/>
            <a:ext cx="42113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=&gt;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미래 예측에 </a:t>
            </a:r>
            <a:r>
              <a:rPr lang="ko-KR" altLang="en-US" sz="2400" dirty="0">
                <a:solidFill>
                  <a:schemeClr val="accent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자기 과거 </a:t>
            </a:r>
            <a:r>
              <a:rPr lang="ko-KR" altLang="en-US" sz="2400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오차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사용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91E8490F-1232-42B9-89B3-42A29E677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078" y="2738592"/>
            <a:ext cx="8038229" cy="358039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DEB3FF4-5AF7-4370-B134-8001B6B80FDD}"/>
              </a:ext>
            </a:extLst>
          </p:cNvPr>
          <p:cNvSpPr txBox="1"/>
          <p:nvPr/>
        </p:nvSpPr>
        <p:spPr>
          <a:xfrm>
            <a:off x="7053159" y="3307055"/>
            <a:ext cx="50340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CB3F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=&gt; </a:t>
            </a:r>
            <a:r>
              <a:rPr lang="ko-KR" altLang="en-US" sz="2000" dirty="0">
                <a:solidFill>
                  <a:srgbClr val="0CB3F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과거 백색잡음</a:t>
            </a:r>
            <a:r>
              <a:rPr lang="en-US" altLang="ko-KR" sz="2000" dirty="0">
                <a:solidFill>
                  <a:srgbClr val="0CB3F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000" dirty="0" err="1">
                <a:solidFill>
                  <a:srgbClr val="0CB3F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잔차항</a:t>
            </a:r>
            <a:r>
              <a:rPr lang="en-US" altLang="ko-KR" sz="2000" dirty="0">
                <a:solidFill>
                  <a:srgbClr val="0CB3F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2000" dirty="0">
                <a:solidFill>
                  <a:srgbClr val="0CB3F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</a:t>
            </a:r>
            <a:r>
              <a:rPr lang="en-US" altLang="ko-KR" sz="2000" dirty="0">
                <a:solidFill>
                  <a:srgbClr val="0CB3F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</a:t>
            </a:r>
            <a:r>
              <a:rPr lang="ko-KR" altLang="en-US" sz="2000" dirty="0">
                <a:solidFill>
                  <a:srgbClr val="0CB3F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평균값</a:t>
            </a:r>
            <a:r>
              <a:rPr lang="en-US" altLang="ko-KR" sz="2000" dirty="0">
                <a:solidFill>
                  <a:srgbClr val="0CB3F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</a:t>
            </a:r>
            <a:r>
              <a:rPr lang="ko-KR" altLang="en-US" sz="2000" dirty="0">
                <a:solidFill>
                  <a:srgbClr val="0CB3F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으로 설명</a:t>
            </a:r>
            <a:endParaRPr lang="en-US" altLang="ko-KR" sz="2000" dirty="0">
              <a:solidFill>
                <a:srgbClr val="0CB3F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693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9E458AB-547F-48CC-9F2C-226B9E73C0A1}"/>
              </a:ext>
            </a:extLst>
          </p:cNvPr>
          <p:cNvSpPr txBox="1"/>
          <p:nvPr/>
        </p:nvSpPr>
        <p:spPr>
          <a:xfrm>
            <a:off x="-69784" y="373606"/>
            <a:ext cx="67593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>
                <a:highlight>
                  <a:srgbClr val="4CBFCF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600" dirty="0" err="1">
                <a:highlight>
                  <a:srgbClr val="4CBFCF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자기회귀누적이동평균</a:t>
            </a:r>
            <a:r>
              <a:rPr lang="ko-KR" altLang="en-US" sz="3600" dirty="0">
                <a:highlight>
                  <a:srgbClr val="4CBFCF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600" dirty="0">
                <a:highlight>
                  <a:srgbClr val="4CBFCF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sz="3600" u="sng" dirty="0">
                <a:highlight>
                  <a:srgbClr val="4CBFCF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AR</a:t>
            </a:r>
            <a:r>
              <a:rPr lang="en-US" altLang="ko-KR" sz="3600" dirty="0">
                <a:highlight>
                  <a:srgbClr val="4CBFCF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</a:t>
            </a:r>
            <a:r>
              <a:rPr lang="en-US" altLang="ko-KR" sz="3600" u="sng" dirty="0">
                <a:highlight>
                  <a:srgbClr val="4CBFCF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</a:t>
            </a:r>
            <a:r>
              <a:rPr lang="en-US" altLang="ko-KR" sz="3600" dirty="0">
                <a:highlight>
                  <a:srgbClr val="4CBFCF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3A09A39-6FC3-447B-9DDF-9D2573960382}"/>
              </a:ext>
            </a:extLst>
          </p:cNvPr>
          <p:cNvGrpSpPr/>
          <p:nvPr/>
        </p:nvGrpSpPr>
        <p:grpSpPr>
          <a:xfrm>
            <a:off x="289870" y="1248128"/>
            <a:ext cx="11447893" cy="694156"/>
            <a:chOff x="289870" y="1748642"/>
            <a:chExt cx="11447893" cy="694156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2F3F64EA-C7F4-435A-A685-0D4686E7A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9870" y="1748642"/>
              <a:ext cx="11447893" cy="69415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99114B1-19ED-4EE5-9A65-ECF69ADE5678}"/>
                </a:ext>
              </a:extLst>
            </p:cNvPr>
            <p:cNvSpPr txBox="1"/>
            <p:nvPr/>
          </p:nvSpPr>
          <p:spPr>
            <a:xfrm>
              <a:off x="772427" y="1803332"/>
              <a:ext cx="62083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3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”</a:t>
              </a:r>
              <a:endParaRPr lang="ko-KR" altLang="en-US" sz="32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1A6AF9E-51BB-43B1-A0DB-464FAB215DD0}"/>
              </a:ext>
            </a:extLst>
          </p:cNvPr>
          <p:cNvSpPr txBox="1"/>
          <p:nvPr/>
        </p:nvSpPr>
        <p:spPr>
          <a:xfrm>
            <a:off x="6092545" y="483814"/>
            <a:ext cx="47500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en-US" altLang="ko-KR" sz="2800" dirty="0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AR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모델과 </a:t>
            </a:r>
            <a:r>
              <a:rPr lang="en-US" altLang="ko-KR" sz="2800" dirty="0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모델을 섞은 모델</a:t>
            </a:r>
            <a:endParaRPr lang="en-US" altLang="ko-KR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4D9419E-2200-4340-9484-58CB7916AE10}"/>
              </a:ext>
            </a:extLst>
          </p:cNvPr>
          <p:cNvSpPr/>
          <p:nvPr/>
        </p:nvSpPr>
        <p:spPr>
          <a:xfrm>
            <a:off x="487926" y="1262072"/>
            <a:ext cx="789272" cy="817436"/>
          </a:xfrm>
          <a:prstGeom prst="ellipse">
            <a:avLst/>
          </a:prstGeom>
          <a:noFill/>
          <a:ln w="38100">
            <a:solidFill>
              <a:srgbClr val="EE95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38654C-A8CF-44B2-BB26-E970EB809626}"/>
              </a:ext>
            </a:extLst>
          </p:cNvPr>
          <p:cNvSpPr txBox="1"/>
          <p:nvPr/>
        </p:nvSpPr>
        <p:spPr>
          <a:xfrm>
            <a:off x="38013" y="2135253"/>
            <a:ext cx="3792841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EE9558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차분을 구한 시계열</a:t>
            </a:r>
            <a:endParaRPr lang="en-US" altLang="ko-KR" dirty="0">
              <a:solidFill>
                <a:srgbClr val="EE9558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>
                <a:solidFill>
                  <a:srgbClr val="EE9558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=&gt; </a:t>
            </a:r>
            <a:r>
              <a:rPr lang="ko-KR" altLang="en-US" dirty="0">
                <a:solidFill>
                  <a:srgbClr val="EE9558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시계열이 정상성인 경우에 적용되므로</a:t>
            </a:r>
            <a:endParaRPr lang="en-US" altLang="ko-KR" dirty="0">
              <a:solidFill>
                <a:srgbClr val="EE9558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746054-358A-4146-9D55-EA3D3FE19CB4}"/>
              </a:ext>
            </a:extLst>
          </p:cNvPr>
          <p:cNvSpPr txBox="1"/>
          <p:nvPr/>
        </p:nvSpPr>
        <p:spPr>
          <a:xfrm>
            <a:off x="4238636" y="1983323"/>
            <a:ext cx="3919573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err="1">
                <a:solidFill>
                  <a:srgbClr val="76B35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Z</a:t>
            </a:r>
            <a:r>
              <a:rPr lang="en-US" altLang="ko-KR" sz="1400" dirty="0" err="1">
                <a:solidFill>
                  <a:srgbClr val="76B35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</a:t>
            </a:r>
            <a:r>
              <a:rPr lang="ko-KR" altLang="en-US" sz="2000" dirty="0">
                <a:solidFill>
                  <a:srgbClr val="76B35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과거시차 값 </a:t>
            </a:r>
            <a:r>
              <a:rPr lang="en-US" altLang="ko-KR" sz="2000" dirty="0">
                <a:solidFill>
                  <a:srgbClr val="76B35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</a:t>
            </a:r>
            <a:r>
              <a:rPr lang="ko-KR" altLang="en-US" sz="2000" dirty="0">
                <a:solidFill>
                  <a:srgbClr val="76B35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과거시차 </a:t>
            </a:r>
            <a:r>
              <a:rPr lang="ko-KR" altLang="en-US" sz="2000" dirty="0" err="1">
                <a:solidFill>
                  <a:srgbClr val="76B35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오차값</a:t>
            </a:r>
            <a:endParaRPr lang="en-US" altLang="ko-KR" sz="2000" dirty="0">
              <a:solidFill>
                <a:srgbClr val="76B35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C600EFF-60B2-4E06-B271-8020434FEF46}"/>
              </a:ext>
            </a:extLst>
          </p:cNvPr>
          <p:cNvSpPr txBox="1"/>
          <p:nvPr/>
        </p:nvSpPr>
        <p:spPr>
          <a:xfrm>
            <a:off x="487926" y="2826190"/>
            <a:ext cx="13619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800" dirty="0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AR </a:t>
            </a:r>
            <a:endParaRPr lang="ko-KR" altLang="en-US" sz="4800" dirty="0">
              <a:solidFill>
                <a:srgbClr val="7030A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365E22-7E9F-4283-8803-9C4CC8DC23A0}"/>
              </a:ext>
            </a:extLst>
          </p:cNvPr>
          <p:cNvSpPr txBox="1"/>
          <p:nvPr/>
        </p:nvSpPr>
        <p:spPr>
          <a:xfrm>
            <a:off x="1679608" y="2826190"/>
            <a:ext cx="149931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800" dirty="0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</a:t>
            </a:r>
            <a:endParaRPr lang="ko-KR" altLang="en-US" sz="4800" dirty="0">
              <a:solidFill>
                <a:srgbClr val="7030A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4B04E7-B3D6-4A45-91BE-8A976614A469}"/>
              </a:ext>
            </a:extLst>
          </p:cNvPr>
          <p:cNvSpPr txBox="1"/>
          <p:nvPr/>
        </p:nvSpPr>
        <p:spPr>
          <a:xfrm>
            <a:off x="1049153" y="2826190"/>
            <a:ext cx="149931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800" dirty="0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</a:t>
            </a:r>
            <a:endParaRPr lang="ko-KR" altLang="en-US" sz="4800" dirty="0">
              <a:solidFill>
                <a:srgbClr val="7030A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33865D-8632-4FDE-8EB7-5D17886C93C0}"/>
              </a:ext>
            </a:extLst>
          </p:cNvPr>
          <p:cNvSpPr txBox="1"/>
          <p:nvPr/>
        </p:nvSpPr>
        <p:spPr>
          <a:xfrm>
            <a:off x="923120" y="4018006"/>
            <a:ext cx="5633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</a:t>
            </a:r>
            <a:endParaRPr lang="ko-KR" altLang="en-US" sz="4800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A910074-97A4-4642-B2E9-D6D0B279681B}"/>
              </a:ext>
            </a:extLst>
          </p:cNvPr>
          <p:cNvGrpSpPr/>
          <p:nvPr/>
        </p:nvGrpSpPr>
        <p:grpSpPr>
          <a:xfrm>
            <a:off x="436532" y="3765206"/>
            <a:ext cx="4968000" cy="2719187"/>
            <a:chOff x="932046" y="1846415"/>
            <a:chExt cx="6070061" cy="3039800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FA9FBACB-7FCB-4B21-8E22-87B8F3F8FE27}"/>
                </a:ext>
              </a:extLst>
            </p:cNvPr>
            <p:cNvGrpSpPr/>
            <p:nvPr/>
          </p:nvGrpSpPr>
          <p:grpSpPr>
            <a:xfrm>
              <a:off x="932046" y="1846415"/>
              <a:ext cx="6070061" cy="2205789"/>
              <a:chOff x="864669" y="1798289"/>
              <a:chExt cx="6070061" cy="2205789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90C7C08B-3468-4351-B034-FF89532CD905}"/>
                  </a:ext>
                </a:extLst>
              </p:cNvPr>
              <p:cNvSpPr/>
              <p:nvPr/>
            </p:nvSpPr>
            <p:spPr>
              <a:xfrm>
                <a:off x="864669" y="1799894"/>
                <a:ext cx="6070061" cy="452386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59492CA4-4454-4231-A653-ECEBF041A0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4669" y="2252280"/>
                <a:ext cx="6070061" cy="0"/>
              </a:xfrm>
              <a:prstGeom prst="line">
                <a:avLst/>
              </a:prstGeom>
              <a:ln w="38100">
                <a:solidFill>
                  <a:srgbClr val="7C82D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20DDC2FE-9076-4850-A884-18612EF892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4669" y="1798289"/>
                <a:ext cx="6070061" cy="0"/>
              </a:xfrm>
              <a:prstGeom prst="line">
                <a:avLst/>
              </a:prstGeom>
              <a:ln w="38100">
                <a:solidFill>
                  <a:srgbClr val="7C82D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3372CE53-5B0A-4A9B-9AB7-44318F77D6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4669" y="3128179"/>
                <a:ext cx="6070061" cy="0"/>
              </a:xfrm>
              <a:prstGeom prst="line">
                <a:avLst/>
              </a:prstGeom>
              <a:ln w="38100">
                <a:solidFill>
                  <a:srgbClr val="7C82D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86C85651-D65D-46A2-A135-DB81C8F38E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4669" y="4004078"/>
                <a:ext cx="6070061" cy="0"/>
              </a:xfrm>
              <a:prstGeom prst="line">
                <a:avLst/>
              </a:prstGeom>
              <a:ln w="38100">
                <a:solidFill>
                  <a:srgbClr val="7C82D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54379383-3433-481C-AA10-76A607D10B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9449" y="1846415"/>
              <a:ext cx="0" cy="3039800"/>
            </a:xfrm>
            <a:prstGeom prst="line">
              <a:avLst/>
            </a:prstGeom>
            <a:ln w="38100">
              <a:solidFill>
                <a:srgbClr val="7C82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2A533876-85F3-4D6A-B8DC-D0371E2973D8}"/>
              </a:ext>
            </a:extLst>
          </p:cNvPr>
          <p:cNvSpPr txBox="1"/>
          <p:nvPr/>
        </p:nvSpPr>
        <p:spPr>
          <a:xfrm>
            <a:off x="2681349" y="2824584"/>
            <a:ext cx="23390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800" dirty="0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(p, d, q)</a:t>
            </a:r>
            <a:endParaRPr lang="ko-KR" altLang="en-US" sz="4800" dirty="0">
              <a:solidFill>
                <a:srgbClr val="7030A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001FB35-4D5C-4022-89A5-6F8A2C50B68E}"/>
              </a:ext>
            </a:extLst>
          </p:cNvPr>
          <p:cNvSpPr txBox="1"/>
          <p:nvPr/>
        </p:nvSpPr>
        <p:spPr>
          <a:xfrm>
            <a:off x="903870" y="4920760"/>
            <a:ext cx="5633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</a:t>
            </a:r>
            <a:endParaRPr lang="ko-KR" altLang="en-US" sz="4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FC2F26-9508-40E7-A218-8D28731FDCC2}"/>
              </a:ext>
            </a:extLst>
          </p:cNvPr>
          <p:cNvSpPr txBox="1"/>
          <p:nvPr/>
        </p:nvSpPr>
        <p:spPr>
          <a:xfrm>
            <a:off x="882562" y="5566079"/>
            <a:ext cx="5633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q</a:t>
            </a:r>
            <a:endParaRPr lang="ko-KR" altLang="en-US" sz="48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DC24A40-BD26-4C9C-BCD6-5EBEA7AFF6A9}"/>
              </a:ext>
            </a:extLst>
          </p:cNvPr>
          <p:cNvSpPr txBox="1"/>
          <p:nvPr/>
        </p:nvSpPr>
        <p:spPr>
          <a:xfrm>
            <a:off x="1563549" y="4294545"/>
            <a:ext cx="40491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자귀회귀의 부분 차수</a:t>
            </a:r>
            <a:endParaRPr lang="ko-KR" altLang="en-US" sz="2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B18E9CD-CF74-40F6-883D-247E1B965C54}"/>
              </a:ext>
            </a:extLst>
          </p:cNvPr>
          <p:cNvSpPr txBox="1"/>
          <p:nvPr/>
        </p:nvSpPr>
        <p:spPr>
          <a:xfrm>
            <a:off x="1669426" y="5079619"/>
            <a:ext cx="40491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 차분이 포함된 정도</a:t>
            </a:r>
            <a:endParaRPr lang="ko-KR" altLang="en-US" sz="2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B0913B2-2FFF-4CBF-8AE6-DC971E8FDA0D}"/>
              </a:ext>
            </a:extLst>
          </p:cNvPr>
          <p:cNvSpPr txBox="1"/>
          <p:nvPr/>
        </p:nvSpPr>
        <p:spPr>
          <a:xfrm>
            <a:off x="1505799" y="5864231"/>
            <a:ext cx="40491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이동평균의 부분 차수</a:t>
            </a:r>
            <a:endParaRPr lang="ko-KR" altLang="en-US" sz="28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CD6409E-B1A6-4C25-BEE3-7CC30A7A3EF0}"/>
              </a:ext>
            </a:extLst>
          </p:cNvPr>
          <p:cNvSpPr txBox="1"/>
          <p:nvPr/>
        </p:nvSpPr>
        <p:spPr>
          <a:xfrm>
            <a:off x="633430" y="3768618"/>
            <a:ext cx="11042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식별 값</a:t>
            </a:r>
            <a:endParaRPr lang="ko-KR" altLang="en-US" sz="2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C171468-91A4-41D4-80E3-9BE89D0AA928}"/>
              </a:ext>
            </a:extLst>
          </p:cNvPr>
          <p:cNvSpPr txBox="1"/>
          <p:nvPr/>
        </p:nvSpPr>
        <p:spPr>
          <a:xfrm>
            <a:off x="2957501" y="3766313"/>
            <a:ext cx="11042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의미</a:t>
            </a:r>
            <a:endParaRPr lang="ko-KR" altLang="en-US" sz="2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063D274-7786-4419-A18A-741534A083BC}"/>
              </a:ext>
            </a:extLst>
          </p:cNvPr>
          <p:cNvSpPr txBox="1"/>
          <p:nvPr/>
        </p:nvSpPr>
        <p:spPr>
          <a:xfrm>
            <a:off x="1891102" y="1301194"/>
            <a:ext cx="6208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</a:t>
            </a:r>
            <a:endParaRPr lang="ko-KR" altLang="en-US" sz="3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0C4BC70-DEA7-4DA2-B3F6-6B2269621F7E}"/>
              </a:ext>
            </a:extLst>
          </p:cNvPr>
          <p:cNvSpPr txBox="1"/>
          <p:nvPr/>
        </p:nvSpPr>
        <p:spPr>
          <a:xfrm>
            <a:off x="3314036" y="1299592"/>
            <a:ext cx="6208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</a:t>
            </a:r>
            <a:endParaRPr lang="ko-KR" altLang="en-US" sz="3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EAF8789-80E6-4C4A-AD67-30A448C8648C}"/>
              </a:ext>
            </a:extLst>
          </p:cNvPr>
          <p:cNvSpPr txBox="1"/>
          <p:nvPr/>
        </p:nvSpPr>
        <p:spPr>
          <a:xfrm>
            <a:off x="5391493" y="1297989"/>
            <a:ext cx="6208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</a:t>
            </a:r>
            <a:endParaRPr lang="ko-KR" altLang="en-US" sz="3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22A70BA-1271-4415-897F-7E0A5991A6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532" t="28008" r="19710" b="18972"/>
          <a:stretch/>
        </p:blipFill>
        <p:spPr>
          <a:xfrm>
            <a:off x="308552" y="2974552"/>
            <a:ext cx="7502886" cy="362325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A948F6B-E28E-4518-AEBF-BB1A44136C31}"/>
              </a:ext>
            </a:extLst>
          </p:cNvPr>
          <p:cNvSpPr/>
          <p:nvPr/>
        </p:nvSpPr>
        <p:spPr>
          <a:xfrm>
            <a:off x="7998594" y="3205213"/>
            <a:ext cx="3884854" cy="31918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9100C60-86A5-4636-BB44-D5874140F322}"/>
              </a:ext>
            </a:extLst>
          </p:cNvPr>
          <p:cNvSpPr txBox="1"/>
          <p:nvPr/>
        </p:nvSpPr>
        <p:spPr>
          <a:xfrm>
            <a:off x="8115092" y="3956570"/>
            <a:ext cx="358130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en-US" altLang="ko-KR" sz="2000" dirty="0" err="1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ndiffs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함수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</a:p>
          <a:p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적절한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차분 횟수를 반환</a:t>
            </a:r>
            <a:endParaRPr lang="en-US" altLang="ko-KR" sz="2000" dirty="0">
              <a:solidFill>
                <a:schemeClr val="bg2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000" dirty="0">
              <a:solidFill>
                <a:schemeClr val="bg2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en-US" altLang="ko-KR" sz="2000" dirty="0" err="1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auto.arima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</a:p>
          <a:p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최적화된 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AR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항의 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값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MA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항의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q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값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</a:p>
          <a:p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I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항에 대한 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값 계산</a:t>
            </a:r>
            <a:endParaRPr lang="en-US" altLang="ko-KR" sz="2000" dirty="0">
              <a:solidFill>
                <a:schemeClr val="bg2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574DB3E-4D43-42E5-948B-B3288275883A}"/>
              </a:ext>
            </a:extLst>
          </p:cNvPr>
          <p:cNvSpPr txBox="1"/>
          <p:nvPr/>
        </p:nvSpPr>
        <p:spPr>
          <a:xfrm>
            <a:off x="7939418" y="3466528"/>
            <a:ext cx="391957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200" u="sng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초기 차분단계에서 비정상성을 제거</a:t>
            </a:r>
            <a:endParaRPr lang="en-US" altLang="ko-KR" sz="2200" u="sng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008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C3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보노보노 ppt : 네이버 블로그">
            <a:extLst>
              <a:ext uri="{FF2B5EF4-FFF2-40B4-BE49-F238E27FC236}">
                <a16:creationId xmlns:a16="http://schemas.microsoft.com/office/drawing/2014/main" id="{C508D11C-880A-4113-8A39-F25DF3FD9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410" y="0"/>
            <a:ext cx="1097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1D0D9A-4DC4-4CF7-8890-369ACD7B00D8}"/>
              </a:ext>
            </a:extLst>
          </p:cNvPr>
          <p:cNvSpPr txBox="1"/>
          <p:nvPr/>
        </p:nvSpPr>
        <p:spPr>
          <a:xfrm>
            <a:off x="-444371" y="2409342"/>
            <a:ext cx="73553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4.2</a:t>
            </a:r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 시계열 모델 선택과 검증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91FBEC-D61C-4FFD-81BC-6E4148DA13FD}"/>
              </a:ext>
            </a:extLst>
          </p:cNvPr>
          <p:cNvSpPr txBox="1"/>
          <p:nvPr/>
        </p:nvSpPr>
        <p:spPr>
          <a:xfrm>
            <a:off x="162027" y="3024895"/>
            <a:ext cx="73553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tx1">
                    <a:alpha val="3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- </a:t>
            </a:r>
            <a:r>
              <a:rPr lang="ko-KR" altLang="en-US" sz="3200" dirty="0" err="1">
                <a:solidFill>
                  <a:schemeClr val="tx1">
                    <a:alpha val="3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자기회귀누적이동평균</a:t>
            </a:r>
            <a:r>
              <a:rPr lang="ko-KR" altLang="en-US" sz="3600" dirty="0">
                <a:solidFill>
                  <a:schemeClr val="tx1">
                    <a:alpha val="3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 모델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6119F0-3D7C-43E8-B742-0F5857E23FAE}"/>
              </a:ext>
            </a:extLst>
          </p:cNvPr>
          <p:cNvSpPr txBox="1"/>
          <p:nvPr/>
        </p:nvSpPr>
        <p:spPr>
          <a:xfrm>
            <a:off x="162027" y="3702353"/>
            <a:ext cx="59339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tx1">
                    <a:alpha val="93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- </a:t>
            </a:r>
            <a:r>
              <a:rPr lang="ko-KR" altLang="en-US" sz="3200" dirty="0" err="1">
                <a:solidFill>
                  <a:schemeClr val="tx1">
                    <a:alpha val="93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지수평활법</a:t>
            </a:r>
            <a:endParaRPr lang="ko-KR" altLang="en-US" sz="3200" dirty="0">
              <a:solidFill>
                <a:schemeClr val="tx1">
                  <a:alpha val="93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DE80FE-50F5-47B8-9720-010D2B39B494}"/>
              </a:ext>
            </a:extLst>
          </p:cNvPr>
          <p:cNvSpPr txBox="1"/>
          <p:nvPr/>
        </p:nvSpPr>
        <p:spPr>
          <a:xfrm>
            <a:off x="162027" y="4287128"/>
            <a:ext cx="62195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tx1">
                    <a:alpha val="3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- STL</a:t>
            </a:r>
            <a:r>
              <a:rPr lang="ko-KR" altLang="en-US" sz="3200" dirty="0">
                <a:solidFill>
                  <a:schemeClr val="tx1">
                    <a:alpha val="3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분해를 적용한 </a:t>
            </a:r>
            <a:r>
              <a:rPr lang="ko-KR" altLang="en-US" sz="3200" dirty="0" err="1">
                <a:solidFill>
                  <a:schemeClr val="tx1">
                    <a:alpha val="3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지수평활법</a:t>
            </a:r>
            <a:endParaRPr lang="ko-KR" altLang="en-US" sz="3200" dirty="0">
              <a:solidFill>
                <a:schemeClr val="tx1">
                  <a:alpha val="3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6894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직사각형 66">
            <a:extLst>
              <a:ext uri="{FF2B5EF4-FFF2-40B4-BE49-F238E27FC236}">
                <a16:creationId xmlns:a16="http://schemas.microsoft.com/office/drawing/2014/main" id="{6408EDCE-75C4-436D-823D-466ADA4360CB}"/>
              </a:ext>
            </a:extLst>
          </p:cNvPr>
          <p:cNvSpPr/>
          <p:nvPr/>
        </p:nvSpPr>
        <p:spPr>
          <a:xfrm>
            <a:off x="788330" y="2421717"/>
            <a:ext cx="10827098" cy="1742038"/>
          </a:xfrm>
          <a:prstGeom prst="rect">
            <a:avLst/>
          </a:prstGeom>
          <a:solidFill>
            <a:srgbClr val="EFE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E458AB-547F-48CC-9F2C-226B9E73C0A1}"/>
              </a:ext>
            </a:extLst>
          </p:cNvPr>
          <p:cNvSpPr txBox="1"/>
          <p:nvPr/>
        </p:nvSpPr>
        <p:spPr>
          <a:xfrm>
            <a:off x="289870" y="381221"/>
            <a:ext cx="27511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600" dirty="0" err="1">
                <a:highlight>
                  <a:srgbClr val="4CBFCF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지수평활법</a:t>
            </a:r>
            <a:r>
              <a:rPr lang="ko-KR" altLang="en-US" sz="3600" dirty="0">
                <a:highlight>
                  <a:srgbClr val="4CBFCF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</a:t>
            </a:r>
            <a:r>
              <a:rPr lang="en-US" altLang="ko-KR" sz="3600" dirty="0">
                <a:highlight>
                  <a:srgbClr val="4CBFCF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1A6AF9E-51BB-43B1-A0DB-464FAB215DD0}"/>
                  </a:ext>
                </a:extLst>
              </p:cNvPr>
              <p:cNvSpPr txBox="1"/>
              <p:nvPr/>
            </p:nvSpPr>
            <p:spPr>
              <a:xfrm>
                <a:off x="165919" y="2729502"/>
                <a:ext cx="11860162" cy="7071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60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3600" i="1" smtClean="0">
                                  <a:latin typeface="Cambria Math" panose="02040503050406030204" pitchFamily="18" charset="0"/>
                                  <a:ea typeface="배달의민족 주아" panose="02020603020101020101" pitchFamily="18" charset="-127"/>
                                </a:rPr>
                              </m:ctrlPr>
                            </m:accPr>
                            <m:e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  <a:ea typeface="배달의민족 주아" panose="02020603020101020101" pitchFamily="18" charset="-127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𝑇</m:t>
                          </m:r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+1|</m:t>
                          </m:r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𝑇</m:t>
                          </m:r>
                        </m:sub>
                      </m:sSub>
                      <m:r>
                        <a:rPr lang="en-US" altLang="ko-KR" sz="3600" b="0" i="1" smtClean="0">
                          <a:latin typeface="Cambria Math" panose="02040503050406030204" pitchFamily="18" charset="0"/>
                          <a:ea typeface="배달의민족 주아" panose="02020603020101020101" pitchFamily="18" charset="-127"/>
                        </a:rPr>
                        <m:t>=</m:t>
                      </m:r>
                      <m:r>
                        <a:rPr lang="en-US" altLang="ko-KR" sz="3600" b="0" i="1" smtClean="0">
                          <a:latin typeface="Cambria Math" panose="02040503050406030204" pitchFamily="18" charset="0"/>
                          <a:ea typeface="배달의민족 주아" panose="02020603020101020101" pitchFamily="18" charset="-127"/>
                        </a:rPr>
                        <m:t>𝑎</m:t>
                      </m:r>
                      <m:sSub>
                        <m:sSub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𝑇</m:t>
                          </m:r>
                        </m:sub>
                      </m:sSub>
                      <m:r>
                        <a:rPr lang="en-US" altLang="ko-KR" sz="3600" b="0" i="1" smtClean="0">
                          <a:latin typeface="Cambria Math" panose="02040503050406030204" pitchFamily="18" charset="0"/>
                          <a:ea typeface="배달의민족 주아" panose="02020603020101020101" pitchFamily="18" charset="-127"/>
                        </a:rPr>
                        <m:t>+</m:t>
                      </m:r>
                      <m:r>
                        <a:rPr lang="en-US" altLang="ko-KR" sz="3600" b="0" i="1" smtClean="0">
                          <a:latin typeface="Cambria Math" panose="02040503050406030204" pitchFamily="18" charset="0"/>
                          <a:ea typeface="배달의민족 주아" panose="02020603020101020101" pitchFamily="18" charset="-127"/>
                        </a:rPr>
                        <m:t>𝑎</m:t>
                      </m:r>
                      <m:d>
                        <m:d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</m:ctrlPr>
                        </m:dPr>
                        <m:e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1−</m:t>
                          </m:r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𝑎</m:t>
                          </m:r>
                        </m:e>
                      </m:d>
                      <m:sSub>
                        <m:sSubPr>
                          <m:ctrlPr>
                            <a:rPr lang="en-US" altLang="ko-KR" sz="3600" i="1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3600" i="1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3600" i="1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𝑇</m:t>
                          </m:r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−1</m:t>
                          </m:r>
                        </m:sub>
                      </m:sSub>
                      <m:r>
                        <a:rPr lang="en-US" altLang="ko-KR" sz="3600" b="0" i="1" smtClean="0">
                          <a:latin typeface="Cambria Math" panose="02040503050406030204" pitchFamily="18" charset="0"/>
                          <a:ea typeface="배달의민족 주아" panose="02020603020101020101" pitchFamily="18" charset="-127"/>
                        </a:rPr>
                        <m:t>+</m:t>
                      </m:r>
                      <m:r>
                        <a:rPr lang="en-US" altLang="ko-KR" sz="3600" b="0" i="1" smtClean="0">
                          <a:latin typeface="Cambria Math" panose="02040503050406030204" pitchFamily="18" charset="0"/>
                          <a:ea typeface="배달의민족 주아" panose="02020603020101020101" pitchFamily="18" charset="-127"/>
                        </a:rPr>
                        <m:t>𝑎</m:t>
                      </m:r>
                      <m:sSup>
                        <m:sSup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</m:ctrlPr>
                        </m:sSupPr>
                        <m:e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(1−</m:t>
                          </m:r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𝑎</m:t>
                          </m:r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)</m:t>
                          </m:r>
                        </m:e>
                        <m:sup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𝑇</m:t>
                          </m:r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−2</m:t>
                          </m:r>
                        </m:sub>
                      </m:sSub>
                      <m:r>
                        <a:rPr lang="en-US" altLang="ko-KR" sz="3600" b="0" i="1" smtClean="0">
                          <a:latin typeface="Cambria Math" panose="02040503050406030204" pitchFamily="18" charset="0"/>
                          <a:ea typeface="배달의민족 주아" panose="02020603020101020101" pitchFamily="18" charset="-127"/>
                        </a:rPr>
                        <m:t>+ </m:t>
                      </m:r>
                      <m:r>
                        <a:rPr lang="en-US" altLang="ko-K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∙∙∙</m:t>
                      </m:r>
                    </m:oMath>
                  </m:oMathPara>
                </a14:m>
                <a:endParaRPr lang="en-US" altLang="ko-KR" sz="36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1A6AF9E-51BB-43B1-A0DB-464FAB215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919" y="2729502"/>
                <a:ext cx="11860162" cy="7071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타원 3">
            <a:extLst>
              <a:ext uri="{FF2B5EF4-FFF2-40B4-BE49-F238E27FC236}">
                <a16:creationId xmlns:a16="http://schemas.microsoft.com/office/drawing/2014/main" id="{94D9419E-2200-4340-9484-58CB7916AE10}"/>
              </a:ext>
            </a:extLst>
          </p:cNvPr>
          <p:cNvSpPr/>
          <p:nvPr/>
        </p:nvSpPr>
        <p:spPr>
          <a:xfrm>
            <a:off x="7267075" y="2669734"/>
            <a:ext cx="2088681" cy="830997"/>
          </a:xfrm>
          <a:prstGeom prst="ellipse">
            <a:avLst/>
          </a:prstGeom>
          <a:noFill/>
          <a:ln w="38100">
            <a:solidFill>
              <a:srgbClr val="66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38654C-A8CF-44B2-BB26-E970EB809626}"/>
              </a:ext>
            </a:extLst>
          </p:cNvPr>
          <p:cNvSpPr txBox="1"/>
          <p:nvPr/>
        </p:nvSpPr>
        <p:spPr>
          <a:xfrm>
            <a:off x="8904647" y="2537201"/>
            <a:ext cx="271078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rgbClr val="6666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갈수록 가중치가 감소</a:t>
            </a:r>
            <a:endParaRPr lang="en-US" altLang="ko-KR" dirty="0">
              <a:solidFill>
                <a:srgbClr val="6666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746054-358A-4146-9D55-EA3D3FE19CB4}"/>
              </a:ext>
            </a:extLst>
          </p:cNvPr>
          <p:cNvSpPr txBox="1"/>
          <p:nvPr/>
        </p:nvSpPr>
        <p:spPr>
          <a:xfrm>
            <a:off x="361446" y="4814047"/>
            <a:ext cx="10135402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=&gt;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가중치에 해당하는 계수는 </a:t>
            </a:r>
            <a:r>
              <a:rPr lang="ko-KR" altLang="en-US" sz="2400" dirty="0" err="1">
                <a:solidFill>
                  <a:schemeClr val="accent5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잔차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(e)</a:t>
            </a:r>
            <a:r>
              <a:rPr lang="ko-KR" altLang="en-US" sz="2400" dirty="0">
                <a:solidFill>
                  <a:schemeClr val="accent5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제곱의 합</a:t>
            </a:r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(SSE)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>
                <a:solidFill>
                  <a:schemeClr val="accent5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최소화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하여 추정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FE8A50-F218-440C-BEB3-919958E7337F}"/>
              </a:ext>
            </a:extLst>
          </p:cNvPr>
          <p:cNvSpPr txBox="1"/>
          <p:nvPr/>
        </p:nvSpPr>
        <p:spPr>
          <a:xfrm>
            <a:off x="729683" y="1413789"/>
            <a:ext cx="26806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자기회귀 모델</a:t>
            </a:r>
            <a:endParaRPr lang="ko-KR" altLang="en-US" sz="3200" dirty="0">
              <a:solidFill>
                <a:srgbClr val="7030A0"/>
              </a:solidFill>
            </a:endParaRPr>
          </a:p>
        </p:txBody>
      </p:sp>
      <p:sp>
        <p:nvSpPr>
          <p:cNvPr id="57" name="왼쪽 대괄호 56">
            <a:extLst>
              <a:ext uri="{FF2B5EF4-FFF2-40B4-BE49-F238E27FC236}">
                <a16:creationId xmlns:a16="http://schemas.microsoft.com/office/drawing/2014/main" id="{EA5339A6-9ABD-41A0-8EB2-CB4A89C79C51}"/>
              </a:ext>
            </a:extLst>
          </p:cNvPr>
          <p:cNvSpPr/>
          <p:nvPr/>
        </p:nvSpPr>
        <p:spPr>
          <a:xfrm>
            <a:off x="423512" y="1703671"/>
            <a:ext cx="425117" cy="5438273"/>
          </a:xfrm>
          <a:prstGeom prst="leftBracket">
            <a:avLst>
              <a:gd name="adj" fmla="val 0"/>
            </a:avLst>
          </a:prstGeom>
          <a:ln w="38100">
            <a:solidFill>
              <a:srgbClr val="4CBF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4684D41-87E4-44A5-B497-D29AEB044852}"/>
              </a:ext>
            </a:extLst>
          </p:cNvPr>
          <p:cNvSpPr txBox="1"/>
          <p:nvPr/>
        </p:nvSpPr>
        <p:spPr>
          <a:xfrm>
            <a:off x="3041003" y="1489069"/>
            <a:ext cx="842131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“</a:t>
            </a:r>
            <a:r>
              <a:rPr lang="ko-KR" altLang="en-US" sz="2400" dirty="0">
                <a:solidFill>
                  <a:schemeClr val="accent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가장 최근 </a:t>
            </a:r>
            <a:r>
              <a:rPr lang="ko-KR" altLang="en-US" sz="2400" dirty="0" err="1">
                <a:solidFill>
                  <a:schemeClr val="accent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관측값</a:t>
            </a:r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>
                <a:solidFill>
                  <a:schemeClr val="accent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가장 중요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하게 생각하고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이전의 모든 </a:t>
            </a:r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관측값은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미래를 예측할 때 아무런 정보도 주지 않는다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가정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4C1B0F5-0848-4481-905F-34B1429AAFAC}"/>
              </a:ext>
            </a:extLst>
          </p:cNvPr>
          <p:cNvSpPr txBox="1"/>
          <p:nvPr/>
        </p:nvSpPr>
        <p:spPr>
          <a:xfrm>
            <a:off x="5975708" y="908226"/>
            <a:ext cx="6463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미래를 예측할 때 가장 최근에 관측된 값에 가중치를 더 줌</a:t>
            </a:r>
            <a:endParaRPr lang="en-US" altLang="ko-KR" sz="1800" dirty="0">
              <a:solidFill>
                <a:srgbClr val="C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1A9D200-8675-4FB4-8F72-EB9715CCEC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10319" y="1813119"/>
            <a:ext cx="3493311" cy="91448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75C43B24-9D88-4884-9632-35916B71B37D}"/>
              </a:ext>
            </a:extLst>
          </p:cNvPr>
          <p:cNvGrpSpPr/>
          <p:nvPr/>
        </p:nvGrpSpPr>
        <p:grpSpPr>
          <a:xfrm>
            <a:off x="5352323" y="1027552"/>
            <a:ext cx="1279483" cy="831200"/>
            <a:chOff x="4292867" y="698421"/>
            <a:chExt cx="1797762" cy="1130379"/>
          </a:xfrm>
        </p:grpSpPr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1354338E-F887-47C8-B0C3-3DFE9F96C33F}"/>
                </a:ext>
              </a:extLst>
            </p:cNvPr>
            <p:cNvSpPr/>
            <p:nvPr/>
          </p:nvSpPr>
          <p:spPr>
            <a:xfrm>
              <a:off x="4292867" y="750771"/>
              <a:ext cx="1751798" cy="1078029"/>
            </a:xfrm>
            <a:custGeom>
              <a:avLst/>
              <a:gdLst>
                <a:gd name="connsiteX0" fmla="*/ 0 w 1751798"/>
                <a:gd name="connsiteY0" fmla="*/ 1078029 h 1078029"/>
                <a:gd name="connsiteX1" fmla="*/ 635268 w 1751798"/>
                <a:gd name="connsiteY1" fmla="*/ 269507 h 1078029"/>
                <a:gd name="connsiteX2" fmla="*/ 1751798 w 1751798"/>
                <a:gd name="connsiteY2" fmla="*/ 0 h 1078029"/>
                <a:gd name="connsiteX3" fmla="*/ 1751798 w 1751798"/>
                <a:gd name="connsiteY3" fmla="*/ 0 h 1078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51798" h="1078029">
                  <a:moveTo>
                    <a:pt x="0" y="1078029"/>
                  </a:moveTo>
                  <a:cubicBezTo>
                    <a:pt x="171651" y="763603"/>
                    <a:pt x="343302" y="449178"/>
                    <a:pt x="635268" y="269507"/>
                  </a:cubicBezTo>
                  <a:cubicBezTo>
                    <a:pt x="927234" y="89836"/>
                    <a:pt x="1751798" y="0"/>
                    <a:pt x="1751798" y="0"/>
                  </a:cubicBezTo>
                  <a:lnTo>
                    <a:pt x="1751798" y="0"/>
                  </a:lnTo>
                </a:path>
              </a:pathLst>
            </a:cu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ED85724E-1996-41BA-A860-DE659548DAB5}"/>
                </a:ext>
              </a:extLst>
            </p:cNvPr>
            <p:cNvSpPr/>
            <p:nvPr/>
          </p:nvSpPr>
          <p:spPr>
            <a:xfrm rot="4958173">
              <a:off x="5959405" y="712902"/>
              <a:ext cx="145705" cy="116743"/>
            </a:xfrm>
            <a:prstGeom prst="triangl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8874FB42-5D57-4C8A-9E75-6C3C4C3C6D45}"/>
              </a:ext>
            </a:extLst>
          </p:cNvPr>
          <p:cNvSpPr txBox="1"/>
          <p:nvPr/>
        </p:nvSpPr>
        <p:spPr>
          <a:xfrm>
            <a:off x="3131412" y="3345897"/>
            <a:ext cx="789596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rgbClr val="6666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최근</a:t>
            </a:r>
            <a:endParaRPr lang="en-US" altLang="ko-KR" dirty="0">
              <a:solidFill>
                <a:srgbClr val="6666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7379780-8299-4B03-8E10-46F992828A2A}"/>
              </a:ext>
            </a:extLst>
          </p:cNvPr>
          <p:cNvSpPr txBox="1"/>
          <p:nvPr/>
        </p:nvSpPr>
        <p:spPr>
          <a:xfrm>
            <a:off x="9510576" y="3346782"/>
            <a:ext cx="789596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>
                <a:solidFill>
                  <a:srgbClr val="6666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과거</a:t>
            </a:r>
            <a:endParaRPr lang="en-US" altLang="ko-KR" dirty="0">
              <a:solidFill>
                <a:srgbClr val="6666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66FFCB7C-7095-4409-8EEA-A4CA030361D5}"/>
              </a:ext>
            </a:extLst>
          </p:cNvPr>
          <p:cNvSpPr/>
          <p:nvPr/>
        </p:nvSpPr>
        <p:spPr>
          <a:xfrm>
            <a:off x="5358734" y="2802422"/>
            <a:ext cx="579350" cy="599776"/>
          </a:xfrm>
          <a:prstGeom prst="ellipse">
            <a:avLst/>
          </a:prstGeom>
          <a:noFill/>
          <a:ln w="38100">
            <a:solidFill>
              <a:srgbClr val="B282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C9366E6-1B5A-4D65-BCD1-4E73D1D4447C}"/>
                  </a:ext>
                </a:extLst>
              </p:cNvPr>
              <p:cNvSpPr txBox="1"/>
              <p:nvPr/>
            </p:nvSpPr>
            <p:spPr>
              <a:xfrm>
                <a:off x="4982962" y="3436619"/>
                <a:ext cx="2707545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ko-KR" altLang="en-US" sz="2000" dirty="0">
                    <a:solidFill>
                      <a:srgbClr val="B282DA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평활 매개변수</a:t>
                </a:r>
                <a:r>
                  <a:rPr lang="en-US" altLang="ko-KR" sz="2000" dirty="0">
                    <a:solidFill>
                      <a:srgbClr val="B282DA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(0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solidFill>
                          <a:srgbClr val="B282D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solidFill>
                          <a:srgbClr val="B282D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ko-KR" sz="2000" i="1">
                        <a:solidFill>
                          <a:srgbClr val="B282D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ko-KR" sz="2000" dirty="0">
                    <a:solidFill>
                      <a:srgbClr val="B282DA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1)</a:t>
                </a:r>
              </a:p>
              <a:p>
                <a:r>
                  <a:rPr lang="en-US" altLang="ko-KR" sz="2000" dirty="0">
                    <a:solidFill>
                      <a:srgbClr val="B282DA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: </a:t>
                </a:r>
                <a:r>
                  <a:rPr lang="ko-KR" altLang="en-US" sz="2000" dirty="0">
                    <a:solidFill>
                      <a:srgbClr val="B282DA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가중치가 감소하는 비율</a:t>
                </a:r>
                <a:endParaRPr lang="en-US" altLang="ko-KR" sz="2000" dirty="0">
                  <a:solidFill>
                    <a:srgbClr val="B282DA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C9366E6-1B5A-4D65-BCD1-4E73D1D44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2962" y="3436619"/>
                <a:ext cx="2707545" cy="707886"/>
              </a:xfrm>
              <a:prstGeom prst="rect">
                <a:avLst/>
              </a:prstGeom>
              <a:blipFill>
                <a:blip r:embed="rId5"/>
                <a:stretch>
                  <a:fillRect l="-2247" t="-4310" b="-146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2F769A1-2135-4292-BDB5-B0B57724E308}"/>
                  </a:ext>
                </a:extLst>
              </p:cNvPr>
              <p:cNvSpPr txBox="1"/>
              <p:nvPr/>
            </p:nvSpPr>
            <p:spPr>
              <a:xfrm>
                <a:off x="2370514" y="5461918"/>
                <a:ext cx="7210388" cy="663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200" dirty="0">
                    <a:solidFill>
                      <a:schemeClr val="tx1"/>
                    </a:solidFill>
                    <a:effectLst/>
                  </a:rPr>
                  <a:t>SSE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en-US" sz="32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32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32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32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p>
                          <m:sSupPr>
                            <m:ctrlPr>
                              <a:rPr lang="en-US" altLang="ko-KR" sz="320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32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sz="3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2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32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sz="32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3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3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32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32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32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ko-KR" sz="32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32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ko-KR" sz="32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32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ko-KR" sz="32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altLang="ko-KR" sz="32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32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32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32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Sup>
                          <m:sSubSupPr>
                            <m:ctrlPr>
                              <a:rPr lang="en-US" altLang="ko-KR" sz="320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32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sz="32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ko-KR" sz="32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ko-KR" altLang="en-US" sz="3200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2F769A1-2135-4292-BDB5-B0B57724E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514" y="5461918"/>
                <a:ext cx="7210388" cy="663130"/>
              </a:xfrm>
              <a:prstGeom prst="rect">
                <a:avLst/>
              </a:prstGeom>
              <a:blipFill>
                <a:blip r:embed="rId6"/>
                <a:stretch>
                  <a:fillRect t="-11927" b="-174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C3A95B3B-AD5C-48DD-91DF-4B42E8B3FD83}"/>
              </a:ext>
            </a:extLst>
          </p:cNvPr>
          <p:cNvSpPr txBox="1"/>
          <p:nvPr/>
        </p:nvSpPr>
        <p:spPr>
          <a:xfrm>
            <a:off x="1779648" y="6230673"/>
            <a:ext cx="86327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accent5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000" dirty="0">
                <a:solidFill>
                  <a:schemeClr val="accent5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표본평균과 종속변수 값 중 독립변수에 의해 설명된 부분과의 차이를 제곱하여 합한 값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52A3F57-CD08-460B-A3C7-A44C3EF862A3}"/>
              </a:ext>
            </a:extLst>
          </p:cNvPr>
          <p:cNvSpPr txBox="1"/>
          <p:nvPr/>
        </p:nvSpPr>
        <p:spPr>
          <a:xfrm>
            <a:off x="8800343" y="132108"/>
            <a:ext cx="33916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* </a:t>
            </a:r>
            <a:r>
              <a:rPr lang="ko-KR" altLang="en-US" sz="2000" dirty="0">
                <a:solidFill>
                  <a:schemeClr val="accent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추세나 계절성이 없을 때 사용</a:t>
            </a:r>
            <a:r>
              <a:rPr lang="en-US" altLang="ko-KR" sz="2000" dirty="0">
                <a:solidFill>
                  <a:schemeClr val="accent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lang="ko-KR" altLang="en-US" sz="2000" dirty="0">
              <a:solidFill>
                <a:schemeClr val="accent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3D771EF-C9DA-4B24-BC3D-5CD116BE930B}"/>
              </a:ext>
            </a:extLst>
          </p:cNvPr>
          <p:cNvSpPr txBox="1"/>
          <p:nvPr/>
        </p:nvSpPr>
        <p:spPr>
          <a:xfrm>
            <a:off x="719032" y="4330711"/>
            <a:ext cx="102000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i="0" dirty="0">
                <a:solidFill>
                  <a:srgbClr val="4CBFCF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3200" i="0" dirty="0">
                <a:solidFill>
                  <a:srgbClr val="4CBFCF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모든 지수 </a:t>
            </a:r>
            <a:r>
              <a:rPr lang="ko-KR" altLang="en-US" sz="3200" i="0" dirty="0" err="1">
                <a:solidFill>
                  <a:srgbClr val="4CBFCF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평활법을</a:t>
            </a:r>
            <a:r>
              <a:rPr lang="ko-KR" altLang="en-US" sz="3200" i="0" dirty="0">
                <a:solidFill>
                  <a:srgbClr val="4CBFCF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응용할 때</a:t>
            </a:r>
            <a:r>
              <a:rPr lang="en-US" altLang="ko-KR" sz="3200" i="0" dirty="0">
                <a:solidFill>
                  <a:srgbClr val="4CBFCF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i="0" dirty="0" err="1">
                <a:solidFill>
                  <a:srgbClr val="4CBFCF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평활</a:t>
            </a:r>
            <a:r>
              <a:rPr lang="ko-KR" altLang="en-US" sz="3200" i="0" dirty="0">
                <a:solidFill>
                  <a:srgbClr val="4CBFCF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매개변수과 초기값 설정</a:t>
            </a:r>
            <a:endParaRPr lang="ko-KR" altLang="en-US" sz="3200" dirty="0">
              <a:solidFill>
                <a:srgbClr val="4CBFC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1428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왼쪽 대괄호 9">
            <a:extLst>
              <a:ext uri="{FF2B5EF4-FFF2-40B4-BE49-F238E27FC236}">
                <a16:creationId xmlns:a16="http://schemas.microsoft.com/office/drawing/2014/main" id="{9DB3667E-34AA-4FBD-AB01-2227860200C4}"/>
              </a:ext>
            </a:extLst>
          </p:cNvPr>
          <p:cNvSpPr/>
          <p:nvPr/>
        </p:nvSpPr>
        <p:spPr>
          <a:xfrm>
            <a:off x="423512" y="-447759"/>
            <a:ext cx="425117" cy="1121528"/>
          </a:xfrm>
          <a:prstGeom prst="leftBracket">
            <a:avLst>
              <a:gd name="adj" fmla="val 0"/>
            </a:avLst>
          </a:prstGeom>
          <a:ln w="38100">
            <a:solidFill>
              <a:srgbClr val="4CBF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F0BB7FD-8546-4225-ABB2-37C3F5777B40}"/>
              </a:ext>
            </a:extLst>
          </p:cNvPr>
          <p:cNvSpPr/>
          <p:nvPr/>
        </p:nvSpPr>
        <p:spPr>
          <a:xfrm>
            <a:off x="246000" y="1054710"/>
            <a:ext cx="11700000" cy="2362279"/>
          </a:xfrm>
          <a:prstGeom prst="rect">
            <a:avLst/>
          </a:prstGeom>
          <a:solidFill>
            <a:srgbClr val="F3F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EB3FF4-5AF7-4370-B134-8001B6B80FDD}"/>
              </a:ext>
            </a:extLst>
          </p:cNvPr>
          <p:cNvSpPr txBox="1"/>
          <p:nvPr/>
        </p:nvSpPr>
        <p:spPr>
          <a:xfrm>
            <a:off x="8234382" y="2025172"/>
            <a:ext cx="2304000" cy="36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=&gt; </a:t>
            </a:r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관측값의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가중평균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44A63B-8223-4CC1-B1AC-790D806BB143}"/>
              </a:ext>
            </a:extLst>
          </p:cNvPr>
          <p:cNvSpPr txBox="1"/>
          <p:nvPr/>
        </p:nvSpPr>
        <p:spPr>
          <a:xfrm>
            <a:off x="729683" y="393531"/>
            <a:ext cx="36113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 err="1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홀트의</a:t>
            </a:r>
            <a:r>
              <a:rPr lang="ko-KR" altLang="en-US" sz="3200" dirty="0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선형추세 기법</a:t>
            </a:r>
            <a:endParaRPr lang="ko-KR" altLang="en-US" sz="3200" dirty="0">
              <a:solidFill>
                <a:srgbClr val="7030A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962CF4-A89C-4963-964B-597D0043A72F}"/>
              </a:ext>
            </a:extLst>
          </p:cNvPr>
          <p:cNvSpPr txBox="1"/>
          <p:nvPr/>
        </p:nvSpPr>
        <p:spPr>
          <a:xfrm>
            <a:off x="4048129" y="455085"/>
            <a:ext cx="84213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400" dirty="0" err="1">
                <a:solidFill>
                  <a:schemeClr val="accent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추세있는</a:t>
            </a:r>
            <a:r>
              <a:rPr lang="ko-KR" altLang="en-US" sz="2400" dirty="0">
                <a:solidFill>
                  <a:schemeClr val="accent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데이터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예측할 수 있는 단순 </a:t>
            </a:r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지수평활법의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확장형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왼쪽 대괄호 7">
            <a:extLst>
              <a:ext uri="{FF2B5EF4-FFF2-40B4-BE49-F238E27FC236}">
                <a16:creationId xmlns:a16="http://schemas.microsoft.com/office/drawing/2014/main" id="{238B00EF-8BAD-4A73-AC47-37DD8EE68865}"/>
              </a:ext>
            </a:extLst>
          </p:cNvPr>
          <p:cNvSpPr/>
          <p:nvPr/>
        </p:nvSpPr>
        <p:spPr>
          <a:xfrm>
            <a:off x="1432329" y="1399721"/>
            <a:ext cx="329096" cy="862237"/>
          </a:xfrm>
          <a:prstGeom prst="leftBracket">
            <a:avLst>
              <a:gd name="adj" fmla="val 65328"/>
            </a:avLst>
          </a:prstGeom>
          <a:ln w="38100">
            <a:solidFill>
              <a:srgbClr val="4CBF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268AF4-832C-47C9-96A0-C770EF3EAD25}"/>
              </a:ext>
            </a:extLst>
          </p:cNvPr>
          <p:cNvSpPr txBox="1"/>
          <p:nvPr/>
        </p:nvSpPr>
        <p:spPr>
          <a:xfrm>
            <a:off x="1761425" y="1138111"/>
            <a:ext cx="11550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 err="1">
                <a:solidFill>
                  <a:srgbClr val="B282D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예측식</a:t>
            </a:r>
            <a:endParaRPr lang="en-US" altLang="ko-KR" sz="2800" dirty="0">
              <a:solidFill>
                <a:srgbClr val="B282DA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543A32B-1A64-4692-ADE1-2B96F20EF6ED}"/>
              </a:ext>
            </a:extLst>
          </p:cNvPr>
          <p:cNvSpPr txBox="1"/>
          <p:nvPr/>
        </p:nvSpPr>
        <p:spPr>
          <a:xfrm>
            <a:off x="1761424" y="1996629"/>
            <a:ext cx="11550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 err="1">
                <a:solidFill>
                  <a:srgbClr val="B282D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평활식</a:t>
            </a:r>
            <a:endParaRPr lang="en-US" altLang="ko-KR" sz="2800" dirty="0">
              <a:solidFill>
                <a:srgbClr val="B282DA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918CAA1-DA67-4661-96BA-ED0BB5E32491}"/>
                  </a:ext>
                </a:extLst>
              </p:cNvPr>
              <p:cNvSpPr txBox="1"/>
              <p:nvPr/>
            </p:nvSpPr>
            <p:spPr>
              <a:xfrm>
                <a:off x="2756741" y="1102807"/>
                <a:ext cx="2575656" cy="4948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4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  <a:ea typeface="배달의민족 주아" panose="02020603020101020101" pitchFamily="18" charset="-127"/>
                              </a:rPr>
                            </m:ctrlPr>
                          </m:acc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배달의민족 주아" panose="02020603020101020101" pitchFamily="18" charset="-127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  <m:t>𝑡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  <m:t>+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  <m:t>h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  <m:t>|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  <m:t>𝑡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배달의민족 주아" panose="02020603020101020101" pitchFamily="18" charset="-127"/>
                      </a:rPr>
                      <m:t>=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  <m:t>𝑙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  <m:t>𝑡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배달의민족 주아" panose="02020603020101020101" pitchFamily="18" charset="-127"/>
                      </a:rPr>
                      <m:t>+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배달의민족 주아" panose="02020603020101020101" pitchFamily="18" charset="-127"/>
                      </a:rPr>
                      <m:t>h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  <m:t>𝑏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  <m:t>𝑡</m:t>
                        </m:r>
                      </m:sub>
                    </m:sSub>
                  </m:oMath>
                </a14:m>
                <a:endParaRPr lang="en-US" altLang="ko-KR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918CAA1-DA67-4661-96BA-ED0BB5E32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741" y="1102807"/>
                <a:ext cx="2575656" cy="494815"/>
              </a:xfrm>
              <a:prstGeom prst="rect">
                <a:avLst/>
              </a:prstGeom>
              <a:blipFill>
                <a:blip r:embed="rId2"/>
                <a:stretch>
                  <a:fillRect t="-2469" b="-123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왼쪽 대괄호 31">
            <a:extLst>
              <a:ext uri="{FF2B5EF4-FFF2-40B4-BE49-F238E27FC236}">
                <a16:creationId xmlns:a16="http://schemas.microsoft.com/office/drawing/2014/main" id="{683DDF94-F657-46F1-A411-CE05C4334843}"/>
              </a:ext>
            </a:extLst>
          </p:cNvPr>
          <p:cNvSpPr/>
          <p:nvPr/>
        </p:nvSpPr>
        <p:spPr>
          <a:xfrm>
            <a:off x="2916455" y="2201275"/>
            <a:ext cx="329096" cy="862237"/>
          </a:xfrm>
          <a:prstGeom prst="leftBracket">
            <a:avLst>
              <a:gd name="adj" fmla="val 18532"/>
            </a:avLst>
          </a:prstGeom>
          <a:ln w="38100">
            <a:solidFill>
              <a:srgbClr val="4CBF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CB966E4-2722-415C-BE0D-1731355CAF18}"/>
                  </a:ext>
                </a:extLst>
              </p:cNvPr>
              <p:cNvSpPr txBox="1"/>
              <p:nvPr/>
            </p:nvSpPr>
            <p:spPr>
              <a:xfrm>
                <a:off x="4265830" y="1974863"/>
                <a:ext cx="464716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4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  <m:t>𝑙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  <m:t>𝑡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배달의민족 주아" panose="02020603020101020101" pitchFamily="18" charset="-127"/>
                      </a:rPr>
                      <m:t>=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  <m:t>𝑎𝑦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  <m:t>𝑡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배달의민족 주아" panose="02020603020101020101" pitchFamily="18" charset="-127"/>
                      </a:rPr>
                      <m:t>+(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배달의민족 주아" panose="02020603020101020101" pitchFamily="18" charset="-127"/>
                      </a:rPr>
                      <m:t>𝑙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배달의민족 주아" panose="02020603020101020101" pitchFamily="18" charset="-127"/>
                      </a:rPr>
                      <m:t>−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배달의민족 주아" panose="02020603020101020101" pitchFamily="18" charset="-127"/>
                      </a:rPr>
                      <m:t>𝑎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배달의민족 주아" panose="02020603020101020101" pitchFamily="18" charset="-127"/>
                      </a:rPr>
                      <m:t>)(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  <m:t>𝑙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  <m:t>𝑡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  <m:t>+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  <m:t>𝑏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  <m:t>𝑡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  <m:t>−1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배달의민족 주아" panose="02020603020101020101" pitchFamily="18" charset="-127"/>
                      </a:rPr>
                      <m:t>)</m:t>
                    </m:r>
                  </m:oMath>
                </a14:m>
                <a:endParaRPr lang="en-US" altLang="ko-KR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CB966E4-2722-415C-BE0D-1731355CA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5830" y="1974863"/>
                <a:ext cx="4647165" cy="461665"/>
              </a:xfrm>
              <a:prstGeom prst="rect">
                <a:avLst/>
              </a:prstGeom>
              <a:blipFill>
                <a:blip r:embed="rId3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4C93A55-2B8C-4298-90DC-03E1A4168A2A}"/>
                  </a:ext>
                </a:extLst>
              </p:cNvPr>
              <p:cNvSpPr txBox="1"/>
              <p:nvPr/>
            </p:nvSpPr>
            <p:spPr>
              <a:xfrm>
                <a:off x="4265830" y="2781827"/>
                <a:ext cx="464716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4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  <m:t>𝑏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  <m:t>𝑡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배달의민족 주아" panose="02020603020101020101" pitchFamily="18" charset="-127"/>
                      </a:rPr>
                      <m:t>=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</m:ctrlPr>
                      </m:sSupPr>
                      <m:e>
                        <m:r>
                          <a:rPr lang="ko-KR" altLang="en-US" sz="2400" b="0" i="1" smtClean="0"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  <m:t>𝛽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ea typeface="배달의민족 주아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배달의민족 주아" panose="02020603020101020101" pitchFamily="18" charset="-127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배달의민족 주아" panose="02020603020101020101" pitchFamily="18" charset="-127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배달의민족 주아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배달의민족 주아" panose="02020603020101020101" pitchFamily="18" charset="-127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배달의민족 주아" panose="02020603020101020101" pitchFamily="18" charset="-127"/>
                              </a:rPr>
                              <m:t>𝑡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배달의민족 주아" panose="02020603020101020101" pitchFamily="18" charset="-127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배달의민족 주아" panose="02020603020101020101" pitchFamily="18" charset="-127"/>
                      </a:rPr>
                      <m:t>+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배달의민족 주아" panose="02020603020101020101" pitchFamily="18" charset="-127"/>
                              </a:rPr>
                            </m:ctrlPr>
                          </m:sSupPr>
                          <m:e>
                            <m:r>
                              <a:rPr lang="ko-KR" altLang="en-US" sz="2400" i="1">
                                <a:latin typeface="Cambria Math" panose="02040503050406030204" pitchFamily="18" charset="0"/>
                                <a:ea typeface="배달의민족 주아" panose="02020603020101020101" pitchFamily="18" charset="-127"/>
                              </a:rPr>
                              <m:t>𝛽</m:t>
                            </m:r>
                          </m:e>
                          <m:sup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배달의민족 주아" panose="02020603020101020101" pitchFamily="18" charset="-127"/>
                              </a:rPr>
                              <m:t>∗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  <m:t>𝑏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  <m:t>𝑡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  <m:t>−1</m:t>
                        </m:r>
                      </m:sub>
                    </m:sSub>
                  </m:oMath>
                </a14:m>
                <a:endParaRPr lang="en-US" altLang="ko-KR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4C93A55-2B8C-4298-90DC-03E1A4168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5830" y="2781827"/>
                <a:ext cx="4647165" cy="461665"/>
              </a:xfrm>
              <a:prstGeom prst="rect">
                <a:avLst/>
              </a:prstGeom>
              <a:blipFill>
                <a:blip r:embed="rId4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44EFD6B6-6569-422B-94D9-7B8547C8BCC2}"/>
              </a:ext>
            </a:extLst>
          </p:cNvPr>
          <p:cNvSpPr txBox="1"/>
          <p:nvPr/>
        </p:nvSpPr>
        <p:spPr>
          <a:xfrm>
            <a:off x="312707" y="2431716"/>
            <a:ext cx="25683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7C82D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* </a:t>
            </a:r>
            <a:r>
              <a:rPr lang="ko-KR" altLang="en-US" sz="1400" dirty="0">
                <a:solidFill>
                  <a:srgbClr val="7C82D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변동의 폭이 큰 시계열 자료 값을 </a:t>
            </a:r>
            <a:endParaRPr lang="en-US" altLang="ko-KR" sz="1400" dirty="0">
              <a:solidFill>
                <a:srgbClr val="7C82D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400" dirty="0">
                <a:solidFill>
                  <a:srgbClr val="7C82D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변화가 완만한 값으로 변환하는 것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8754263D-EAA6-4A28-8CF8-79332CCBD316}"/>
              </a:ext>
            </a:extLst>
          </p:cNvPr>
          <p:cNvSpPr/>
          <p:nvPr/>
        </p:nvSpPr>
        <p:spPr>
          <a:xfrm>
            <a:off x="4227666" y="1905863"/>
            <a:ext cx="579350" cy="593388"/>
          </a:xfrm>
          <a:prstGeom prst="ellipse">
            <a:avLst/>
          </a:prstGeom>
          <a:noFill/>
          <a:ln w="38100">
            <a:solidFill>
              <a:srgbClr val="0CB3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544CD1-F88C-4694-A4E9-767632A85836}"/>
              </a:ext>
            </a:extLst>
          </p:cNvPr>
          <p:cNvSpPr txBox="1"/>
          <p:nvPr/>
        </p:nvSpPr>
        <p:spPr>
          <a:xfrm>
            <a:off x="4012926" y="2401334"/>
            <a:ext cx="4559095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rgbClr val="0CB3F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시간 </a:t>
            </a:r>
            <a:r>
              <a:rPr lang="en-US" altLang="ko-KR" dirty="0">
                <a:solidFill>
                  <a:srgbClr val="0CB3F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</a:t>
            </a:r>
            <a:r>
              <a:rPr lang="ko-KR" altLang="en-US" dirty="0">
                <a:solidFill>
                  <a:srgbClr val="0CB3F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 현재 시계열의 </a:t>
            </a:r>
            <a:r>
              <a:rPr lang="en-US" altLang="ko-KR" dirty="0">
                <a:solidFill>
                  <a:srgbClr val="0CB3F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</a:t>
            </a:r>
            <a:r>
              <a:rPr lang="ko-KR" altLang="en-US" dirty="0">
                <a:solidFill>
                  <a:srgbClr val="0CB3F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수준</a:t>
            </a:r>
            <a:r>
              <a:rPr lang="en-US" altLang="ko-KR" dirty="0">
                <a:solidFill>
                  <a:srgbClr val="0CB3F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</a:t>
            </a:r>
            <a:r>
              <a:rPr lang="ko-KR" altLang="en-US" dirty="0">
                <a:solidFill>
                  <a:srgbClr val="0CB3F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 err="1">
                <a:solidFill>
                  <a:srgbClr val="0CB3F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추정값</a:t>
            </a:r>
            <a:endParaRPr lang="en-US" altLang="ko-KR" dirty="0">
              <a:solidFill>
                <a:srgbClr val="0CB3F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8CD2C17-7470-4538-96C4-DD246C797EC0}"/>
                  </a:ext>
                </a:extLst>
              </p:cNvPr>
              <p:cNvSpPr txBox="1"/>
              <p:nvPr/>
            </p:nvSpPr>
            <p:spPr>
              <a:xfrm>
                <a:off x="530996" y="3539076"/>
                <a:ext cx="5980407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*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배달의민족 주아" panose="02020603020101020101" pitchFamily="18" charset="-127"/>
                      </a:rPr>
                      <m:t> </m:t>
                    </m:r>
                    <m:r>
                      <a:rPr lang="ko-KR" altLang="en-US" sz="20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배달의민족 주아" panose="02020603020101020101" pitchFamily="18" charset="-127"/>
                      </a:rPr>
                      <m:t>𝛼</m:t>
                    </m:r>
                  </m:oMath>
                </a14:m>
                <a:r>
                  <a:rPr lang="ko-KR" altLang="en-US" sz="2000" dirty="0">
                    <a:solidFill>
                      <a:schemeClr val="bg1">
                        <a:lumMod val="50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는 수준의 </a:t>
                </a:r>
                <a:r>
                  <a:rPr lang="ko-KR" altLang="en-US" sz="2000" dirty="0" err="1">
                    <a:solidFill>
                      <a:schemeClr val="bg1">
                        <a:lumMod val="50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평활</a:t>
                </a:r>
                <a:r>
                  <a:rPr lang="ko-KR" altLang="en-US" sz="2000" dirty="0">
                    <a:solidFill>
                      <a:schemeClr val="bg1">
                        <a:lumMod val="50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 매개변수</a:t>
                </a:r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배달의민족 주아" panose="02020603020101020101" pitchFamily="18" charset="-127"/>
                      </a:rPr>
                      <m:t> </m:t>
                    </m:r>
                    <m:r>
                      <a:rPr lang="ko-KR" altLang="en-US" sz="20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배달의민족 주아" panose="02020603020101020101" pitchFamily="18" charset="-127"/>
                      </a:rPr>
                      <m:t>𝛽</m:t>
                    </m:r>
                  </m:oMath>
                </a14:m>
                <a:r>
                  <a:rPr lang="ko-KR" altLang="en-US" sz="2000" dirty="0">
                    <a:solidFill>
                      <a:schemeClr val="bg1">
                        <a:lumMod val="50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는</a:t>
                </a:r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 </a:t>
                </a:r>
                <a:r>
                  <a:rPr lang="ko-KR" altLang="en-US" sz="2000" dirty="0">
                    <a:solidFill>
                      <a:schemeClr val="bg1">
                        <a:lumMod val="50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추세에 대한 </a:t>
                </a:r>
                <a:r>
                  <a:rPr lang="ko-KR" altLang="en-US" sz="2000" dirty="0" err="1">
                    <a:solidFill>
                      <a:schemeClr val="bg1">
                        <a:lumMod val="50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평활</a:t>
                </a:r>
                <a:r>
                  <a:rPr lang="ko-KR" altLang="en-US" sz="2000" dirty="0">
                    <a:solidFill>
                      <a:schemeClr val="bg1">
                        <a:lumMod val="50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 매개변수</a:t>
                </a:r>
                <a:endParaRPr lang="en-US" altLang="ko-KR" sz="2000" dirty="0">
                  <a:solidFill>
                    <a:schemeClr val="bg1">
                      <a:lumMod val="50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8CD2C17-7470-4538-96C4-DD246C797E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996" y="3539076"/>
                <a:ext cx="5980407" cy="400110"/>
              </a:xfrm>
              <a:prstGeom prst="rect">
                <a:avLst/>
              </a:prstGeom>
              <a:blipFill>
                <a:blip r:embed="rId5"/>
                <a:stretch>
                  <a:fillRect l="-1019" t="-7692" r="-306" b="-292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타원 39">
            <a:extLst>
              <a:ext uri="{FF2B5EF4-FFF2-40B4-BE49-F238E27FC236}">
                <a16:creationId xmlns:a16="http://schemas.microsoft.com/office/drawing/2014/main" id="{1BBD34EC-5460-43DF-8D99-F50E0C41840E}"/>
              </a:ext>
            </a:extLst>
          </p:cNvPr>
          <p:cNvSpPr/>
          <p:nvPr/>
        </p:nvSpPr>
        <p:spPr>
          <a:xfrm>
            <a:off x="4264565" y="2712782"/>
            <a:ext cx="579350" cy="593388"/>
          </a:xfrm>
          <a:prstGeom prst="ellipse">
            <a:avLst/>
          </a:prstGeom>
          <a:noFill/>
          <a:ln w="38100">
            <a:solidFill>
              <a:srgbClr val="0CB3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544C788-92FA-4B07-BC60-643ADF82A165}"/>
              </a:ext>
            </a:extLst>
          </p:cNvPr>
          <p:cNvSpPr txBox="1"/>
          <p:nvPr/>
        </p:nvSpPr>
        <p:spPr>
          <a:xfrm>
            <a:off x="4049825" y="3208253"/>
            <a:ext cx="4559095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rgbClr val="0CB3F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시간 </a:t>
            </a:r>
            <a:r>
              <a:rPr lang="en-US" altLang="ko-KR" dirty="0">
                <a:solidFill>
                  <a:srgbClr val="0CB3F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</a:t>
            </a:r>
            <a:r>
              <a:rPr lang="ko-KR" altLang="en-US" dirty="0">
                <a:solidFill>
                  <a:srgbClr val="0CB3F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 현재 시계열의 </a:t>
            </a:r>
            <a:r>
              <a:rPr lang="en-US" altLang="ko-KR" dirty="0">
                <a:solidFill>
                  <a:srgbClr val="0CB3F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</a:t>
            </a:r>
            <a:r>
              <a:rPr lang="ko-KR" altLang="en-US" dirty="0">
                <a:solidFill>
                  <a:srgbClr val="0CB3F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추세</a:t>
            </a:r>
            <a:r>
              <a:rPr lang="en-US" altLang="ko-KR" dirty="0">
                <a:solidFill>
                  <a:srgbClr val="0CB3F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</a:t>
            </a:r>
            <a:r>
              <a:rPr lang="ko-KR" altLang="en-US" dirty="0">
                <a:solidFill>
                  <a:srgbClr val="0CB3F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 err="1">
                <a:solidFill>
                  <a:srgbClr val="0CB3F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추정값</a:t>
            </a:r>
            <a:endParaRPr lang="en-US" altLang="ko-KR" dirty="0">
              <a:solidFill>
                <a:srgbClr val="0CB3F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7FDF3AC-8606-4551-BA8D-4897882FC200}"/>
              </a:ext>
            </a:extLst>
          </p:cNvPr>
          <p:cNvSpPr txBox="1"/>
          <p:nvPr/>
        </p:nvSpPr>
        <p:spPr>
          <a:xfrm>
            <a:off x="3160753" y="1934015"/>
            <a:ext cx="11550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 err="1">
                <a:solidFill>
                  <a:srgbClr val="6699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수준식</a:t>
            </a:r>
            <a:endParaRPr lang="en-US" altLang="ko-KR" sz="2800" dirty="0">
              <a:solidFill>
                <a:srgbClr val="6699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E82CA90-735F-4E1C-B344-D2200FC439DC}"/>
              </a:ext>
            </a:extLst>
          </p:cNvPr>
          <p:cNvSpPr txBox="1"/>
          <p:nvPr/>
        </p:nvSpPr>
        <p:spPr>
          <a:xfrm>
            <a:off x="3157433" y="2836573"/>
            <a:ext cx="11550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 err="1">
                <a:solidFill>
                  <a:srgbClr val="6699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추세식</a:t>
            </a:r>
            <a:endParaRPr lang="en-US" altLang="ko-KR" sz="2800" dirty="0">
              <a:solidFill>
                <a:srgbClr val="6699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51B0DD6-5650-4BE3-A8E3-21E5C8346DE8}"/>
              </a:ext>
            </a:extLst>
          </p:cNvPr>
          <p:cNvSpPr txBox="1"/>
          <p:nvPr/>
        </p:nvSpPr>
        <p:spPr>
          <a:xfrm>
            <a:off x="8755725" y="2873867"/>
            <a:ext cx="27272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=&gt;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추정된 추세의 이동평균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94F05AB-0156-4AE6-8011-2D7EE4455705}"/>
              </a:ext>
            </a:extLst>
          </p:cNvPr>
          <p:cNvSpPr txBox="1"/>
          <p:nvPr/>
        </p:nvSpPr>
        <p:spPr>
          <a:xfrm>
            <a:off x="5056099" y="1166718"/>
            <a:ext cx="50597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=&gt; </a:t>
            </a:r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단순평활법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현재 시계열의 </a:t>
            </a:r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관측값의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가중평균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추세의 이동평균 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0C6C11E-0866-43E8-9438-B234B995A2D9}"/>
              </a:ext>
            </a:extLst>
          </p:cNvPr>
          <p:cNvSpPr txBox="1"/>
          <p:nvPr/>
        </p:nvSpPr>
        <p:spPr>
          <a:xfrm>
            <a:off x="366548" y="4387800"/>
            <a:ext cx="53944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solidFill>
                  <a:srgbClr val="4CBFC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 외</a:t>
            </a:r>
            <a:r>
              <a:rPr lang="en-US" altLang="ko-KR" sz="3200" dirty="0">
                <a:solidFill>
                  <a:srgbClr val="4CBFC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</a:t>
            </a:r>
            <a:r>
              <a:rPr lang="ko-KR" altLang="en-US" sz="3200" dirty="0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다양한 지수평활 모델</a:t>
            </a:r>
            <a:r>
              <a:rPr lang="en-US" altLang="ko-KR" sz="3200" dirty="0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ko-KR" altLang="en-US" sz="3200" dirty="0">
              <a:solidFill>
                <a:srgbClr val="7030A0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9CE21BB5-59DB-4FDF-8255-430D3EFAEE86}"/>
              </a:ext>
            </a:extLst>
          </p:cNvPr>
          <p:cNvCxnSpPr>
            <a:cxnSpLocks/>
          </p:cNvCxnSpPr>
          <p:nvPr/>
        </p:nvCxnSpPr>
        <p:spPr>
          <a:xfrm>
            <a:off x="496009" y="4668257"/>
            <a:ext cx="360000" cy="0"/>
          </a:xfrm>
          <a:prstGeom prst="line">
            <a:avLst/>
          </a:prstGeom>
          <a:ln w="38100">
            <a:solidFill>
              <a:srgbClr val="4CBF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66D8546-6964-427C-BB6B-9849A660DC6E}"/>
                  </a:ext>
                </a:extLst>
              </p:cNvPr>
              <p:cNvSpPr txBox="1"/>
              <p:nvPr/>
            </p:nvSpPr>
            <p:spPr>
              <a:xfrm>
                <a:off x="676009" y="4958380"/>
                <a:ext cx="100305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4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R</a:t>
                </a:r>
                <a:r>
                  <a:rPr lang="ko-KR" altLang="en-US" sz="24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의 </a:t>
                </a:r>
                <a:r>
                  <a:rPr lang="en-US" altLang="ko-KR" sz="2400" dirty="0" err="1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ets</a:t>
                </a:r>
                <a:r>
                  <a:rPr lang="en-US" altLang="ko-KR" sz="24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() </a:t>
                </a:r>
                <a:r>
                  <a:rPr lang="ko-KR" altLang="en-US" sz="24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함수</a:t>
                </a:r>
                <a:r>
                  <a:rPr lang="en-US" altLang="ko-KR" sz="24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: </a:t>
                </a:r>
                <a:r>
                  <a:rPr lang="ko-KR" altLang="en-US" sz="24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시계열 데이터에 대한 </a:t>
                </a:r>
                <a:r>
                  <a:rPr lang="en-US" altLang="ko-KR" sz="2400" u="sng" dirty="0">
                    <a:solidFill>
                      <a:srgbClr val="0CB3F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AIC </a:t>
                </a:r>
                <a:r>
                  <a:rPr lang="ko-KR" altLang="en-US" sz="2400" u="sng" dirty="0">
                    <a:solidFill>
                      <a:srgbClr val="0CB3F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값</a:t>
                </a:r>
                <a:r>
                  <a:rPr lang="ko-KR" altLang="en-US" sz="24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을 최소로 하는 지수평활 모델 추정</a:t>
                </a:r>
                <a:endParaRPr lang="en-US" altLang="ko-KR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66D8546-6964-427C-BB6B-9849A660D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009" y="4958380"/>
                <a:ext cx="10030570" cy="461665"/>
              </a:xfrm>
              <a:prstGeom prst="rect">
                <a:avLst/>
              </a:prstGeom>
              <a:blipFill>
                <a:blip r:embed="rId6"/>
                <a:stretch>
                  <a:fillRect t="-9211" b="-30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13385C79-DBF6-428D-8A47-DE30E4967CF7}"/>
              </a:ext>
            </a:extLst>
          </p:cNvPr>
          <p:cNvSpPr txBox="1"/>
          <p:nvPr/>
        </p:nvSpPr>
        <p:spPr>
          <a:xfrm>
            <a:off x="4789261" y="5339160"/>
            <a:ext cx="5831992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CB3F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주어진 데이터셋에서 통계모델의 상대적 품질을 나타내는 값</a:t>
            </a:r>
            <a:endParaRPr lang="en-US" altLang="ko-KR" dirty="0">
              <a:solidFill>
                <a:srgbClr val="0CB3F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>
                <a:solidFill>
                  <a:srgbClr val="0CB3F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=&gt; </a:t>
            </a:r>
            <a:r>
              <a:rPr lang="ko-KR" altLang="en-US" dirty="0">
                <a:solidFill>
                  <a:srgbClr val="0CB3F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낮을수록 좋은 모델</a:t>
            </a:r>
            <a:endParaRPr lang="en-US" altLang="ko-KR" dirty="0">
              <a:solidFill>
                <a:srgbClr val="0CB3F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13AA193-BFE9-48CB-BC26-E03012C7325E}"/>
                  </a:ext>
                </a:extLst>
              </p:cNvPr>
              <p:cNvSpPr txBox="1"/>
              <p:nvPr/>
            </p:nvSpPr>
            <p:spPr>
              <a:xfrm>
                <a:off x="1306300" y="5593801"/>
                <a:ext cx="300973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2800" dirty="0"/>
                  <a:t>AIC = -2ln(L) + </a:t>
                </a:r>
                <a14:m>
                  <m:oMath xmlns:m="http://schemas.openxmlformats.org/officeDocument/2006/math">
                    <m:r>
                      <a:rPr lang="en-US" altLang="ko-KR" sz="28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sz="2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13AA193-BFE9-48CB-BC26-E03012C73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300" y="5593801"/>
                <a:ext cx="3009735" cy="430887"/>
              </a:xfrm>
              <a:prstGeom prst="rect">
                <a:avLst/>
              </a:prstGeom>
              <a:blipFill>
                <a:blip r:embed="rId7"/>
                <a:stretch>
                  <a:fillRect l="-7085" t="-25714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D1326C1A-BB1C-432F-A472-AB9622B7553D}"/>
              </a:ext>
            </a:extLst>
          </p:cNvPr>
          <p:cNvSpPr txBox="1"/>
          <p:nvPr/>
        </p:nvSpPr>
        <p:spPr>
          <a:xfrm>
            <a:off x="2127943" y="5984038"/>
            <a:ext cx="1393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rgbClr val="6699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모델의 적합도</a:t>
            </a:r>
            <a:endParaRPr lang="en-US" altLang="ko-KR" dirty="0">
              <a:solidFill>
                <a:srgbClr val="6699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1E37E51-97CA-456D-9DEC-D97D5EDA979A}"/>
              </a:ext>
            </a:extLst>
          </p:cNvPr>
          <p:cNvSpPr txBox="1"/>
          <p:nvPr/>
        </p:nvSpPr>
        <p:spPr>
          <a:xfrm>
            <a:off x="3347941" y="5984038"/>
            <a:ext cx="1393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>
                <a:solidFill>
                  <a:srgbClr val="6699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우도</a:t>
            </a:r>
            <a:endParaRPr lang="en-US" altLang="ko-KR" dirty="0">
              <a:solidFill>
                <a:srgbClr val="6699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03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ontrol xmlns="http://schemas.microsoft.com/VisualStudio/2011/storyboarding/control">
  <Id Name="3f4593b6-a517-42c6-bf60-29668143ed08" Revision="1" Stencil="System.MyShapes" StencilVersion="1.0"/>
</Control>
</file>

<file path=customXml/item2.xml><?xml version="1.0" encoding="utf-8"?>
<Control xmlns="http://schemas.microsoft.com/VisualStudio/2011/storyboarding/control">
  <Id Name="3f4593b6-a517-42c6-bf60-29668143ed08" Revision="1" Stencil="System.MyShapes" StencilVersion="1.0"/>
</Control>
</file>

<file path=customXml/item3.xml><?xml version="1.0" encoding="utf-8"?>
<Control xmlns="http://schemas.microsoft.com/VisualStudio/2011/storyboarding/control">
  <Id Name="3f4593b6-a517-42c6-bf60-29668143ed08" Revision="1" Stencil="System.MyShapes" StencilVersion="1.0"/>
</Control>
</file>

<file path=customXml/item4.xml><?xml version="1.0" encoding="utf-8"?>
<Control xmlns="http://schemas.microsoft.com/VisualStudio/2011/storyboarding/control">
  <Id Name="3f4593b6-a517-42c6-bf60-29668143ed08" Revision="1" Stencil="System.MyShapes" StencilVersion="1.0"/>
</Control>
</file>

<file path=customXml/itemProps1.xml><?xml version="1.0" encoding="utf-8"?>
<ds:datastoreItem xmlns:ds="http://schemas.openxmlformats.org/officeDocument/2006/customXml" ds:itemID="{F81FA100-1E14-4B4A-A28B-6D343366F19C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9C1B26EA-4A79-41A0-9A65-587CA0CA63D1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883BAD02-F4B5-420B-941E-7073F80D0355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B0A75CEE-7617-41C3-9787-C10D9438D594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3394</TotalTime>
  <Words>1205</Words>
  <Application>Microsoft Office PowerPoint</Application>
  <PresentationFormat>와이드스크린</PresentationFormat>
  <Paragraphs>181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KoPub Dotum</vt:lpstr>
      <vt:lpstr>궁서</vt:lpstr>
      <vt:lpstr>맑은 고딕</vt:lpstr>
      <vt:lpstr>배달의민족 주아</vt:lpstr>
      <vt:lpstr>Arial</vt:lpstr>
      <vt:lpstr>Cambria Math</vt:lpstr>
      <vt:lpstr>Office 테마</vt:lpstr>
      <vt:lpstr>4장. 상점 신용카드 매출 예측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07. 군집화</dc:title>
  <dc:creator>tb990</dc:creator>
  <cp:lastModifiedBy>tb990</cp:lastModifiedBy>
  <cp:revision>122</cp:revision>
  <dcterms:created xsi:type="dcterms:W3CDTF">2021-03-03T08:39:09Z</dcterms:created>
  <dcterms:modified xsi:type="dcterms:W3CDTF">2021-07-22T09:50:53Z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