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4" r:id="rId4"/>
    <p:sldId id="273" r:id="rId5"/>
    <p:sldId id="275" r:id="rId6"/>
    <p:sldId id="279" r:id="rId7"/>
    <p:sldId id="274" r:id="rId8"/>
    <p:sldId id="278" r:id="rId9"/>
    <p:sldId id="276" r:id="rId10"/>
    <p:sldId id="280" r:id="rId11"/>
    <p:sldId id="281" r:id="rId12"/>
    <p:sldId id="277" r:id="rId13"/>
    <p:sldId id="272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0A"/>
    <a:srgbClr val="FFD745"/>
    <a:srgbClr val="FECA25"/>
    <a:srgbClr val="FDC415"/>
    <a:srgbClr val="FFC001"/>
    <a:srgbClr val="FEBA01"/>
    <a:srgbClr val="FFD744"/>
    <a:srgbClr val="FFD239"/>
    <a:srgbClr val="E4E4E4"/>
    <a:srgbClr val="FED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6" y="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35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9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20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5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-1905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flipH="1">
            <a:off x="11125200" y="5791200"/>
            <a:ext cx="1066800" cy="1066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41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3BF3-A5D8-42A3-9EEC-4B863D7479AC}" type="datetimeFigureOut">
              <a:rPr kumimoji="1" lang="ja-JP" altLang="en-US" smtClean="0"/>
              <a:t>2021/8/6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8E8-35F4-4F96-8B22-4FCB83331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9" b="312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4176" y="2767280"/>
            <a:ext cx="81836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ARIMA </a:t>
            </a:r>
            <a:r>
              <a:rPr kumimoji="1" lang="ko-KR" altLang="en-US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모델 설계</a:t>
            </a:r>
            <a:endParaRPr kumimoji="1" lang="en-US" altLang="ko-KR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8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0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3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05CB1857-6F66-45A8-AAB4-D07D522E2E51}"/>
              </a:ext>
            </a:extLst>
          </p:cNvPr>
          <p:cNvSpPr txBox="1"/>
          <p:nvPr/>
        </p:nvSpPr>
        <p:spPr>
          <a:xfrm>
            <a:off x="1661528" y="20468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ACF, PACF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7" name="テキスト ボックス 15">
            <a:extLst>
              <a:ext uri="{FF2B5EF4-FFF2-40B4-BE49-F238E27FC236}">
                <a16:creationId xmlns:a16="http://schemas.microsoft.com/office/drawing/2014/main" id="{F9B09F2A-B486-4CE3-A020-147A47F60230}"/>
              </a:ext>
            </a:extLst>
          </p:cNvPr>
          <p:cNvSpPr txBox="1"/>
          <p:nvPr/>
        </p:nvSpPr>
        <p:spPr>
          <a:xfrm>
            <a:off x="190501" y="1168955"/>
            <a:ext cx="11341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가지고있는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d(diff)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상점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E25F8F-A929-4252-B0DD-7D8076E6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2109604"/>
            <a:ext cx="6808815" cy="46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1528" y="204686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ARIMA model </a:t>
            </a:r>
            <a:r>
              <a:rPr kumimoji="1"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설계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7C43679-10AB-40FC-B1BE-4D04448C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587" y="1815283"/>
            <a:ext cx="7039957" cy="42677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36DC82F-B3B8-47E3-9E94-5D0C00B8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00" y="1798658"/>
            <a:ext cx="6344535" cy="4553585"/>
          </a:xfrm>
          <a:prstGeom prst="rect">
            <a:avLst/>
          </a:prstGeom>
        </p:spPr>
      </p:pic>
      <p:sp>
        <p:nvSpPr>
          <p:cNvPr id="19" name="テキスト ボックス 15">
            <a:extLst>
              <a:ext uri="{FF2B5EF4-FFF2-40B4-BE49-F238E27FC236}">
                <a16:creationId xmlns:a16="http://schemas.microsoft.com/office/drawing/2014/main" id="{10A64150-BD29-4568-9DF9-F13C92D6C31B}"/>
              </a:ext>
            </a:extLst>
          </p:cNvPr>
          <p:cNvSpPr txBox="1"/>
          <p:nvPr/>
        </p:nvSpPr>
        <p:spPr>
          <a:xfrm>
            <a:off x="190501" y="1168955"/>
            <a:ext cx="1134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차분 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			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차분 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5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1528" y="204686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ARIMA model </a:t>
            </a:r>
            <a:r>
              <a:rPr kumimoji="1"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설계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CC3B0C7-D8D2-4823-8CBE-4B3850BF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789588"/>
            <a:ext cx="11214790" cy="2007075"/>
          </a:xfrm>
          <a:prstGeom prst="rect">
            <a:avLst/>
          </a:prstGeom>
        </p:spPr>
      </p:pic>
      <p:sp>
        <p:nvSpPr>
          <p:cNvPr id="17" name="テキスト ボックス 15">
            <a:extLst>
              <a:ext uri="{FF2B5EF4-FFF2-40B4-BE49-F238E27FC236}">
                <a16:creationId xmlns:a16="http://schemas.microsoft.com/office/drawing/2014/main" id="{F6C3A3B4-9A9F-48BD-81F4-237E9AAB5AC5}"/>
              </a:ext>
            </a:extLst>
          </p:cNvPr>
          <p:cNvSpPr txBox="1"/>
          <p:nvPr/>
        </p:nvSpPr>
        <p:spPr>
          <a:xfrm>
            <a:off x="190501" y="1168955"/>
            <a:ext cx="1134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ACF,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arima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결정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テキスト ボックス 15">
            <a:extLst>
              <a:ext uri="{FF2B5EF4-FFF2-40B4-BE49-F238E27FC236}">
                <a16:creationId xmlns:a16="http://schemas.microsoft.com/office/drawing/2014/main" id="{E1F64504-55FD-4CCC-899C-D0C3A644E5CC}"/>
              </a:ext>
            </a:extLst>
          </p:cNvPr>
          <p:cNvSpPr txBox="1"/>
          <p:nvPr/>
        </p:nvSpPr>
        <p:spPr>
          <a:xfrm>
            <a:off x="190501" y="3955631"/>
            <a:ext cx="1134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 결과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23BD9C-8694-462E-A5C1-4C0F156F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4576264"/>
            <a:ext cx="6368162" cy="7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67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182381" y="2705725"/>
            <a:ext cx="58272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  <a:endParaRPr kumimoji="1" lang="ja-JP" altLang="en-US" sz="8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3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1528" y="204686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ARIMA model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7" name="山形 6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山形 7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4" name="山形 13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山形 14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190501" y="1168955"/>
            <a:ext cx="113410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파이썬에선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statsmodels.tsa.arima_model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import ARIMA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호출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ARIMA(data,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order,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freq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= (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p, d, q),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arima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p, d, q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구체화 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모형의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Lag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의미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모형의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Lag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의미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 =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차분 횟수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 = 0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ARMA(p, q)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모형이라 부르고 정상성이 만족하는 형태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= 0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IMA(d,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모형이라 부르고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차분을 하면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MA(q)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룰 만족하는 모형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 = 0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이면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ARI(p, d)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모형이라 부르고 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 차분하면 시계열이 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AR(p)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모형을 따르게 됨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30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0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3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98354"/>
              </p:ext>
            </p:extLst>
          </p:nvPr>
        </p:nvGraphicFramePr>
        <p:xfrm>
          <a:off x="190500" y="3097084"/>
          <a:ext cx="11626848" cy="25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2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2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86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확률과정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AR(p)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MA(q)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ARMA(p,</a:t>
                      </a:r>
                      <a:r>
                        <a:rPr kumimoji="1" lang="ko-KR" altLang="en-US" sz="2800" dirty="0"/>
                        <a:t> </a:t>
                      </a:r>
                      <a:r>
                        <a:rPr kumimoji="1" lang="en-US" altLang="ko-KR" sz="2800" dirty="0"/>
                        <a:t>q)</a:t>
                      </a:r>
                      <a:endParaRPr kumimoji="1" lang="ja-JP" altLang="en-US" sz="28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8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ACF </a:t>
                      </a:r>
                      <a:endParaRPr kumimoji="1" lang="ja-JP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지수적으로 감소하거나 소멸하는 사인함수 형태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시차 </a:t>
                      </a:r>
                      <a:r>
                        <a:rPr kumimoji="1" lang="en-US" altLang="ko-KR" dirty="0"/>
                        <a:t>q</a:t>
                      </a:r>
                      <a:r>
                        <a:rPr kumimoji="1" lang="ko-KR" altLang="en-US" dirty="0"/>
                        <a:t>이후에는 </a:t>
                      </a:r>
                      <a:r>
                        <a:rPr kumimoji="1" lang="en-US" altLang="ko-KR" dirty="0"/>
                        <a:t>0</a:t>
                      </a:r>
                      <a:r>
                        <a:rPr kumimoji="1" lang="ko-KR" altLang="en-US" dirty="0"/>
                        <a:t>으로의 절단 형태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시차</a:t>
                      </a:r>
                      <a:r>
                        <a:rPr kumimoji="1" lang="en-US" altLang="ko-KR" dirty="0"/>
                        <a:t>(p-q)</a:t>
                      </a:r>
                      <a:r>
                        <a:rPr kumimoji="1" lang="ko-KR" altLang="en-US" dirty="0"/>
                        <a:t>이후에는 지수적으로 감소하거나 소멸하는 사인함수 형태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8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PACF</a:t>
                      </a:r>
                      <a:endParaRPr kumimoji="1" lang="ja-JP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시차 </a:t>
                      </a:r>
                      <a:r>
                        <a:rPr kumimoji="1" lang="en-US" altLang="ko-KR" dirty="0"/>
                        <a:t>p</a:t>
                      </a:r>
                      <a:r>
                        <a:rPr kumimoji="1" lang="ko-KR" altLang="en-US" dirty="0"/>
                        <a:t>이후에는 </a:t>
                      </a:r>
                      <a:r>
                        <a:rPr kumimoji="1" lang="en-US" altLang="ko-KR" dirty="0"/>
                        <a:t>0</a:t>
                      </a:r>
                      <a:r>
                        <a:rPr kumimoji="1" lang="ko-KR" altLang="en-US" dirty="0"/>
                        <a:t>으로의 형태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지수적으로 감소하거나 소멸하는 사인함수 형태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시차</a:t>
                      </a:r>
                      <a:r>
                        <a:rPr kumimoji="1" lang="en-US" altLang="ko-KR" dirty="0"/>
                        <a:t>(p-q)</a:t>
                      </a:r>
                      <a:r>
                        <a:rPr kumimoji="1" lang="ko-KR" altLang="en-US" dirty="0"/>
                        <a:t>이후에는 지수적으로 감소하거나 소멸하는 사인함수 형태</a:t>
                      </a:r>
                      <a:endParaRPr kumimoji="1" lang="en-US" altLang="ko-KR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05CB1857-6F66-45A8-AAB4-D07D522E2E51}"/>
              </a:ext>
            </a:extLst>
          </p:cNvPr>
          <p:cNvSpPr txBox="1"/>
          <p:nvPr/>
        </p:nvSpPr>
        <p:spPr>
          <a:xfrm>
            <a:off x="1661528" y="20468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ACF, PACF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7" name="テキスト ボックス 15">
            <a:extLst>
              <a:ext uri="{FF2B5EF4-FFF2-40B4-BE49-F238E27FC236}">
                <a16:creationId xmlns:a16="http://schemas.microsoft.com/office/drawing/2014/main" id="{F9B09F2A-B486-4CE3-A020-147A47F60230}"/>
              </a:ext>
            </a:extLst>
          </p:cNvPr>
          <p:cNvSpPr txBox="1"/>
          <p:nvPr/>
        </p:nvSpPr>
        <p:spPr>
          <a:xfrm>
            <a:off x="190501" y="1168955"/>
            <a:ext cx="11341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자기상관계수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AutoCorrelation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Lag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따른 관측치들 사이의 관련성을 측정하는 함수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PACF :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편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부분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자기 상관 계수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Partial ACF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로서 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이외의 모든 다른 시점 관측치의 영향력을 배제하고 두 관측치의 관련성을 측정하는 함수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적합성의 가장 큰 증거는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점차 감소하는 모습을 띄는 것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テキスト ボックス 15">
            <a:extLst>
              <a:ext uri="{FF2B5EF4-FFF2-40B4-BE49-F238E27FC236}">
                <a16:creationId xmlns:a16="http://schemas.microsoft.com/office/drawing/2014/main" id="{2B7832B0-C255-4E3A-B748-8488325E8F88}"/>
              </a:ext>
            </a:extLst>
          </p:cNvPr>
          <p:cNvSpPr txBox="1"/>
          <p:nvPr/>
        </p:nvSpPr>
        <p:spPr>
          <a:xfrm>
            <a:off x="190501" y="5689045"/>
            <a:ext cx="11341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시계열 데이터가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특성을 띄는 경우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천천히 감소하고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처음 시차를 제외하고 급격히 감소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0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3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05CB1857-6F66-45A8-AAB4-D07D522E2E51}"/>
              </a:ext>
            </a:extLst>
          </p:cNvPr>
          <p:cNvSpPr txBox="1"/>
          <p:nvPr/>
        </p:nvSpPr>
        <p:spPr>
          <a:xfrm>
            <a:off x="1661528" y="20468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ACF, PACF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7" name="テキスト ボックス 15">
            <a:extLst>
              <a:ext uri="{FF2B5EF4-FFF2-40B4-BE49-F238E27FC236}">
                <a16:creationId xmlns:a16="http://schemas.microsoft.com/office/drawing/2014/main" id="{F9B09F2A-B486-4CE3-A020-147A47F60230}"/>
              </a:ext>
            </a:extLst>
          </p:cNvPr>
          <p:cNvSpPr txBox="1"/>
          <p:nvPr/>
        </p:nvSpPr>
        <p:spPr>
          <a:xfrm>
            <a:off x="190501" y="1168955"/>
            <a:ext cx="113410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급격히 감소하는 시차를 각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모형의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(p, q)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사용할 수 있음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일반적으로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&lt; 3, q &lt; 3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으로 선택하는 것이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이상정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모형의 개수가 증가하면 예측 모형이 복잡해질 뿐만 아니라 추정의 효율성도 떨어진다고 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 + q &lt; 2, p*q = 0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값들을 많이 사용함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경우 정상성을 만족시키는 만큼 차분해주면 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ARIMA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모수에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따른 모델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(0,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백색잡음 모델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 (0, 1, 0) :  0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아닌 상수로 구성된 표류가 있는 확률 보행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 (0, 1, 1) :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지수평활모델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 (0, 2, 2) :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홀트의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선형 모델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0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3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05CB1857-6F66-45A8-AAB4-D07D522E2E51}"/>
              </a:ext>
            </a:extLst>
          </p:cNvPr>
          <p:cNvSpPr txBox="1"/>
          <p:nvPr/>
        </p:nvSpPr>
        <p:spPr>
          <a:xfrm>
            <a:off x="1661528" y="20468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ACF, PACF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7" name="テキスト ボックス 15">
            <a:extLst>
              <a:ext uri="{FF2B5EF4-FFF2-40B4-BE49-F238E27FC236}">
                <a16:creationId xmlns:a16="http://schemas.microsoft.com/office/drawing/2014/main" id="{F9B09F2A-B486-4CE3-A020-147A47F60230}"/>
              </a:ext>
            </a:extLst>
          </p:cNvPr>
          <p:cNvSpPr txBox="1"/>
          <p:nvPr/>
        </p:nvSpPr>
        <p:spPr>
          <a:xfrm>
            <a:off x="190501" y="1168955"/>
            <a:ext cx="11341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가지고 있는 데이터로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ACF, PACF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store_id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11100-5FBF-4B87-8026-7D9AC13D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345303"/>
            <a:ext cx="10499666" cy="41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0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3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05CB1857-6F66-45A8-AAB4-D07D522E2E51}"/>
              </a:ext>
            </a:extLst>
          </p:cNvPr>
          <p:cNvSpPr txBox="1"/>
          <p:nvPr/>
        </p:nvSpPr>
        <p:spPr>
          <a:xfrm>
            <a:off x="1661528" y="20468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ACF, PACF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7" name="テキスト ボックス 15">
            <a:extLst>
              <a:ext uri="{FF2B5EF4-FFF2-40B4-BE49-F238E27FC236}">
                <a16:creationId xmlns:a16="http://schemas.microsoft.com/office/drawing/2014/main" id="{F9B09F2A-B486-4CE3-A020-147A47F60230}"/>
              </a:ext>
            </a:extLst>
          </p:cNvPr>
          <p:cNvSpPr txBox="1"/>
          <p:nvPr/>
        </p:nvSpPr>
        <p:spPr>
          <a:xfrm>
            <a:off x="190501" y="1168955"/>
            <a:ext cx="11341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가지고있는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d(diff)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store_id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55DF5B-6AE9-4B0D-BE25-05D50AD0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9" y="2212952"/>
            <a:ext cx="7505835" cy="44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1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0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3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05CB1857-6F66-45A8-AAB4-D07D522E2E51}"/>
              </a:ext>
            </a:extLst>
          </p:cNvPr>
          <p:cNvSpPr txBox="1"/>
          <p:nvPr/>
        </p:nvSpPr>
        <p:spPr>
          <a:xfrm>
            <a:off x="1661528" y="20468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ACF, PACF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7" name="テキスト ボックス 15">
            <a:extLst>
              <a:ext uri="{FF2B5EF4-FFF2-40B4-BE49-F238E27FC236}">
                <a16:creationId xmlns:a16="http://schemas.microsoft.com/office/drawing/2014/main" id="{F9B09F2A-B486-4CE3-A020-147A47F60230}"/>
              </a:ext>
            </a:extLst>
          </p:cNvPr>
          <p:cNvSpPr txBox="1"/>
          <p:nvPr/>
        </p:nvSpPr>
        <p:spPr>
          <a:xfrm>
            <a:off x="190501" y="1168955"/>
            <a:ext cx="11341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가지고 있는 데이터로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ACF, PACF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store_id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F9EDB-A045-49ED-909E-013763A4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2258320"/>
            <a:ext cx="10535161" cy="40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1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0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3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05CB1857-6F66-45A8-AAB4-D07D522E2E51}"/>
              </a:ext>
            </a:extLst>
          </p:cNvPr>
          <p:cNvSpPr txBox="1"/>
          <p:nvPr/>
        </p:nvSpPr>
        <p:spPr>
          <a:xfrm>
            <a:off x="1661528" y="20468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ACF, PACF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7" name="テキスト ボックス 15">
            <a:extLst>
              <a:ext uri="{FF2B5EF4-FFF2-40B4-BE49-F238E27FC236}">
                <a16:creationId xmlns:a16="http://schemas.microsoft.com/office/drawing/2014/main" id="{F9B09F2A-B486-4CE3-A020-147A47F60230}"/>
              </a:ext>
            </a:extLst>
          </p:cNvPr>
          <p:cNvSpPr txBox="1"/>
          <p:nvPr/>
        </p:nvSpPr>
        <p:spPr>
          <a:xfrm>
            <a:off x="190501" y="1168955"/>
            <a:ext cx="11341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가지고있는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d(diff)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store_id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6A68FE-5F84-47D5-A747-45F0F5E5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2133418"/>
            <a:ext cx="6881856" cy="43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0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96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0" y="1009986"/>
            <a:ext cx="1219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/>
          <p:cNvGrpSpPr/>
          <p:nvPr/>
        </p:nvGrpSpPr>
        <p:grpSpPr>
          <a:xfrm>
            <a:off x="190501" y="204687"/>
            <a:ext cx="571498" cy="646331"/>
            <a:chOff x="190501" y="204687"/>
            <a:chExt cx="571498" cy="646331"/>
          </a:xfrm>
        </p:grpSpPr>
        <p:sp>
          <p:nvSpPr>
            <p:cNvPr id="10" name="山形 9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山形 10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804281" y="204686"/>
            <a:ext cx="571498" cy="646331"/>
            <a:chOff x="190501" y="204687"/>
            <a:chExt cx="571498" cy="646331"/>
          </a:xfrm>
        </p:grpSpPr>
        <p:sp>
          <p:nvSpPr>
            <p:cNvPr id="13" name="山形 12"/>
            <p:cNvSpPr/>
            <p:nvPr/>
          </p:nvSpPr>
          <p:spPr>
            <a:xfrm>
              <a:off x="190501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山形 13"/>
            <p:cNvSpPr/>
            <p:nvPr/>
          </p:nvSpPr>
          <p:spPr>
            <a:xfrm>
              <a:off x="476250" y="204687"/>
              <a:ext cx="285749" cy="646331"/>
            </a:xfrm>
            <a:prstGeom prst="chevron">
              <a:avLst>
                <a:gd name="adj" fmla="val 7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05CB1857-6F66-45A8-AAB4-D07D522E2E51}"/>
              </a:ext>
            </a:extLst>
          </p:cNvPr>
          <p:cNvSpPr txBox="1"/>
          <p:nvPr/>
        </p:nvSpPr>
        <p:spPr>
          <a:xfrm>
            <a:off x="1661528" y="204686"/>
            <a:ext cx="289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Ebrima" panose="02000000000000000000" pitchFamily="2" charset="0"/>
              </a:rPr>
              <a:t>ACF, PACF</a:t>
            </a:r>
            <a:endParaRPr kumimoji="1"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Ebrima" panose="02000000000000000000" pitchFamily="2" charset="0"/>
            </a:endParaRPr>
          </a:p>
        </p:txBody>
      </p:sp>
      <p:sp>
        <p:nvSpPr>
          <p:cNvPr id="17" name="テキスト ボックス 15">
            <a:extLst>
              <a:ext uri="{FF2B5EF4-FFF2-40B4-BE49-F238E27FC236}">
                <a16:creationId xmlns:a16="http://schemas.microsoft.com/office/drawing/2014/main" id="{F9B09F2A-B486-4CE3-A020-147A47F60230}"/>
              </a:ext>
            </a:extLst>
          </p:cNvPr>
          <p:cNvSpPr txBox="1"/>
          <p:nvPr/>
        </p:nvSpPr>
        <p:spPr>
          <a:xfrm>
            <a:off x="190501" y="1168955"/>
            <a:ext cx="11341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가지고 있는 데이터로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ACF, PACF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보기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상점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60F31-5696-46E5-833C-5ED1A007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54" y="2158920"/>
            <a:ext cx="10532803" cy="424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33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ysClr val="windowText" lastClr="000000"/>
      </a:dk1>
      <a:lt1>
        <a:sysClr val="window" lastClr="FFFFFF"/>
      </a:lt1>
      <a:dk2>
        <a:srgbClr val="2E75B5"/>
      </a:dk2>
      <a:lt2>
        <a:srgbClr val="E7E6E6"/>
      </a:lt2>
      <a:accent1>
        <a:srgbClr val="FEC800"/>
      </a:accent1>
      <a:accent2>
        <a:srgbClr val="E7AB63"/>
      </a:accent2>
      <a:accent3>
        <a:srgbClr val="3A3838"/>
      </a:accent3>
      <a:accent4>
        <a:srgbClr val="757070"/>
      </a:accent4>
      <a:accent5>
        <a:srgbClr val="FFE78F"/>
      </a:accent5>
      <a:accent6>
        <a:srgbClr val="FFF4CB"/>
      </a:accent6>
      <a:hlink>
        <a:srgbClr val="3A1500"/>
      </a:hlink>
      <a:folHlink>
        <a:srgbClr val="3A1500"/>
      </a:folHlink>
    </a:clrScheme>
    <a:fontScheme name="Malgun Gothic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517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K DW</cp:lastModifiedBy>
  <cp:revision>13</cp:revision>
  <dcterms:created xsi:type="dcterms:W3CDTF">2018-08-02T00:16:13Z</dcterms:created>
  <dcterms:modified xsi:type="dcterms:W3CDTF">2021-08-06T11:50:40Z</dcterms:modified>
</cp:coreProperties>
</file>