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3" r:id="rId8"/>
    <p:sldId id="262" r:id="rId9"/>
    <p:sldId id="261"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245F-1CEA-4476-B758-8DC7FA0F2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64131C-1446-4C6B-A04C-63DAEAB11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0AF7B6-657E-4EAA-ABAE-0DF91CFC821A}"/>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5" name="Footer Placeholder 4">
            <a:extLst>
              <a:ext uri="{FF2B5EF4-FFF2-40B4-BE49-F238E27FC236}">
                <a16:creationId xmlns:a16="http://schemas.microsoft.com/office/drawing/2014/main" id="{248C3387-71A2-4354-80F3-A8DE9527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92D1E-F1B5-41AB-8A21-F84339452E73}"/>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297126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5820-0E3B-434C-B095-37F21E1CB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977501-1BF0-4D2C-A2C8-7013BBE1E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526C5-AA0D-4991-93C8-D55C30FA60D8}"/>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5" name="Footer Placeholder 4">
            <a:extLst>
              <a:ext uri="{FF2B5EF4-FFF2-40B4-BE49-F238E27FC236}">
                <a16:creationId xmlns:a16="http://schemas.microsoft.com/office/drawing/2014/main" id="{2BD389BF-3791-4955-B57B-C352AB90E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B53D1-7E2F-432E-828A-787ECC59F7B5}"/>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367445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ABAF9-175C-44BA-AEA0-5E04AF78AC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D7711-A6C9-402E-9ED9-8161835792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87234-43F2-48F9-8A8C-ADEEDEB07A95}"/>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5" name="Footer Placeholder 4">
            <a:extLst>
              <a:ext uri="{FF2B5EF4-FFF2-40B4-BE49-F238E27FC236}">
                <a16:creationId xmlns:a16="http://schemas.microsoft.com/office/drawing/2014/main" id="{C29F11C9-C498-4424-86F9-BDED35247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85209-7475-4434-8468-7ED7FCF58480}"/>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18872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3B86-3A64-4474-B910-429A763D4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EBBF2-2B84-4AE8-93DB-363322BEB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E8EF5-4FCF-4041-8D4A-01876F693FD9}"/>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5" name="Footer Placeholder 4">
            <a:extLst>
              <a:ext uri="{FF2B5EF4-FFF2-40B4-BE49-F238E27FC236}">
                <a16:creationId xmlns:a16="http://schemas.microsoft.com/office/drawing/2014/main" id="{E6D648D9-6A09-4B46-9949-D867DA1AC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8B9AE-C2F9-4630-94FB-72FAB4335E21}"/>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265651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A0FA-9AA0-4AD2-A9C3-50ECD0B19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37743A-59FB-4AC0-9066-89E4789B9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AA4E4-9723-4EB1-B30D-E70A5C8E2D65}"/>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5" name="Footer Placeholder 4">
            <a:extLst>
              <a:ext uri="{FF2B5EF4-FFF2-40B4-BE49-F238E27FC236}">
                <a16:creationId xmlns:a16="http://schemas.microsoft.com/office/drawing/2014/main" id="{922F8C97-B4DF-4CAD-86A6-0D5495836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F119-EEF1-4C44-95FE-C46A67D06AC9}"/>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12188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08A0-78C5-4AD5-9E18-2C1B8A111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CB20F-79B5-4D03-87AE-A70F3E41B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166FD-755D-44CF-86FC-FB417F6D4F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15202F-566A-4E20-B3F8-24A3C9B2BFD5}"/>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6" name="Footer Placeholder 5">
            <a:extLst>
              <a:ext uri="{FF2B5EF4-FFF2-40B4-BE49-F238E27FC236}">
                <a16:creationId xmlns:a16="http://schemas.microsoft.com/office/drawing/2014/main" id="{02A3E3FB-43AF-4A13-BD24-A9FCADEA6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AB838-103E-44B6-B13D-1239F438FA1B}"/>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85740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AA6E-56AC-4417-9D3E-A84463EE86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F7C05-A185-41F5-8E01-C7F6B02A7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885EA-6C6A-40D3-95E9-41AD29A16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50C0B4-D9FF-4733-A8D9-F5210AF8B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91D84F-0943-4C46-84E0-B6EB44052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5CE16-E9FC-416F-83BF-EF9910335642}"/>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8" name="Footer Placeholder 7">
            <a:extLst>
              <a:ext uri="{FF2B5EF4-FFF2-40B4-BE49-F238E27FC236}">
                <a16:creationId xmlns:a16="http://schemas.microsoft.com/office/drawing/2014/main" id="{A7E151D1-4CB6-4808-8230-6504A18B9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605BE-DFF3-461A-9755-A1DD991AC3D3}"/>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140831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FBBA-8FBD-4A2D-9FFD-92A0A6C243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BA2F22-EE8C-4FFB-A2A1-C1CABAF8F2EF}"/>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4" name="Footer Placeholder 3">
            <a:extLst>
              <a:ext uri="{FF2B5EF4-FFF2-40B4-BE49-F238E27FC236}">
                <a16:creationId xmlns:a16="http://schemas.microsoft.com/office/drawing/2014/main" id="{67CE7354-EF27-49BD-96CF-F30D87AA25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A98025-F843-428D-9945-6932292F7EBC}"/>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264094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737AD-8950-4AB7-915F-730B2DCA3DA8}"/>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3" name="Footer Placeholder 2">
            <a:extLst>
              <a:ext uri="{FF2B5EF4-FFF2-40B4-BE49-F238E27FC236}">
                <a16:creationId xmlns:a16="http://schemas.microsoft.com/office/drawing/2014/main" id="{1DCA995C-36F0-489E-91C1-320029846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15FC2-0338-46A1-8151-B5A188500BFE}"/>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254916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72A1-3133-460A-9500-3991DAB53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49740-FBB2-4993-9440-12B59E78E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C8273-BDAB-4A16-98E9-56984D111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4CD07-4411-4449-AB18-60E4A02779CD}"/>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6" name="Footer Placeholder 5">
            <a:extLst>
              <a:ext uri="{FF2B5EF4-FFF2-40B4-BE49-F238E27FC236}">
                <a16:creationId xmlns:a16="http://schemas.microsoft.com/office/drawing/2014/main" id="{F6EB48D7-06F4-4EEE-A001-B06EF91AF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50961-B828-4159-8916-92E810B9B14D}"/>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298644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D4F9-9C23-45F5-8F87-E00155BA0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1E30D1-66D5-49FA-BF6C-4E6BDA566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2544E5-AB03-4C38-B732-3D1926A99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C3353-2EB0-4EAE-87CC-71F2FF58BC00}"/>
              </a:ext>
            </a:extLst>
          </p:cNvPr>
          <p:cNvSpPr>
            <a:spLocks noGrp="1"/>
          </p:cNvSpPr>
          <p:nvPr>
            <p:ph type="dt" sz="half" idx="10"/>
          </p:nvPr>
        </p:nvSpPr>
        <p:spPr/>
        <p:txBody>
          <a:bodyPr/>
          <a:lstStyle/>
          <a:p>
            <a:fld id="{92FA258C-BA3D-4982-B8D6-B816D862D675}" type="datetimeFigureOut">
              <a:rPr lang="en-US" smtClean="0"/>
              <a:t>10/2/2019</a:t>
            </a:fld>
            <a:endParaRPr lang="en-US"/>
          </a:p>
        </p:txBody>
      </p:sp>
      <p:sp>
        <p:nvSpPr>
          <p:cNvPr id="6" name="Footer Placeholder 5">
            <a:extLst>
              <a:ext uri="{FF2B5EF4-FFF2-40B4-BE49-F238E27FC236}">
                <a16:creationId xmlns:a16="http://schemas.microsoft.com/office/drawing/2014/main" id="{18A13C1B-EA87-42B9-97F9-75BBAB32D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205A4-131C-440B-95A5-C915A9DE795C}"/>
              </a:ext>
            </a:extLst>
          </p:cNvPr>
          <p:cNvSpPr>
            <a:spLocks noGrp="1"/>
          </p:cNvSpPr>
          <p:nvPr>
            <p:ph type="sldNum" sz="quarter" idx="12"/>
          </p:nvPr>
        </p:nvSpPr>
        <p:spPr/>
        <p:txBody>
          <a:bodyPr/>
          <a:lstStyle/>
          <a:p>
            <a:fld id="{0ABC06A3-2380-4E55-BBEC-E8009E0A61E4}" type="slidenum">
              <a:rPr lang="en-US" smtClean="0"/>
              <a:t>‹#›</a:t>
            </a:fld>
            <a:endParaRPr lang="en-US"/>
          </a:p>
        </p:txBody>
      </p:sp>
    </p:spTree>
    <p:extLst>
      <p:ext uri="{BB962C8B-B14F-4D97-AF65-F5344CB8AC3E}">
        <p14:creationId xmlns:p14="http://schemas.microsoft.com/office/powerpoint/2010/main" val="169710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0FF46-069A-488A-9B60-4170C2E00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CB02A-6AC3-48DD-B3C8-17BA5C332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E474F-5FB5-4F3E-8B62-B4C32F11B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A258C-BA3D-4982-B8D6-B816D862D675}" type="datetimeFigureOut">
              <a:rPr lang="en-US" smtClean="0"/>
              <a:t>10/2/2019</a:t>
            </a:fld>
            <a:endParaRPr lang="en-US"/>
          </a:p>
        </p:txBody>
      </p:sp>
      <p:sp>
        <p:nvSpPr>
          <p:cNvPr id="5" name="Footer Placeholder 4">
            <a:extLst>
              <a:ext uri="{FF2B5EF4-FFF2-40B4-BE49-F238E27FC236}">
                <a16:creationId xmlns:a16="http://schemas.microsoft.com/office/drawing/2014/main" id="{1A3646D1-30C6-44E6-BE76-ADB6B208C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47CF09-C597-408D-BCA1-7A5CD6496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C06A3-2380-4E55-BBEC-E8009E0A61E4}" type="slidenum">
              <a:rPr lang="en-US" smtClean="0"/>
              <a:t>‹#›</a:t>
            </a:fld>
            <a:endParaRPr lang="en-US"/>
          </a:p>
        </p:txBody>
      </p:sp>
    </p:spTree>
    <p:extLst>
      <p:ext uri="{BB962C8B-B14F-4D97-AF65-F5344CB8AC3E}">
        <p14:creationId xmlns:p14="http://schemas.microsoft.com/office/powerpoint/2010/main" val="373539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348B-39F2-408C-B03A-D37D8AC46DC0}"/>
              </a:ext>
            </a:extLst>
          </p:cNvPr>
          <p:cNvSpPr>
            <a:spLocks noGrp="1"/>
          </p:cNvSpPr>
          <p:nvPr>
            <p:ph type="ctrTitle"/>
          </p:nvPr>
        </p:nvSpPr>
        <p:spPr>
          <a:xfrm>
            <a:off x="1524000" y="1122363"/>
            <a:ext cx="9144000" cy="1408802"/>
          </a:xfrm>
        </p:spPr>
        <p:txBody>
          <a:bodyPr>
            <a:normAutofit/>
          </a:bodyPr>
          <a:lstStyle/>
          <a:p>
            <a:r>
              <a:rPr lang="en-US" sz="7200" dirty="0"/>
              <a:t>NFL Betting Lines:</a:t>
            </a:r>
          </a:p>
        </p:txBody>
      </p:sp>
      <p:sp>
        <p:nvSpPr>
          <p:cNvPr id="3" name="Subtitle 2">
            <a:extLst>
              <a:ext uri="{FF2B5EF4-FFF2-40B4-BE49-F238E27FC236}">
                <a16:creationId xmlns:a16="http://schemas.microsoft.com/office/drawing/2014/main" id="{5FE5D759-AD98-43D6-8CBD-CF976E0F6901}"/>
              </a:ext>
            </a:extLst>
          </p:cNvPr>
          <p:cNvSpPr>
            <a:spLocks noGrp="1"/>
          </p:cNvSpPr>
          <p:nvPr>
            <p:ph type="subTitle" idx="1"/>
          </p:nvPr>
        </p:nvSpPr>
        <p:spPr/>
        <p:txBody>
          <a:bodyPr>
            <a:normAutofit/>
          </a:bodyPr>
          <a:lstStyle/>
          <a:p>
            <a:r>
              <a:rPr lang="en-US" sz="3600" i="1" dirty="0"/>
              <a:t>An Analysis</a:t>
            </a:r>
          </a:p>
        </p:txBody>
      </p:sp>
    </p:spTree>
    <p:extLst>
      <p:ext uri="{BB962C8B-B14F-4D97-AF65-F5344CB8AC3E}">
        <p14:creationId xmlns:p14="http://schemas.microsoft.com/office/powerpoint/2010/main" val="2608124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52A2-BA75-46CB-9DA1-5EE6CB9A546B}"/>
              </a:ext>
            </a:extLst>
          </p:cNvPr>
          <p:cNvSpPr>
            <a:spLocks noGrp="1"/>
          </p:cNvSpPr>
          <p:nvPr>
            <p:ph type="title"/>
          </p:nvPr>
        </p:nvSpPr>
        <p:spPr>
          <a:xfrm>
            <a:off x="838200" y="365760"/>
            <a:ext cx="10515600" cy="1127980"/>
          </a:xfrm>
        </p:spPr>
        <p:txBody>
          <a:bodyPr/>
          <a:lstStyle/>
          <a:p>
            <a:pPr algn="ctr"/>
            <a:r>
              <a:rPr lang="en-US" dirty="0"/>
              <a:t>Divisional Matchups: Over/Under Totals</a:t>
            </a:r>
          </a:p>
        </p:txBody>
      </p:sp>
      <p:pic>
        <p:nvPicPr>
          <p:cNvPr id="5" name="Content Placeholder 4">
            <a:extLst>
              <a:ext uri="{FF2B5EF4-FFF2-40B4-BE49-F238E27FC236}">
                <a16:creationId xmlns:a16="http://schemas.microsoft.com/office/drawing/2014/main" id="{EA7287FC-8AFD-421B-AD2C-5CA867BDE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35885"/>
            <a:ext cx="10515599" cy="5530818"/>
          </a:xfrm>
        </p:spPr>
      </p:pic>
    </p:spTree>
    <p:extLst>
      <p:ext uri="{BB962C8B-B14F-4D97-AF65-F5344CB8AC3E}">
        <p14:creationId xmlns:p14="http://schemas.microsoft.com/office/powerpoint/2010/main" val="276620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B65F-2A93-4F52-9DEA-EA1984CDCD08}"/>
              </a:ext>
            </a:extLst>
          </p:cNvPr>
          <p:cNvSpPr>
            <a:spLocks noGrp="1"/>
          </p:cNvSpPr>
          <p:nvPr>
            <p:ph type="title"/>
          </p:nvPr>
        </p:nvSpPr>
        <p:spPr/>
        <p:txBody>
          <a:bodyPr/>
          <a:lstStyle/>
          <a:p>
            <a:pPr algn="ctr"/>
            <a:r>
              <a:rPr lang="en-US" dirty="0"/>
              <a:t>In Conclusion</a:t>
            </a:r>
          </a:p>
        </p:txBody>
      </p:sp>
      <p:sp>
        <p:nvSpPr>
          <p:cNvPr id="3" name="Content Placeholder 2">
            <a:extLst>
              <a:ext uri="{FF2B5EF4-FFF2-40B4-BE49-F238E27FC236}">
                <a16:creationId xmlns:a16="http://schemas.microsoft.com/office/drawing/2014/main" id="{F657988D-FBCA-45AC-BADE-4A3F9EF85574}"/>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3600" dirty="0"/>
              <a:t>In the grand scheme, Vegas is, indeed, always right.</a:t>
            </a:r>
          </a:p>
        </p:txBody>
      </p:sp>
    </p:spTree>
    <p:extLst>
      <p:ext uri="{BB962C8B-B14F-4D97-AF65-F5344CB8AC3E}">
        <p14:creationId xmlns:p14="http://schemas.microsoft.com/office/powerpoint/2010/main" val="381105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CC5E0-5B01-4346-A7AB-319A10770F1F}"/>
              </a:ext>
            </a:extLst>
          </p:cNvPr>
          <p:cNvSpPr>
            <a:spLocks noGrp="1"/>
          </p:cNvSpPr>
          <p:nvPr>
            <p:ph idx="1"/>
          </p:nvPr>
        </p:nvSpPr>
        <p:spPr/>
        <p:txBody>
          <a:bodyPr/>
          <a:lstStyle/>
          <a:p>
            <a:pPr marL="0" indent="0" algn="ctr">
              <a:buNone/>
            </a:pPr>
            <a:r>
              <a:rPr lang="en-US" sz="3600" dirty="0"/>
              <a:t>Gambling is, statistically, a foolish pastime.</a:t>
            </a:r>
          </a:p>
          <a:p>
            <a:endParaRPr lang="en-US" dirty="0"/>
          </a:p>
        </p:txBody>
      </p:sp>
    </p:spTree>
    <p:extLst>
      <p:ext uri="{BB962C8B-B14F-4D97-AF65-F5344CB8AC3E}">
        <p14:creationId xmlns:p14="http://schemas.microsoft.com/office/powerpoint/2010/main" val="292890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C44A3-0BC7-4E61-A831-76C0E4EB94D3}"/>
              </a:ext>
            </a:extLst>
          </p:cNvPr>
          <p:cNvSpPr>
            <a:spLocks noGrp="1"/>
          </p:cNvSpPr>
          <p:nvPr>
            <p:ph idx="1"/>
          </p:nvPr>
        </p:nvSpPr>
        <p:spPr/>
        <p:txBody>
          <a:bodyPr/>
          <a:lstStyle/>
          <a:p>
            <a:pPr marL="0" indent="0" algn="ctr">
              <a:buNone/>
            </a:pPr>
            <a:endParaRPr lang="en-US" dirty="0"/>
          </a:p>
          <a:p>
            <a:pPr marL="0" indent="0" algn="ctr">
              <a:buNone/>
            </a:pPr>
            <a:r>
              <a:rPr lang="en-US" sz="3600" dirty="0"/>
              <a:t>I will continue anyways.</a:t>
            </a:r>
          </a:p>
          <a:p>
            <a:endParaRPr lang="en-US" dirty="0"/>
          </a:p>
        </p:txBody>
      </p:sp>
    </p:spTree>
    <p:extLst>
      <p:ext uri="{BB962C8B-B14F-4D97-AF65-F5344CB8AC3E}">
        <p14:creationId xmlns:p14="http://schemas.microsoft.com/office/powerpoint/2010/main" val="304541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88144-7073-4AA8-9FFA-7C3EDB4A94FC}"/>
              </a:ext>
            </a:extLst>
          </p:cNvPr>
          <p:cNvSpPr>
            <a:spLocks noGrp="1"/>
          </p:cNvSpPr>
          <p:nvPr>
            <p:ph idx="1"/>
          </p:nvPr>
        </p:nvSpPr>
        <p:spPr/>
        <p:txBody>
          <a:bodyPr>
            <a:normAutofit fontScale="92500" lnSpcReduction="20000"/>
          </a:bodyPr>
          <a:lstStyle/>
          <a:p>
            <a:pPr marL="0" indent="0" algn="ctr">
              <a:buNone/>
            </a:pPr>
            <a:endParaRPr lang="en-US" dirty="0"/>
          </a:p>
          <a:p>
            <a:pPr marL="0" indent="0" algn="ctr">
              <a:buNone/>
            </a:pPr>
            <a:r>
              <a:rPr lang="en-US" sz="4300" dirty="0"/>
              <a:t>Bet </a:t>
            </a:r>
            <a:r>
              <a:rPr lang="en-US" sz="4300"/>
              <a:t>the Patriots</a:t>
            </a:r>
            <a:endParaRPr lang="en-US" sz="43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0" indent="0" algn="ctr">
              <a:buNone/>
            </a:pPr>
            <a:r>
              <a:rPr lang="en-US" sz="1800" i="1" dirty="0"/>
              <a:t>*If you or someone you know has a gambling problem, Call 1-800-GAMBLER or 1-800-848-1880</a:t>
            </a:r>
          </a:p>
          <a:p>
            <a:endParaRPr lang="en-US" dirty="0"/>
          </a:p>
        </p:txBody>
      </p:sp>
    </p:spTree>
    <p:extLst>
      <p:ext uri="{BB962C8B-B14F-4D97-AF65-F5344CB8AC3E}">
        <p14:creationId xmlns:p14="http://schemas.microsoft.com/office/powerpoint/2010/main" val="205119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980A-86A0-463F-B167-CCB4A66FB5CD}"/>
              </a:ext>
            </a:extLst>
          </p:cNvPr>
          <p:cNvSpPr>
            <a:spLocks noGrp="1"/>
          </p:cNvSpPr>
          <p:nvPr>
            <p:ph type="title"/>
          </p:nvPr>
        </p:nvSpPr>
        <p:spPr>
          <a:xfrm>
            <a:off x="838200" y="365125"/>
            <a:ext cx="10515600" cy="920335"/>
          </a:xfrm>
        </p:spPr>
        <p:txBody>
          <a:bodyPr/>
          <a:lstStyle/>
          <a:p>
            <a:pPr algn="ctr"/>
            <a:r>
              <a:rPr lang="en-US" dirty="0"/>
              <a:t>Brief Primer on NFL Betting</a:t>
            </a:r>
          </a:p>
        </p:txBody>
      </p:sp>
      <p:sp>
        <p:nvSpPr>
          <p:cNvPr id="3" name="Content Placeholder 2">
            <a:extLst>
              <a:ext uri="{FF2B5EF4-FFF2-40B4-BE49-F238E27FC236}">
                <a16:creationId xmlns:a16="http://schemas.microsoft.com/office/drawing/2014/main" id="{A98E4B4C-028C-405A-B324-81EA920EE2C5}"/>
              </a:ext>
            </a:extLst>
          </p:cNvPr>
          <p:cNvSpPr>
            <a:spLocks noGrp="1"/>
          </p:cNvSpPr>
          <p:nvPr>
            <p:ph idx="1"/>
          </p:nvPr>
        </p:nvSpPr>
        <p:spPr/>
        <p:txBody>
          <a:bodyPr/>
          <a:lstStyle/>
          <a:p>
            <a:r>
              <a:rPr lang="en-US" dirty="0"/>
              <a:t>The two most common bets are </a:t>
            </a:r>
            <a:r>
              <a:rPr lang="en-US" u="sng" dirty="0"/>
              <a:t>spread bets</a:t>
            </a:r>
            <a:r>
              <a:rPr lang="en-US" dirty="0"/>
              <a:t> and </a:t>
            </a:r>
            <a:r>
              <a:rPr lang="en-US" u="sng" dirty="0"/>
              <a:t>totals bets</a:t>
            </a:r>
            <a:r>
              <a:rPr lang="en-US" dirty="0"/>
              <a:t>. </a:t>
            </a:r>
          </a:p>
          <a:p>
            <a:pPr lvl="1"/>
            <a:r>
              <a:rPr lang="en-US" dirty="0"/>
              <a:t>A spread bet consists of an amount of points that one team receives, and the other team is deducted (e.g. “lays”)</a:t>
            </a:r>
          </a:p>
          <a:p>
            <a:pPr lvl="2"/>
            <a:r>
              <a:rPr lang="en-US" dirty="0"/>
              <a:t>Spread bets exist because two teams are seldom equal. The spread is meant to level the playing field from a gambling standpoint (similar to a handicap in golf)</a:t>
            </a:r>
          </a:p>
          <a:p>
            <a:pPr lvl="1"/>
            <a:endParaRPr lang="en-US" dirty="0"/>
          </a:p>
          <a:p>
            <a:pPr lvl="1"/>
            <a:r>
              <a:rPr lang="en-US" dirty="0"/>
              <a:t>A totals bet consists of a single number that represents the predicted total score of the game (both home team and away team combined).</a:t>
            </a:r>
          </a:p>
          <a:p>
            <a:pPr lvl="2"/>
            <a:r>
              <a:rPr lang="en-US" dirty="0"/>
              <a:t>Bettors choose either Over or Under. Over bettors think the score will be higher than the total and under bettors think the score will be lower than the total</a:t>
            </a:r>
          </a:p>
        </p:txBody>
      </p:sp>
    </p:spTree>
    <p:extLst>
      <p:ext uri="{BB962C8B-B14F-4D97-AF65-F5344CB8AC3E}">
        <p14:creationId xmlns:p14="http://schemas.microsoft.com/office/powerpoint/2010/main" val="13954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D342-5580-4676-A934-E8E2E247FE63}"/>
              </a:ext>
            </a:extLst>
          </p:cNvPr>
          <p:cNvSpPr>
            <a:spLocks noGrp="1"/>
          </p:cNvSpPr>
          <p:nvPr>
            <p:ph type="title"/>
          </p:nvPr>
        </p:nvSpPr>
        <p:spPr/>
        <p:txBody>
          <a:bodyPr/>
          <a:lstStyle/>
          <a:p>
            <a:pPr algn="ctr"/>
            <a:r>
              <a:rPr lang="en-US" dirty="0"/>
              <a:t>Our Analysis: Purpose</a:t>
            </a:r>
          </a:p>
        </p:txBody>
      </p:sp>
      <p:sp>
        <p:nvSpPr>
          <p:cNvPr id="3" name="Content Placeholder 2">
            <a:extLst>
              <a:ext uri="{FF2B5EF4-FFF2-40B4-BE49-F238E27FC236}">
                <a16:creationId xmlns:a16="http://schemas.microsoft.com/office/drawing/2014/main" id="{044B71E6-EA9F-4B94-8611-C11BEA39B137}"/>
              </a:ext>
            </a:extLst>
          </p:cNvPr>
          <p:cNvSpPr>
            <a:spLocks noGrp="1"/>
          </p:cNvSpPr>
          <p:nvPr>
            <p:ph idx="1"/>
          </p:nvPr>
        </p:nvSpPr>
        <p:spPr/>
        <p:txBody>
          <a:bodyPr/>
          <a:lstStyle/>
          <a:p>
            <a:pPr marL="0" indent="0" algn="ctr">
              <a:buNone/>
            </a:pPr>
            <a:r>
              <a:rPr lang="en-US" dirty="0"/>
              <a:t>The basis for our analysis revolved around the commonly accepted wisdom that “Vegas is always right”. Put more simply, that the outcomes of the game against the betting lines are no more than a coinflip. After a straightforward analysis of the last 10 years of NFL betting outcomes, we decided to study two specific relationships:</a:t>
            </a:r>
          </a:p>
          <a:p>
            <a:pPr marL="0" indent="0" algn="ctr">
              <a:buNone/>
            </a:pPr>
            <a:endParaRPr lang="en-US" dirty="0"/>
          </a:p>
          <a:p>
            <a:pPr algn="ctr"/>
            <a:r>
              <a:rPr lang="en-US" dirty="0"/>
              <a:t>Betting outcomes as they relate to location (home vs away)</a:t>
            </a:r>
          </a:p>
          <a:p>
            <a:pPr algn="ctr"/>
            <a:r>
              <a:rPr lang="en-US" dirty="0"/>
              <a:t>Betting outcomes as they relate to divisional games</a:t>
            </a:r>
          </a:p>
          <a:p>
            <a:endParaRPr lang="en-US" dirty="0"/>
          </a:p>
        </p:txBody>
      </p:sp>
    </p:spTree>
    <p:extLst>
      <p:ext uri="{BB962C8B-B14F-4D97-AF65-F5344CB8AC3E}">
        <p14:creationId xmlns:p14="http://schemas.microsoft.com/office/powerpoint/2010/main" val="286748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EEB9-AC77-472A-8969-CDCCC921B742}"/>
              </a:ext>
            </a:extLst>
          </p:cNvPr>
          <p:cNvSpPr>
            <a:spLocks noGrp="1"/>
          </p:cNvSpPr>
          <p:nvPr>
            <p:ph type="title"/>
          </p:nvPr>
        </p:nvSpPr>
        <p:spPr/>
        <p:txBody>
          <a:bodyPr/>
          <a:lstStyle/>
          <a:p>
            <a:pPr algn="ctr"/>
            <a:r>
              <a:rPr lang="en-US" dirty="0"/>
              <a:t>Spread Coverages: Favorite vs Dog</a:t>
            </a:r>
          </a:p>
        </p:txBody>
      </p:sp>
      <p:pic>
        <p:nvPicPr>
          <p:cNvPr id="5" name="Content Placeholder 4" descr="A picture containing drawing&#10;&#10;Description automatically generated">
            <a:extLst>
              <a:ext uri="{FF2B5EF4-FFF2-40B4-BE49-F238E27FC236}">
                <a16:creationId xmlns:a16="http://schemas.microsoft.com/office/drawing/2014/main" id="{0AB9ACDD-A1BD-4026-B9B2-75578EF30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9234"/>
            <a:ext cx="10521080" cy="5246853"/>
          </a:xfrm>
        </p:spPr>
      </p:pic>
    </p:spTree>
    <p:extLst>
      <p:ext uri="{BB962C8B-B14F-4D97-AF65-F5344CB8AC3E}">
        <p14:creationId xmlns:p14="http://schemas.microsoft.com/office/powerpoint/2010/main" val="128316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F2C2-F087-4176-9DA2-5858E41620D2}"/>
              </a:ext>
            </a:extLst>
          </p:cNvPr>
          <p:cNvSpPr>
            <a:spLocks noGrp="1"/>
          </p:cNvSpPr>
          <p:nvPr>
            <p:ph type="title"/>
          </p:nvPr>
        </p:nvSpPr>
        <p:spPr>
          <a:xfrm>
            <a:off x="838200" y="365125"/>
            <a:ext cx="10515600" cy="1132371"/>
          </a:xfrm>
        </p:spPr>
        <p:txBody>
          <a:bodyPr/>
          <a:lstStyle/>
          <a:p>
            <a:pPr algn="ctr"/>
            <a:r>
              <a:rPr lang="en-US" dirty="0"/>
              <a:t>Cover Percentages Against the Spread: Home</a:t>
            </a:r>
          </a:p>
        </p:txBody>
      </p:sp>
      <p:pic>
        <p:nvPicPr>
          <p:cNvPr id="5" name="Content Placeholder 4" descr="A screenshot of a cell phone&#10;&#10;Description automatically generated">
            <a:extLst>
              <a:ext uri="{FF2B5EF4-FFF2-40B4-BE49-F238E27FC236}">
                <a16:creationId xmlns:a16="http://schemas.microsoft.com/office/drawing/2014/main" id="{E888D611-9765-4038-955F-0EFB2CDC4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53" y="1179442"/>
            <a:ext cx="11416368" cy="5678557"/>
          </a:xfrm>
        </p:spPr>
      </p:pic>
    </p:spTree>
    <p:extLst>
      <p:ext uri="{BB962C8B-B14F-4D97-AF65-F5344CB8AC3E}">
        <p14:creationId xmlns:p14="http://schemas.microsoft.com/office/powerpoint/2010/main" val="18189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1A66-DF06-44C1-A737-033E8FFFA183}"/>
              </a:ext>
            </a:extLst>
          </p:cNvPr>
          <p:cNvSpPr>
            <a:spLocks noGrp="1"/>
          </p:cNvSpPr>
          <p:nvPr>
            <p:ph type="title"/>
          </p:nvPr>
        </p:nvSpPr>
        <p:spPr/>
        <p:txBody>
          <a:bodyPr/>
          <a:lstStyle/>
          <a:p>
            <a:pPr algn="ctr"/>
            <a:r>
              <a:rPr lang="en-US" dirty="0"/>
              <a:t>Cover Percentages Against the Spread: Away</a:t>
            </a:r>
          </a:p>
        </p:txBody>
      </p:sp>
      <p:pic>
        <p:nvPicPr>
          <p:cNvPr id="5" name="Content Placeholder 4" descr="A picture containing drawing&#10;&#10;Description automatically generated">
            <a:extLst>
              <a:ext uri="{FF2B5EF4-FFF2-40B4-BE49-F238E27FC236}">
                <a16:creationId xmlns:a16="http://schemas.microsoft.com/office/drawing/2014/main" id="{34D0D227-9769-40F2-9579-DCC67F726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104" y="1271346"/>
            <a:ext cx="10762490" cy="5381245"/>
          </a:xfrm>
        </p:spPr>
      </p:pic>
    </p:spTree>
    <p:extLst>
      <p:ext uri="{BB962C8B-B14F-4D97-AF65-F5344CB8AC3E}">
        <p14:creationId xmlns:p14="http://schemas.microsoft.com/office/powerpoint/2010/main" val="398177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56FE-78AE-4BE1-92CA-5ECCCBA4FA0B}"/>
              </a:ext>
            </a:extLst>
          </p:cNvPr>
          <p:cNvSpPr>
            <a:spLocks noGrp="1"/>
          </p:cNvSpPr>
          <p:nvPr>
            <p:ph type="title"/>
          </p:nvPr>
        </p:nvSpPr>
        <p:spPr>
          <a:xfrm>
            <a:off x="838200" y="210380"/>
            <a:ext cx="10515600" cy="1325563"/>
          </a:xfrm>
        </p:spPr>
        <p:txBody>
          <a:bodyPr/>
          <a:lstStyle/>
          <a:p>
            <a:pPr algn="ctr"/>
            <a:r>
              <a:rPr lang="en-US" dirty="0"/>
              <a:t>Base Gambling Outcomes: Spread</a:t>
            </a:r>
          </a:p>
        </p:txBody>
      </p:sp>
      <p:pic>
        <p:nvPicPr>
          <p:cNvPr id="5" name="Content Placeholder 4">
            <a:extLst>
              <a:ext uri="{FF2B5EF4-FFF2-40B4-BE49-F238E27FC236}">
                <a16:creationId xmlns:a16="http://schemas.microsoft.com/office/drawing/2014/main" id="{5D52707B-5DD8-4321-8B56-AF5FDD955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34964"/>
            <a:ext cx="10515600" cy="5532660"/>
          </a:xfrm>
        </p:spPr>
      </p:pic>
    </p:spTree>
    <p:extLst>
      <p:ext uri="{BB962C8B-B14F-4D97-AF65-F5344CB8AC3E}">
        <p14:creationId xmlns:p14="http://schemas.microsoft.com/office/powerpoint/2010/main" val="3512482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679E-C884-4A36-BDD6-EB54E8E3C215}"/>
              </a:ext>
            </a:extLst>
          </p:cNvPr>
          <p:cNvSpPr>
            <a:spLocks noGrp="1"/>
          </p:cNvSpPr>
          <p:nvPr>
            <p:ph type="title"/>
          </p:nvPr>
        </p:nvSpPr>
        <p:spPr>
          <a:xfrm>
            <a:off x="1036982" y="385615"/>
            <a:ext cx="10515600" cy="1325563"/>
          </a:xfrm>
        </p:spPr>
        <p:txBody>
          <a:bodyPr/>
          <a:lstStyle/>
          <a:p>
            <a:pPr algn="ctr"/>
            <a:r>
              <a:rPr lang="en-US" dirty="0"/>
              <a:t>Base Gambling Outcomes: Totals</a:t>
            </a:r>
          </a:p>
        </p:txBody>
      </p:sp>
      <p:pic>
        <p:nvPicPr>
          <p:cNvPr id="5" name="Content Placeholder 4">
            <a:extLst>
              <a:ext uri="{FF2B5EF4-FFF2-40B4-BE49-F238E27FC236}">
                <a16:creationId xmlns:a16="http://schemas.microsoft.com/office/drawing/2014/main" id="{43DC7773-3E69-4314-99B6-A1622DA45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982" y="1340437"/>
            <a:ext cx="10118035" cy="5321714"/>
          </a:xfrm>
        </p:spPr>
      </p:pic>
    </p:spTree>
    <p:extLst>
      <p:ext uri="{BB962C8B-B14F-4D97-AF65-F5344CB8AC3E}">
        <p14:creationId xmlns:p14="http://schemas.microsoft.com/office/powerpoint/2010/main" val="240667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616A-2CB8-42C8-AE77-2257BEF70738}"/>
              </a:ext>
            </a:extLst>
          </p:cNvPr>
          <p:cNvSpPr>
            <a:spLocks noGrp="1"/>
          </p:cNvSpPr>
          <p:nvPr>
            <p:ph type="title"/>
          </p:nvPr>
        </p:nvSpPr>
        <p:spPr>
          <a:xfrm>
            <a:off x="838200" y="492369"/>
            <a:ext cx="10515600" cy="924491"/>
          </a:xfrm>
        </p:spPr>
        <p:txBody>
          <a:bodyPr/>
          <a:lstStyle/>
          <a:p>
            <a:pPr algn="ctr"/>
            <a:r>
              <a:rPr lang="en-US" dirty="0"/>
              <a:t>Divisional Matchups: Against the Spread</a:t>
            </a:r>
          </a:p>
        </p:txBody>
      </p:sp>
      <p:pic>
        <p:nvPicPr>
          <p:cNvPr id="5" name="Content Placeholder 4">
            <a:extLst>
              <a:ext uri="{FF2B5EF4-FFF2-40B4-BE49-F238E27FC236}">
                <a16:creationId xmlns:a16="http://schemas.microsoft.com/office/drawing/2014/main" id="{5A305FB0-0E5D-461D-A1FE-980BD0BD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35885"/>
            <a:ext cx="10515599" cy="5530818"/>
          </a:xfrm>
        </p:spPr>
      </p:pic>
    </p:spTree>
    <p:extLst>
      <p:ext uri="{BB962C8B-B14F-4D97-AF65-F5344CB8AC3E}">
        <p14:creationId xmlns:p14="http://schemas.microsoft.com/office/powerpoint/2010/main" val="285533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NFL Betting Lines:</vt:lpstr>
      <vt:lpstr>Brief Primer on NFL Betting</vt:lpstr>
      <vt:lpstr>Our Analysis: Purpose</vt:lpstr>
      <vt:lpstr>Spread Coverages: Favorite vs Dog</vt:lpstr>
      <vt:lpstr>Cover Percentages Against the Spread: Home</vt:lpstr>
      <vt:lpstr>Cover Percentages Against the Spread: Away</vt:lpstr>
      <vt:lpstr>Base Gambling Outcomes: Spread</vt:lpstr>
      <vt:lpstr>Base Gambling Outcomes: Totals</vt:lpstr>
      <vt:lpstr>Divisional Matchups: Against the Spread</vt:lpstr>
      <vt:lpstr>Divisional Matchups: Over/Under Totals</vt:lpstr>
      <vt:lpstr>In 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Betting Lines:</dc:title>
  <dc:creator>Marc C</dc:creator>
  <cp:lastModifiedBy>Marc C</cp:lastModifiedBy>
  <cp:revision>10</cp:revision>
  <dcterms:created xsi:type="dcterms:W3CDTF">2019-10-02T21:38:39Z</dcterms:created>
  <dcterms:modified xsi:type="dcterms:W3CDTF">2019-10-02T23:59:31Z</dcterms:modified>
</cp:coreProperties>
</file>