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 id="2147483653" r:id="rId5"/>
    <p:sldMasterId id="2147483654" r:id="rId6"/>
    <p:sldMasterId id="214748365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11E076-9594-4B8E-B4D1-5E1F0121A8BA}">
  <a:tblStyle styleId="{2211E076-9594-4B8E-B4D1-5E1F0121A8BA}"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127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A6ED9E5A-89C0-4BDC-BA35-FB54E27F1928}" styleName="Table_1">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09D050C6-CC13-4EEA-8F1A-0CD63FAAED01}"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0990B5F-E812-4C6E-91ED-14A433AB0EEE}" styleName="Table_3">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5" Type="http://schemas.openxmlformats.org/officeDocument/2006/relationships/slide" Target="slides/slide1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d58eaff35_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d58eaff3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ed37155a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ed3715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d47942729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d4794272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d4794272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d4794272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ce70f467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ce70f46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d58eaff35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d58eaff35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d58eaff35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d58eaff35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d58eaff35_2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d58eaff35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2cd58eaff35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2cd58eaff3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cce70f467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2cce70f46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a:t>
            </a:r>
            <a:r>
              <a:rPr lang="en-US"/>
              <a:t>aving  the leading mortality rate,  CHD are also one of the most costly medical conditions for insurance providers, such prevention program has significant meaning</a:t>
            </a:r>
            <a:endParaRPr/>
          </a:p>
        </p:txBody>
      </p:sp>
      <p:sp>
        <p:nvSpPr>
          <p:cNvPr id="50" name="Google Shape;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47942729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cd47942729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150">
                <a:solidFill>
                  <a:srgbClr val="3C4043"/>
                </a:solidFill>
                <a:latin typeface="Calibri"/>
                <a:ea typeface="Calibri"/>
                <a:cs typeface="Calibri"/>
                <a:sym typeface="Calibri"/>
              </a:rPr>
              <a:t>Our data contains 15 potential risk factors and the response to be predicted is the 10-year risk of CHD development. That is, each data point represents an individual who had each risk factor recorded, then the response ("CHD") has a value of 1 if the individual developed CHD in the next 10 years, and a 0 if they did not. We have 4238 observations in total. Particularly, our data is imbalanced - as </a:t>
            </a:r>
            <a:r>
              <a:rPr lang="en-US" sz="1150">
                <a:solidFill>
                  <a:srgbClr val="3C4043"/>
                </a:solidFill>
                <a:latin typeface="Calibri"/>
                <a:ea typeface="Calibri"/>
                <a:cs typeface="Calibri"/>
                <a:sym typeface="Calibri"/>
              </a:rPr>
              <a:t>approximately</a:t>
            </a:r>
            <a:r>
              <a:rPr lang="en-US" sz="1150">
                <a:solidFill>
                  <a:srgbClr val="3C4043"/>
                </a:solidFill>
                <a:latin typeface="Calibri"/>
                <a:ea typeface="Calibri"/>
                <a:cs typeface="Calibri"/>
                <a:sym typeface="Calibri"/>
              </a:rPr>
              <a:t> 85 percent of response are zero. We argue that it makes sense because to some extent the ratio here represents the probability of developing CHD in reality. If we collect random sample around it’s not possible to get a half-to-half sample.</a:t>
            </a:r>
            <a:endParaRPr sz="12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d47942729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cd47942729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 used the models we discussed in class. Nothing special but note that in order to cope with the imbalance of our data, we set a relatively small number for the threshold in models. For example, in KNN, we choose k to be 5, because we want to capture the very local data structure.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d58eaff3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d58eaff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d58eaff35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d58eaff3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d58eaff35_2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d58eaff3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8" name="Shape 8"/>
        <p:cNvGrpSpPr/>
        <p:nvPr/>
      </p:nvGrpSpPr>
      <p:grpSpPr>
        <a:xfrm>
          <a:off x="0" y="0"/>
          <a:ext cx="0" cy="0"/>
          <a:chOff x="0" y="0"/>
          <a:chExt cx="0" cy="0"/>
        </a:xfrm>
      </p:grpSpPr>
      <p:sp>
        <p:nvSpPr>
          <p:cNvPr id="9" name="Google Shape;9;p2"/>
          <p:cNvSpPr txBox="1"/>
          <p:nvPr>
            <p:ph idx="1" type="subTitle"/>
          </p:nvPr>
        </p:nvSpPr>
        <p:spPr>
          <a:xfrm>
            <a:off x="0" y="4989403"/>
            <a:ext cx="12192000" cy="990983"/>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0" name="Google Shape;10;p2"/>
          <p:cNvSpPr txBox="1"/>
          <p:nvPr>
            <p:ph type="title"/>
          </p:nvPr>
        </p:nvSpPr>
        <p:spPr>
          <a:xfrm>
            <a:off x="0" y="3468413"/>
            <a:ext cx="12192000" cy="977461"/>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Calibri"/>
              <a:buNone/>
              <a:defRPr b="1" i="0" sz="48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0" y="3005958"/>
            <a:ext cx="12192000" cy="1407894"/>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Calibri"/>
              <a:buNone/>
              <a:defRPr b="1" i="0" sz="48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4"/>
          <p:cNvSpPr txBox="1"/>
          <p:nvPr>
            <p:ph idx="1" type="subTitle"/>
          </p:nvPr>
        </p:nvSpPr>
        <p:spPr>
          <a:xfrm>
            <a:off x="0" y="4989403"/>
            <a:ext cx="12192000" cy="990983"/>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ontent Slide 1">
    <p:spTree>
      <p:nvGrpSpPr>
        <p:cNvPr id="19" name="Shape 19"/>
        <p:cNvGrpSpPr/>
        <p:nvPr/>
      </p:nvGrpSpPr>
      <p:grpSpPr>
        <a:xfrm>
          <a:off x="0" y="0"/>
          <a:ext cx="0" cy="0"/>
          <a:chOff x="0" y="0"/>
          <a:chExt cx="0" cy="0"/>
        </a:xfrm>
      </p:grpSpPr>
      <p:sp>
        <p:nvSpPr>
          <p:cNvPr id="20" name="Google Shape;20;p6"/>
          <p:cNvSpPr txBox="1"/>
          <p:nvPr>
            <p:ph type="ctrTitle"/>
          </p:nvPr>
        </p:nvSpPr>
        <p:spPr>
          <a:xfrm>
            <a:off x="1524000" y="355108"/>
            <a:ext cx="9144000" cy="864092"/>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0274C"/>
              </a:buClr>
              <a:buSzPts val="4800"/>
              <a:buFont typeface="Calibri"/>
              <a:buNone/>
              <a:defRPr b="1" i="0" sz="4800" u="none" cap="none" strike="noStrike">
                <a:solidFill>
                  <a:srgbClr val="00274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6"/>
          <p:cNvSpPr txBox="1"/>
          <p:nvPr>
            <p:ph idx="1" type="subTitle"/>
          </p:nvPr>
        </p:nvSpPr>
        <p:spPr>
          <a:xfrm>
            <a:off x="1524000" y="1542009"/>
            <a:ext cx="9144000" cy="459603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ontent Slide 1">
    <p:spTree>
      <p:nvGrpSpPr>
        <p:cNvPr id="24" name="Shape 24"/>
        <p:cNvGrpSpPr/>
        <p:nvPr/>
      </p:nvGrpSpPr>
      <p:grpSpPr>
        <a:xfrm>
          <a:off x="0" y="0"/>
          <a:ext cx="0" cy="0"/>
          <a:chOff x="0" y="0"/>
          <a:chExt cx="0" cy="0"/>
        </a:xfrm>
      </p:grpSpPr>
      <p:sp>
        <p:nvSpPr>
          <p:cNvPr id="25" name="Google Shape;25;p8"/>
          <p:cNvSpPr txBox="1"/>
          <p:nvPr>
            <p:ph type="ctrTitle"/>
          </p:nvPr>
        </p:nvSpPr>
        <p:spPr>
          <a:xfrm>
            <a:off x="1524000" y="355108"/>
            <a:ext cx="9144000" cy="864092"/>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0274C"/>
              </a:buClr>
              <a:buSzPts val="4800"/>
              <a:buFont typeface="Calibri"/>
              <a:buNone/>
              <a:defRPr b="1" i="0" sz="4800" u="none" cap="none" strike="noStrike">
                <a:solidFill>
                  <a:srgbClr val="00274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8"/>
          <p:cNvSpPr txBox="1"/>
          <p:nvPr>
            <p:ph idx="1" type="subTitle"/>
          </p:nvPr>
        </p:nvSpPr>
        <p:spPr>
          <a:xfrm>
            <a:off x="1524000" y="1542009"/>
            <a:ext cx="9144000" cy="459603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9.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slideLayout" Target="../slideLayouts/slideLayout3.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slideLayout" Target="../slideLayouts/slideLayout4.xml"/><Relationship Id="rId3"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92000" cy="685800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5130800" y="720890"/>
            <a:ext cx="1930400" cy="2057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pic>
        <p:nvPicPr>
          <p:cNvPr id="12" name="Google Shape;12;p3"/>
          <p:cNvPicPr preferRelativeResize="0"/>
          <p:nvPr/>
        </p:nvPicPr>
        <p:blipFill rotWithShape="1">
          <a:blip r:embed="rId1">
            <a:alphaModFix/>
          </a:blip>
          <a:srcRect b="0" l="0" r="0" t="0"/>
          <a:stretch/>
        </p:blipFill>
        <p:spPr>
          <a:xfrm>
            <a:off x="0" y="0"/>
            <a:ext cx="12192000" cy="6858000"/>
          </a:xfrm>
          <a:prstGeom prst="rect">
            <a:avLst/>
          </a:prstGeom>
          <a:noFill/>
          <a:ln>
            <a:noFill/>
          </a:ln>
        </p:spPr>
      </p:pic>
      <p:pic>
        <p:nvPicPr>
          <p:cNvPr id="13" name="Google Shape;13;p3"/>
          <p:cNvPicPr preferRelativeResize="0"/>
          <p:nvPr/>
        </p:nvPicPr>
        <p:blipFill rotWithShape="1">
          <a:blip r:embed="rId2">
            <a:alphaModFix/>
          </a:blip>
          <a:srcRect b="0" l="0" r="0" t="0"/>
          <a:stretch/>
        </p:blipFill>
        <p:spPr>
          <a:xfrm>
            <a:off x="5130800" y="720890"/>
            <a:ext cx="1930400" cy="2057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pic>
        <p:nvPicPr>
          <p:cNvPr id="18" name="Google Shape;18;p5"/>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id="23" name="Google Shape;23;p7"/>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9"/>
          <p:cNvSpPr txBox="1"/>
          <p:nvPr>
            <p:ph type="ctrTitle"/>
          </p:nvPr>
        </p:nvSpPr>
        <p:spPr>
          <a:xfrm>
            <a:off x="0" y="3005958"/>
            <a:ext cx="12192000" cy="140789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alibri"/>
              <a:buNone/>
            </a:pPr>
            <a:r>
              <a:rPr lang="en-US">
                <a:latin typeface="Arial"/>
                <a:ea typeface="Arial"/>
                <a:cs typeface="Arial"/>
                <a:sym typeface="Arial"/>
              </a:rPr>
              <a:t>Data A</a:t>
            </a:r>
            <a:r>
              <a:rPr lang="en-US">
                <a:latin typeface="Arial"/>
                <a:ea typeface="Arial"/>
                <a:cs typeface="Arial"/>
                <a:sym typeface="Arial"/>
              </a:rPr>
              <a:t>nalysis of Prevention </a:t>
            </a:r>
            <a:endParaRPr>
              <a:latin typeface="Arial"/>
              <a:ea typeface="Arial"/>
              <a:cs typeface="Arial"/>
              <a:sym typeface="Arial"/>
            </a:endParaRPr>
          </a:p>
          <a:p>
            <a:pPr indent="0" lvl="0" marL="0" rtl="0" algn="ctr">
              <a:lnSpc>
                <a:spcPct val="90000"/>
              </a:lnSpc>
              <a:spcBef>
                <a:spcPts val="0"/>
              </a:spcBef>
              <a:spcAft>
                <a:spcPts val="0"/>
              </a:spcAft>
              <a:buClr>
                <a:schemeClr val="lt1"/>
              </a:buClr>
              <a:buSzPts val="4800"/>
              <a:buFont typeface="Calibri"/>
              <a:buNone/>
            </a:pPr>
            <a:r>
              <a:rPr lang="en-US">
                <a:latin typeface="Arial"/>
                <a:ea typeface="Arial"/>
                <a:cs typeface="Arial"/>
                <a:sym typeface="Arial"/>
              </a:rPr>
              <a:t>Programme for CHD</a:t>
            </a:r>
            <a:endParaRPr>
              <a:latin typeface="Arial"/>
              <a:ea typeface="Arial"/>
              <a:cs typeface="Arial"/>
              <a:sym typeface="Arial"/>
            </a:endParaRPr>
          </a:p>
        </p:txBody>
      </p:sp>
      <p:sp>
        <p:nvSpPr>
          <p:cNvPr id="32" name="Google Shape;32;p9"/>
          <p:cNvSpPr txBox="1"/>
          <p:nvPr>
            <p:ph idx="1" type="subTitle"/>
          </p:nvPr>
        </p:nvSpPr>
        <p:spPr>
          <a:xfrm>
            <a:off x="0" y="4989403"/>
            <a:ext cx="12192000" cy="99098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000"/>
              <a:buNone/>
            </a:pPr>
            <a:r>
              <a:rPr lang="en-US">
                <a:latin typeface="Arial"/>
                <a:ea typeface="Arial"/>
                <a:cs typeface="Arial"/>
                <a:sym typeface="Arial"/>
              </a:rPr>
              <a:t>TEAM Anyway</a:t>
            </a:r>
            <a:endParaRPr>
              <a:latin typeface="Arial"/>
              <a:ea typeface="Arial"/>
              <a:cs typeface="Arial"/>
              <a:sym typeface="Arial"/>
            </a:endParaRPr>
          </a:p>
          <a:p>
            <a:pPr indent="0" lvl="0" marL="0" rtl="0" algn="ctr">
              <a:lnSpc>
                <a:spcPct val="90000"/>
              </a:lnSpc>
              <a:spcBef>
                <a:spcPts val="0"/>
              </a:spcBef>
              <a:spcAft>
                <a:spcPts val="0"/>
              </a:spcAft>
              <a:buClr>
                <a:schemeClr val="lt1"/>
              </a:buClr>
              <a:buSzPts val="2000"/>
              <a:buNone/>
            </a:pPr>
            <a:r>
              <a:t/>
            </a:r>
            <a:endParaRPr>
              <a:latin typeface="Arial"/>
              <a:ea typeface="Arial"/>
              <a:cs typeface="Arial"/>
              <a:sym typeface="Arial"/>
            </a:endParaRPr>
          </a:p>
          <a:p>
            <a:pPr indent="0" lvl="0" marL="0" rtl="0" algn="ctr">
              <a:lnSpc>
                <a:spcPct val="90000"/>
              </a:lnSpc>
              <a:spcBef>
                <a:spcPts val="0"/>
              </a:spcBef>
              <a:spcAft>
                <a:spcPts val="0"/>
              </a:spcAft>
              <a:buClr>
                <a:schemeClr val="lt1"/>
              </a:buClr>
              <a:buSzPts val="2000"/>
              <a:buNone/>
            </a:pPr>
            <a:r>
              <a:rPr lang="en-US">
                <a:latin typeface="Arial"/>
                <a:ea typeface="Arial"/>
                <a:cs typeface="Arial"/>
                <a:sym typeface="Arial"/>
              </a:rPr>
              <a:t>Zichen Zhou, </a:t>
            </a:r>
            <a:r>
              <a:rPr lang="en-US">
                <a:latin typeface="Arial"/>
                <a:ea typeface="Arial"/>
                <a:cs typeface="Arial"/>
                <a:sym typeface="Arial"/>
              </a:rPr>
              <a:t>Kehan Chang,</a:t>
            </a:r>
            <a:r>
              <a:rPr lang="en-US">
                <a:latin typeface="Arial"/>
                <a:ea typeface="Arial"/>
                <a:cs typeface="Arial"/>
                <a:sym typeface="Arial"/>
              </a:rPr>
              <a:t> Yalin Xing, Ziyu Wang, Ning Wang</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ctrTitle"/>
          </p:nvPr>
        </p:nvSpPr>
        <p:spPr>
          <a:xfrm>
            <a:off x="1524000" y="67800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Why considering Kappa’s value takes precedence over Accuracy?</a:t>
            </a:r>
            <a:endParaRPr/>
          </a:p>
        </p:txBody>
      </p:sp>
      <p:sp>
        <p:nvSpPr>
          <p:cNvPr id="104" name="Google Shape;104;p18"/>
          <p:cNvSpPr txBox="1"/>
          <p:nvPr>
            <p:ph idx="1" type="subTitle"/>
          </p:nvPr>
        </p:nvSpPr>
        <p:spPr>
          <a:xfrm>
            <a:off x="1524000" y="2261254"/>
            <a:ext cx="9144000" cy="233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600">
                <a:latin typeface="Arial"/>
                <a:ea typeface="Arial"/>
                <a:cs typeface="Arial"/>
                <a:sym typeface="Arial"/>
              </a:rPr>
              <a:t>The Kappa statistic takes into account both the accuracy and randomness of model predictions, while accuracy simply measures the proportion of correct predictions made by the model.</a:t>
            </a:r>
            <a:endParaRPr sz="2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ctrTitle"/>
          </p:nvPr>
        </p:nvSpPr>
        <p:spPr>
          <a:xfrm>
            <a:off x="578475" y="31920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Financial considerations</a:t>
            </a:r>
            <a:endParaRPr/>
          </a:p>
        </p:txBody>
      </p:sp>
      <p:sp>
        <p:nvSpPr>
          <p:cNvPr id="110" name="Google Shape;110;p19"/>
          <p:cNvSpPr txBox="1"/>
          <p:nvPr/>
        </p:nvSpPr>
        <p:spPr>
          <a:xfrm>
            <a:off x="1086075" y="1702125"/>
            <a:ext cx="4715700" cy="28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Incident</a:t>
            </a:r>
            <a:r>
              <a:rPr b="1" lang="en-US" sz="1700"/>
              <a:t> rate of CHD:</a:t>
            </a:r>
            <a:r>
              <a:rPr lang="en-US" sz="1700"/>
              <a:t> 15%</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700"/>
              <a:t>Average treatment cost:</a:t>
            </a:r>
            <a:r>
              <a:rPr lang="en-US" sz="1700"/>
              <a:t> </a:t>
            </a:r>
            <a:endParaRPr sz="1700"/>
          </a:p>
          <a:p>
            <a:pPr indent="0" lvl="0" marL="0" rtl="0" algn="l">
              <a:spcBef>
                <a:spcPts val="0"/>
              </a:spcBef>
              <a:spcAft>
                <a:spcPts val="0"/>
              </a:spcAft>
              <a:buNone/>
            </a:pPr>
            <a:r>
              <a:rPr lang="en-US" sz="1700"/>
              <a:t>$38,</a:t>
            </a:r>
            <a:r>
              <a:rPr lang="en-US" sz="1700"/>
              <a:t>051 for</a:t>
            </a:r>
            <a:r>
              <a:rPr lang="en-US" sz="1700"/>
              <a:t> first year emergency treatment</a:t>
            </a:r>
            <a:endParaRPr sz="1700"/>
          </a:p>
          <a:p>
            <a:pPr indent="0" lvl="0" marL="0" rtl="0" algn="l">
              <a:spcBef>
                <a:spcPts val="0"/>
              </a:spcBef>
              <a:spcAft>
                <a:spcPts val="0"/>
              </a:spcAft>
              <a:buNone/>
            </a:pPr>
            <a:r>
              <a:rPr lang="en-US" sz="1700"/>
              <a:t>$1,051/year for 10 years continuous treatment</a:t>
            </a:r>
            <a:endParaRPr sz="1700"/>
          </a:p>
          <a:p>
            <a:pPr indent="0" lvl="0" marL="0" rtl="0" algn="l">
              <a:spcBef>
                <a:spcPts val="0"/>
              </a:spcBef>
              <a:spcAft>
                <a:spcPts val="0"/>
              </a:spcAft>
              <a:buNone/>
            </a:pPr>
            <a:r>
              <a:rPr lang="en-US" sz="1700"/>
              <a:t>Total: $48,561</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700"/>
              <a:t>Average </a:t>
            </a:r>
            <a:r>
              <a:rPr b="1" lang="en-US" sz="1700"/>
              <a:t>insurance rate: </a:t>
            </a:r>
            <a:r>
              <a:rPr lang="en-US" sz="1700"/>
              <a:t>$200/month </a:t>
            </a:r>
            <a:endParaRPr sz="17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1" name="Google Shape;111;p19"/>
          <p:cNvPicPr preferRelativeResize="0"/>
          <p:nvPr/>
        </p:nvPicPr>
        <p:blipFill>
          <a:blip r:embed="rId3">
            <a:alphaModFix/>
          </a:blip>
          <a:stretch>
            <a:fillRect/>
          </a:stretch>
        </p:blipFill>
        <p:spPr>
          <a:xfrm>
            <a:off x="674225" y="1702125"/>
            <a:ext cx="411850" cy="353012"/>
          </a:xfrm>
          <a:prstGeom prst="rect">
            <a:avLst/>
          </a:prstGeom>
          <a:noFill/>
          <a:ln>
            <a:noFill/>
          </a:ln>
        </p:spPr>
      </p:pic>
      <p:graphicFrame>
        <p:nvGraphicFramePr>
          <p:cNvPr id="112" name="Google Shape;112;p19"/>
          <p:cNvGraphicFramePr/>
          <p:nvPr/>
        </p:nvGraphicFramePr>
        <p:xfrm>
          <a:off x="5801775" y="1504875"/>
          <a:ext cx="3000000" cy="3000000"/>
        </p:xfrm>
        <a:graphic>
          <a:graphicData uri="http://schemas.openxmlformats.org/drawingml/2006/table">
            <a:tbl>
              <a:tblPr>
                <a:noFill/>
                <a:tableStyleId>{09D050C6-CC13-4EEA-8F1A-0CD63FAAED01}</a:tableStyleId>
              </a:tblPr>
              <a:tblGrid>
                <a:gridCol w="1416175"/>
                <a:gridCol w="1998775"/>
                <a:gridCol w="1881050"/>
              </a:tblGrid>
              <a:tr h="190500">
                <a:tc>
                  <a:txBody>
                    <a:bodyPr/>
                    <a:lstStyle/>
                    <a:p>
                      <a:pPr indent="0" lvl="0" marL="0" rtl="0" algn="l">
                        <a:spcBef>
                          <a:spcPts val="0"/>
                        </a:spcBef>
                        <a:spcAft>
                          <a:spcPts val="0"/>
                        </a:spcAft>
                        <a:buNone/>
                      </a:pPr>
                      <a:r>
                        <a:rPr b="1" lang="en-US" sz="1600"/>
                        <a:t> </a:t>
                      </a:r>
                      <a:endParaRPr b="1"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600"/>
                        <a:t>P</a:t>
                      </a:r>
                      <a:r>
                        <a:rPr b="1" lang="en-US" sz="1600"/>
                        <a:t>revention cost $</a:t>
                      </a:r>
                      <a:endParaRPr b="1"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600"/>
                        <a:t>F</a:t>
                      </a:r>
                      <a:r>
                        <a:rPr b="1" lang="en-US" sz="1600"/>
                        <a:t>uture treatment cost saving</a:t>
                      </a:r>
                      <a:r>
                        <a:rPr b="1" lang="en-US" sz="1600">
                          <a:solidFill>
                            <a:schemeClr val="dk1"/>
                          </a:solidFill>
                        </a:rPr>
                        <a:t> ($）</a:t>
                      </a:r>
                      <a:endParaRPr b="1"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61950">
                <a:tc>
                  <a:txBody>
                    <a:bodyPr/>
                    <a:lstStyle/>
                    <a:p>
                      <a:pPr indent="0" lvl="0" marL="0" rtl="0" algn="l">
                        <a:spcBef>
                          <a:spcPts val="0"/>
                        </a:spcBef>
                        <a:spcAft>
                          <a:spcPts val="0"/>
                        </a:spcAft>
                        <a:buNone/>
                      </a:pPr>
                      <a:r>
                        <a:rPr lang="en-US" sz="1600"/>
                        <a:t>W</a:t>
                      </a:r>
                      <a:r>
                        <a:rPr lang="en-US" sz="1600"/>
                        <a:t>ellness</a:t>
                      </a:r>
                      <a:endParaRPr sz="16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t>250</a:t>
                      </a:r>
                      <a:endParaRPr sz="16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t>                                              817.5</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61950">
                <a:tc>
                  <a:txBody>
                    <a:bodyPr/>
                    <a:lstStyle/>
                    <a:p>
                      <a:pPr indent="0" lvl="0" marL="0" rtl="0" algn="l">
                        <a:spcBef>
                          <a:spcPts val="0"/>
                        </a:spcBef>
                        <a:spcAft>
                          <a:spcPts val="0"/>
                        </a:spcAft>
                        <a:buNone/>
                      </a:pPr>
                      <a:r>
                        <a:rPr lang="en-US" sz="1600"/>
                        <a:t>S</a:t>
                      </a:r>
                      <a:r>
                        <a:rPr lang="en-US" sz="1600"/>
                        <a:t>creening</a:t>
                      </a:r>
                      <a:endParaRPr sz="16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t> 125.0</a:t>
                      </a:r>
                      <a:endParaRPr sz="16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t>                                             700.0</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61950">
                <a:tc>
                  <a:txBody>
                    <a:bodyPr/>
                    <a:lstStyle/>
                    <a:p>
                      <a:pPr indent="0" lvl="0" marL="0" rtl="0" algn="l">
                        <a:spcBef>
                          <a:spcPts val="0"/>
                        </a:spcBef>
                        <a:spcAft>
                          <a:spcPts val="0"/>
                        </a:spcAft>
                        <a:buNone/>
                      </a:pPr>
                      <a:r>
                        <a:rPr lang="en-US" sz="1600"/>
                        <a:t>M</a:t>
                      </a:r>
                      <a:r>
                        <a:rPr lang="en-US" sz="1600"/>
                        <a:t>edication</a:t>
                      </a:r>
                      <a:endParaRPr sz="16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t>1,000.0</a:t>
                      </a:r>
                      <a:endParaRPr sz="16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t>                                       5,000.0</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61950">
                <a:tc>
                  <a:txBody>
                    <a:bodyPr/>
                    <a:lstStyle/>
                    <a:p>
                      <a:pPr indent="0" lvl="0" marL="0" rtl="0" algn="l">
                        <a:spcBef>
                          <a:spcPts val="0"/>
                        </a:spcBef>
                        <a:spcAft>
                          <a:spcPts val="0"/>
                        </a:spcAft>
                        <a:buNone/>
                      </a:pPr>
                      <a:r>
                        <a:rPr b="1" lang="en-US" sz="1600"/>
                        <a:t>T</a:t>
                      </a:r>
                      <a:r>
                        <a:rPr b="1" lang="en-US" sz="1600"/>
                        <a:t>otal </a:t>
                      </a:r>
                      <a:endParaRPr b="1" sz="16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600"/>
                        <a:t>1,375.0</a:t>
                      </a:r>
                      <a:endParaRPr b="1" sz="16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600"/>
                        <a:t>                                        6,517.5</a:t>
                      </a:r>
                      <a:endParaRPr b="1"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13" name="Google Shape;113;p19"/>
          <p:cNvSpPr txBox="1"/>
          <p:nvPr/>
        </p:nvSpPr>
        <p:spPr>
          <a:xfrm>
            <a:off x="674225" y="5033550"/>
            <a:ext cx="10448700" cy="8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FF0000"/>
                </a:solidFill>
              </a:rPr>
              <a:t>F</a:t>
            </a:r>
            <a:r>
              <a:rPr b="1" lang="en-US" sz="2200">
                <a:solidFill>
                  <a:srgbClr val="FF0000"/>
                </a:solidFill>
              </a:rPr>
              <a:t>or a CHD patient, e</a:t>
            </a:r>
            <a:r>
              <a:rPr b="1" lang="en-US" sz="2200">
                <a:solidFill>
                  <a:srgbClr val="FF0000"/>
                </a:solidFill>
              </a:rPr>
              <a:t>very $1 invested in prevention plan can save $4.7 future treatment costs.</a:t>
            </a:r>
            <a:endParaRPr b="1" sz="22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ctrTitle"/>
          </p:nvPr>
        </p:nvSpPr>
        <p:spPr>
          <a:xfrm>
            <a:off x="578475" y="31920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Financial considerations-before</a:t>
            </a:r>
            <a:endParaRPr/>
          </a:p>
        </p:txBody>
      </p:sp>
      <p:sp>
        <p:nvSpPr>
          <p:cNvPr id="119" name="Google Shape;119;p20"/>
          <p:cNvSpPr txBox="1"/>
          <p:nvPr/>
        </p:nvSpPr>
        <p:spPr>
          <a:xfrm>
            <a:off x="708925" y="1364400"/>
            <a:ext cx="9598800" cy="41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Before：</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For a group of 1000 people: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Assumptions:</a:t>
            </a:r>
            <a:endParaRPr b="1" sz="1800"/>
          </a:p>
          <a:p>
            <a:pPr indent="0" lvl="0" marL="0" rtl="0" algn="l">
              <a:spcBef>
                <a:spcPts val="0"/>
              </a:spcBef>
              <a:spcAft>
                <a:spcPts val="0"/>
              </a:spcAft>
              <a:buNone/>
            </a:pPr>
            <a:r>
              <a:rPr lang="en-US" sz="1800"/>
              <a:t>The actual incident rate of CHD are 15%</a:t>
            </a:r>
            <a:endParaRPr sz="1800"/>
          </a:p>
          <a:p>
            <a:pPr indent="0" lvl="0" marL="0" rtl="0" algn="l">
              <a:spcBef>
                <a:spcPts val="0"/>
              </a:spcBef>
              <a:spcAft>
                <a:spcPts val="0"/>
              </a:spcAft>
              <a:buNone/>
            </a:pPr>
            <a:r>
              <a:rPr lang="en-US" sz="1800"/>
              <a:t>The insurance company do nothing but undertake the total treatment cost after patients </a:t>
            </a:r>
            <a:r>
              <a:rPr lang="en-US" sz="1800"/>
              <a:t>having CHD</a:t>
            </a:r>
            <a:r>
              <a:rPr lang="en-US"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u="sng"/>
              <a:t>Revenue from insurance premium:</a:t>
            </a:r>
            <a:endParaRPr sz="1800" u="sng"/>
          </a:p>
          <a:p>
            <a:pPr indent="0" lvl="0" marL="0" rtl="0" algn="l">
              <a:spcBef>
                <a:spcPts val="0"/>
              </a:spcBef>
              <a:spcAft>
                <a:spcPts val="0"/>
              </a:spcAft>
              <a:buNone/>
            </a:pPr>
            <a:r>
              <a:rPr lang="en-US" sz="1800"/>
              <a:t>1000* $200/month*12 months*10 years= $24MM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u="sng"/>
              <a:t>Total Treatment Costs:</a:t>
            </a:r>
            <a:endParaRPr sz="1800" u="sng"/>
          </a:p>
          <a:p>
            <a:pPr indent="0" lvl="0" marL="0" rtl="0" algn="l">
              <a:spcBef>
                <a:spcPts val="0"/>
              </a:spcBef>
              <a:spcAft>
                <a:spcPts val="0"/>
              </a:spcAft>
              <a:buNone/>
            </a:pPr>
            <a:r>
              <a:rPr lang="en-US" sz="1800"/>
              <a:t>1000*15%*($38,051 + $1,051*10 years）= $7.3MM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Gross Profit=$16.7MM</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ctrTitle"/>
          </p:nvPr>
        </p:nvSpPr>
        <p:spPr>
          <a:xfrm>
            <a:off x="578475" y="31920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Financial considerations-after</a:t>
            </a:r>
            <a:endParaRPr/>
          </a:p>
        </p:txBody>
      </p:sp>
      <p:sp>
        <p:nvSpPr>
          <p:cNvPr id="125" name="Google Shape;125;p21"/>
          <p:cNvSpPr txBox="1"/>
          <p:nvPr/>
        </p:nvSpPr>
        <p:spPr>
          <a:xfrm>
            <a:off x="1185950" y="5049550"/>
            <a:ext cx="3690300" cy="15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Non CHD correct prediction:92.20% (272/295)</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US" sz="1300"/>
              <a:t>CHD correct prediction: 22.44% (57/254)</a:t>
            </a:r>
            <a:endParaRPr sz="1300"/>
          </a:p>
        </p:txBody>
      </p:sp>
      <p:sp>
        <p:nvSpPr>
          <p:cNvPr id="126" name="Google Shape;126;p21"/>
          <p:cNvSpPr txBox="1"/>
          <p:nvPr/>
        </p:nvSpPr>
        <p:spPr>
          <a:xfrm>
            <a:off x="7078150" y="1183200"/>
            <a:ext cx="5113800" cy="41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t>For a group of 1000 people: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US" sz="1500"/>
              <a:t>Assumptions:</a:t>
            </a:r>
            <a:endParaRPr b="1" sz="1500"/>
          </a:p>
          <a:p>
            <a:pPr indent="0" lvl="0" marL="0" rtl="0" algn="l">
              <a:spcBef>
                <a:spcPts val="0"/>
              </a:spcBef>
              <a:spcAft>
                <a:spcPts val="0"/>
              </a:spcAft>
              <a:buNone/>
            </a:pPr>
            <a:r>
              <a:rPr lang="en-US" sz="1500"/>
              <a:t>The </a:t>
            </a:r>
            <a:r>
              <a:rPr lang="en-US" sz="1500"/>
              <a:t>incident rate of CHD are 15% </a:t>
            </a:r>
            <a:endParaRPr sz="1500"/>
          </a:p>
          <a:p>
            <a:pPr indent="0" lvl="0" marL="0" rtl="0" algn="l">
              <a:spcBef>
                <a:spcPts val="0"/>
              </a:spcBef>
              <a:spcAft>
                <a:spcPts val="0"/>
              </a:spcAft>
              <a:buNone/>
            </a:pPr>
            <a:r>
              <a:rPr lang="en-US" sz="1500"/>
              <a:t>We predicted according to confusion matrix percentage, and enroll everyone who are projected CHD [(36%+10%)=46% ,460 out of 1000]  into the prevention plan</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en-US" sz="1500">
                <a:solidFill>
                  <a:schemeClr val="dk1"/>
                </a:solidFill>
              </a:rPr>
              <a:t>Gross profit without prevention plan: $16.7MM</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rPr lang="en-US" sz="2000">
                <a:solidFill>
                  <a:schemeClr val="dk1"/>
                </a:solidFill>
              </a:rPr>
              <a:t>-</a:t>
            </a:r>
            <a:r>
              <a:rPr lang="en-US" sz="1500">
                <a:solidFill>
                  <a:schemeClr val="dk1"/>
                </a:solidFill>
              </a:rPr>
              <a:t> Prevention plan cost: $0.6MM  (1000*46%*$1,375)</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457200" lvl="0" marL="0" rtl="0" algn="l">
              <a:spcBef>
                <a:spcPts val="0"/>
              </a:spcBef>
              <a:spcAft>
                <a:spcPts val="0"/>
              </a:spcAft>
              <a:buNone/>
            </a:pPr>
            <a:r>
              <a:rPr lang="en-US" sz="1800">
                <a:solidFill>
                  <a:schemeClr val="dk1"/>
                </a:solidFill>
              </a:rPr>
              <a:t>+ </a:t>
            </a:r>
            <a:r>
              <a:rPr lang="en-US" sz="1500">
                <a:solidFill>
                  <a:schemeClr val="dk1"/>
                </a:solidFill>
              </a:rPr>
              <a:t>Treatment cost saving for CHD patients: $0.65MM                          (1000*10%*$6,517)</a:t>
            </a:r>
            <a:endParaRPr sz="1500">
              <a:solidFill>
                <a:schemeClr val="dk1"/>
              </a:solidFill>
            </a:endParaRPr>
          </a:p>
          <a:p>
            <a:pPr indent="0" lvl="0" marL="0" rtl="0" algn="l">
              <a:spcBef>
                <a:spcPts val="0"/>
              </a:spcBef>
              <a:spcAft>
                <a:spcPts val="0"/>
              </a:spcAft>
              <a:buNone/>
            </a:pPr>
            <a:r>
              <a:rPr lang="en-US" sz="1500">
                <a:solidFill>
                  <a:schemeClr val="dk1"/>
                </a:solidFill>
              </a:rPr>
              <a:t>____________________________________</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Gross Profit after prevention plan =$16.7+$0.65MM-$0.6M=$16.75MM</a:t>
            </a:r>
            <a:endParaRPr sz="15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27" name="Google Shape;127;p21"/>
          <p:cNvGraphicFramePr/>
          <p:nvPr/>
        </p:nvGraphicFramePr>
        <p:xfrm>
          <a:off x="196400" y="1273288"/>
          <a:ext cx="3000000" cy="3000000"/>
        </p:xfrm>
        <a:graphic>
          <a:graphicData uri="http://schemas.openxmlformats.org/drawingml/2006/table">
            <a:tbl>
              <a:tblPr>
                <a:noFill/>
                <a:tableStyleId>{00990B5F-E812-4C6E-91ED-14A433AB0EEE}</a:tableStyleId>
              </a:tblPr>
              <a:tblGrid>
                <a:gridCol w="2243375"/>
                <a:gridCol w="2243375"/>
                <a:gridCol w="2243375"/>
              </a:tblGrid>
              <a:tr h="32490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rPr lang="en-US">
                          <a:solidFill>
                            <a:schemeClr val="dk1"/>
                          </a:solidFill>
                        </a:rPr>
                        <a:t>Non CHD</a:t>
                      </a:r>
                      <a:endParaRPr sz="1700"/>
                    </a:p>
                  </a:txBody>
                  <a:tcPr marT="91425" marB="91425" marR="91425" marL="91425"/>
                </a:tc>
                <a:tc>
                  <a:txBody>
                    <a:bodyPr/>
                    <a:lstStyle/>
                    <a:p>
                      <a:pPr indent="0" lvl="0" marL="0" rtl="0" algn="l">
                        <a:spcBef>
                          <a:spcPts val="0"/>
                        </a:spcBef>
                        <a:spcAft>
                          <a:spcPts val="0"/>
                        </a:spcAft>
                        <a:buNone/>
                      </a:pPr>
                      <a:r>
                        <a:rPr lang="en-US" sz="1600">
                          <a:solidFill>
                            <a:schemeClr val="dk1"/>
                          </a:solidFill>
                        </a:rPr>
                        <a:t>CHD</a:t>
                      </a:r>
                      <a:endParaRPr sz="1900"/>
                    </a:p>
                  </a:txBody>
                  <a:tcPr marT="91425" marB="91425" marR="91425" marL="91425"/>
                </a:tc>
              </a:tr>
              <a:tr h="951525">
                <a:tc>
                  <a:txBody>
                    <a:bodyPr/>
                    <a:lstStyle/>
                    <a:p>
                      <a:pPr indent="0" lvl="0" marL="0" rtl="0" algn="l">
                        <a:spcBef>
                          <a:spcPts val="0"/>
                        </a:spcBef>
                        <a:spcAft>
                          <a:spcPts val="0"/>
                        </a:spcAft>
                        <a:buNone/>
                      </a:pPr>
                      <a:r>
                        <a:rPr lang="en-US">
                          <a:solidFill>
                            <a:schemeClr val="dk1"/>
                          </a:solidFill>
                        </a:rPr>
                        <a:t>Non CHD</a:t>
                      </a:r>
                      <a:endParaRPr sz="1700">
                        <a:solidFill>
                          <a:schemeClr val="dk1"/>
                        </a:solidFill>
                      </a:endParaRPr>
                    </a:p>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rPr lang="en-US">
                          <a:solidFill>
                            <a:schemeClr val="dk1"/>
                          </a:solidFill>
                        </a:rPr>
                        <a:t>272(50%)</a:t>
                      </a:r>
                      <a:endParaRPr>
                        <a:solidFill>
                          <a:schemeClr val="dk1"/>
                        </a:solidFill>
                      </a:endParaRPr>
                    </a:p>
                    <a:p>
                      <a:pPr indent="0" lvl="0" marL="0" rtl="0" algn="l">
                        <a:spcBef>
                          <a:spcPts val="0"/>
                        </a:spcBef>
                        <a:spcAft>
                          <a:spcPts val="0"/>
                        </a:spcAft>
                        <a:buNone/>
                      </a:pPr>
                      <a:r>
                        <a:rPr lang="en-US">
                          <a:solidFill>
                            <a:schemeClr val="dk1"/>
                          </a:solidFill>
                        </a:rPr>
                        <a:t>Healthy people, and the model also predicted them as healthy</a:t>
                      </a:r>
                      <a:endParaRPr sz="1700"/>
                    </a:p>
                  </a:txBody>
                  <a:tcPr marT="91425" marB="91425" marR="91425" marL="91425"/>
                </a:tc>
                <a:tc>
                  <a:txBody>
                    <a:bodyPr/>
                    <a:lstStyle/>
                    <a:p>
                      <a:pPr indent="0" lvl="0" marL="0" rtl="0" algn="l">
                        <a:spcBef>
                          <a:spcPts val="0"/>
                        </a:spcBef>
                        <a:spcAft>
                          <a:spcPts val="0"/>
                        </a:spcAft>
                        <a:buNone/>
                      </a:pPr>
                      <a:r>
                        <a:rPr lang="en-US">
                          <a:solidFill>
                            <a:schemeClr val="dk1"/>
                          </a:solidFill>
                        </a:rPr>
                        <a:t>23(5%)</a:t>
                      </a:r>
                      <a:endParaRPr>
                        <a:solidFill>
                          <a:schemeClr val="dk1"/>
                        </a:solidFill>
                      </a:endParaRPr>
                    </a:p>
                    <a:p>
                      <a:pPr indent="0" lvl="0" marL="0" rtl="0" algn="l">
                        <a:spcBef>
                          <a:spcPts val="0"/>
                        </a:spcBef>
                        <a:spcAft>
                          <a:spcPts val="0"/>
                        </a:spcAft>
                        <a:buNone/>
                      </a:pPr>
                      <a:r>
                        <a:rPr lang="en-US">
                          <a:solidFill>
                            <a:schemeClr val="dk1"/>
                          </a:solidFill>
                        </a:rPr>
                        <a:t>CHD patients missed by the model and developing into late stage, company needs to cover all </a:t>
                      </a:r>
                      <a:endParaRPr/>
                    </a:p>
                  </a:txBody>
                  <a:tcPr marT="91425" marB="91425" marR="91425" marL="91425"/>
                </a:tc>
              </a:tr>
              <a:tr h="1601375">
                <a:tc>
                  <a:txBody>
                    <a:bodyPr/>
                    <a:lstStyle/>
                    <a:p>
                      <a:pPr indent="0" lvl="0" marL="0" rtl="0" algn="l">
                        <a:spcBef>
                          <a:spcPts val="0"/>
                        </a:spcBef>
                        <a:spcAft>
                          <a:spcPts val="0"/>
                        </a:spcAft>
                        <a:buNone/>
                      </a:pPr>
                      <a:r>
                        <a:rPr lang="en-US" sz="1600">
                          <a:solidFill>
                            <a:schemeClr val="dk1"/>
                          </a:solidFill>
                        </a:rPr>
                        <a:t>CHD</a:t>
                      </a:r>
                      <a:endParaRPr sz="600"/>
                    </a:p>
                  </a:txBody>
                  <a:tcPr marT="91425" marB="91425" marR="91425" marL="91425"/>
                </a:tc>
                <a:tc>
                  <a:txBody>
                    <a:bodyPr/>
                    <a:lstStyle/>
                    <a:p>
                      <a:pPr indent="0" lvl="0" marL="0" rtl="0" algn="l">
                        <a:spcBef>
                          <a:spcPts val="0"/>
                        </a:spcBef>
                        <a:spcAft>
                          <a:spcPts val="0"/>
                        </a:spcAft>
                        <a:buNone/>
                      </a:pPr>
                      <a:r>
                        <a:rPr lang="en-US">
                          <a:solidFill>
                            <a:schemeClr val="dk1"/>
                          </a:solidFill>
                        </a:rPr>
                        <a:t>197(36%)</a:t>
                      </a:r>
                      <a:endParaRPr>
                        <a:solidFill>
                          <a:schemeClr val="dk1"/>
                        </a:solidFill>
                      </a:endParaRPr>
                    </a:p>
                    <a:p>
                      <a:pPr indent="0" lvl="0" marL="0" rtl="0" algn="l">
                        <a:spcBef>
                          <a:spcPts val="0"/>
                        </a:spcBef>
                        <a:spcAft>
                          <a:spcPts val="0"/>
                        </a:spcAft>
                        <a:buNone/>
                      </a:pPr>
                      <a:r>
                        <a:rPr lang="en-US">
                          <a:solidFill>
                            <a:schemeClr val="dk1"/>
                          </a:solidFill>
                        </a:rPr>
                        <a:t>Healthy people, but mistakenly predicted as CHD by model and join the prevention → </a:t>
                      </a:r>
                      <a:endParaRPr>
                        <a:solidFill>
                          <a:schemeClr val="dk1"/>
                        </a:solidFill>
                      </a:endParaRPr>
                    </a:p>
                    <a:p>
                      <a:pPr indent="0" lvl="0" marL="0" rtl="0" algn="l">
                        <a:spcBef>
                          <a:spcPts val="0"/>
                        </a:spcBef>
                        <a:spcAft>
                          <a:spcPts val="0"/>
                        </a:spcAft>
                        <a:buNone/>
                      </a:pPr>
                      <a:r>
                        <a:rPr lang="en-US" sz="2100">
                          <a:solidFill>
                            <a:schemeClr val="dk1"/>
                          </a:solidFill>
                        </a:rPr>
                        <a:t>-</a:t>
                      </a:r>
                      <a:r>
                        <a:rPr lang="en-US">
                          <a:solidFill>
                            <a:schemeClr val="dk1"/>
                          </a:solidFill>
                        </a:rPr>
                        <a:t>wasted prevention plan cost</a:t>
                      </a:r>
                      <a:endParaRPr sz="1700">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chemeClr val="lt1"/>
                          </a:highlight>
                        </a:rPr>
                        <a:t>57(10%)</a:t>
                      </a:r>
                      <a:endParaRPr>
                        <a:solidFill>
                          <a:schemeClr val="dk1"/>
                        </a:solidFill>
                        <a:highlight>
                          <a:schemeClr val="lt1"/>
                        </a:highlight>
                      </a:endParaRPr>
                    </a:p>
                    <a:p>
                      <a:pPr indent="0" lvl="0" marL="0" rtl="0" algn="l">
                        <a:spcBef>
                          <a:spcPts val="0"/>
                        </a:spcBef>
                        <a:spcAft>
                          <a:spcPts val="0"/>
                        </a:spcAft>
                        <a:buNone/>
                      </a:pPr>
                      <a:r>
                        <a:rPr lang="en-US">
                          <a:solidFill>
                            <a:schemeClr val="dk1"/>
                          </a:solidFill>
                        </a:rPr>
                        <a:t>Predicted by the model correctly and join the pre</a:t>
                      </a:r>
                      <a:r>
                        <a:rPr lang="en-US">
                          <a:solidFill>
                            <a:schemeClr val="dk1"/>
                          </a:solidFill>
                          <a:highlight>
                            <a:schemeClr val="lt1"/>
                          </a:highlight>
                        </a:rPr>
                        <a:t>vention→ </a:t>
                      </a:r>
                      <a:endParaRPr>
                        <a:solidFill>
                          <a:schemeClr val="dk1"/>
                        </a:solidFill>
                        <a:highlight>
                          <a:schemeClr val="lt1"/>
                        </a:highlight>
                      </a:endParaRPr>
                    </a:p>
                    <a:p>
                      <a:pPr indent="0" lvl="0" marL="0" rtl="0" algn="l">
                        <a:spcBef>
                          <a:spcPts val="0"/>
                        </a:spcBef>
                        <a:spcAft>
                          <a:spcPts val="0"/>
                        </a:spcAft>
                        <a:buNone/>
                      </a:pPr>
                      <a:r>
                        <a:rPr lang="en-US" sz="1800">
                          <a:solidFill>
                            <a:schemeClr val="dk1"/>
                          </a:solidFill>
                          <a:highlight>
                            <a:schemeClr val="lt1"/>
                          </a:highlight>
                        </a:rPr>
                        <a:t>+</a:t>
                      </a:r>
                      <a:r>
                        <a:rPr lang="en-US" sz="1500">
                          <a:solidFill>
                            <a:schemeClr val="dk1"/>
                          </a:solidFill>
                          <a:highlight>
                            <a:schemeClr val="lt1"/>
                          </a:highlight>
                        </a:rPr>
                        <a:t>f</a:t>
                      </a:r>
                      <a:r>
                        <a:rPr lang="en-US">
                          <a:solidFill>
                            <a:schemeClr val="dk1"/>
                          </a:solidFill>
                          <a:highlight>
                            <a:schemeClr val="lt1"/>
                          </a:highlight>
                        </a:rPr>
                        <a:t>ee saved from </a:t>
                      </a:r>
                      <a:r>
                        <a:rPr lang="en-US">
                          <a:solidFill>
                            <a:schemeClr val="dk1"/>
                          </a:solidFill>
                          <a:highlight>
                            <a:schemeClr val="lt1"/>
                          </a:highlight>
                        </a:rPr>
                        <a:t>succeed</a:t>
                      </a:r>
                      <a:r>
                        <a:rPr lang="en-US">
                          <a:solidFill>
                            <a:schemeClr val="dk1"/>
                          </a:solidFill>
                          <a:highlight>
                            <a:schemeClr val="lt1"/>
                          </a:highlight>
                        </a:rPr>
                        <a:t> prevention </a:t>
                      </a:r>
                      <a:endParaRPr>
                        <a:solidFill>
                          <a:schemeClr val="dk1"/>
                        </a:solidFill>
                        <a:highlight>
                          <a:schemeClr val="lt1"/>
                        </a:highlight>
                      </a:endParaRPr>
                    </a:p>
                    <a:p>
                      <a:pPr indent="0" lvl="0" marL="0" rtl="0" algn="l">
                        <a:spcBef>
                          <a:spcPts val="0"/>
                        </a:spcBef>
                        <a:spcAft>
                          <a:spcPts val="0"/>
                        </a:spcAft>
                        <a:buNone/>
                      </a:pPr>
                      <a:r>
                        <a:rPr lang="en-US" sz="2100">
                          <a:solidFill>
                            <a:schemeClr val="dk1"/>
                          </a:solidFill>
                          <a:highlight>
                            <a:schemeClr val="lt1"/>
                          </a:highlight>
                        </a:rPr>
                        <a:t>-</a:t>
                      </a:r>
                      <a:r>
                        <a:rPr lang="en-US">
                          <a:solidFill>
                            <a:schemeClr val="dk1"/>
                          </a:solidFill>
                          <a:highlight>
                            <a:schemeClr val="lt1"/>
                          </a:highlight>
                        </a:rPr>
                        <a:t>prev</a:t>
                      </a:r>
                      <a:r>
                        <a:rPr lang="en-US">
                          <a:solidFill>
                            <a:schemeClr val="dk1"/>
                          </a:solidFill>
                        </a:rPr>
                        <a:t>ention plan cost</a:t>
                      </a:r>
                      <a:endParaRPr sz="2100">
                        <a:solidFill>
                          <a:schemeClr val="dk1"/>
                        </a:solidFill>
                        <a:highlight>
                          <a:schemeClr val="lt1"/>
                        </a:highlight>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ctrTitle"/>
          </p:nvPr>
        </p:nvSpPr>
        <p:spPr>
          <a:xfrm>
            <a:off x="1524000" y="35510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Reference</a:t>
            </a:r>
            <a:endParaRPr/>
          </a:p>
        </p:txBody>
      </p:sp>
      <p:sp>
        <p:nvSpPr>
          <p:cNvPr id="133" name="Google Shape;133;p22"/>
          <p:cNvSpPr txBox="1"/>
          <p:nvPr>
            <p:ph idx="1" type="subTitle"/>
          </p:nvPr>
        </p:nvSpPr>
        <p:spPr>
          <a:xfrm>
            <a:off x="1524000" y="1542009"/>
            <a:ext cx="9144000" cy="4596000"/>
          </a:xfrm>
          <a:prstGeom prst="rect">
            <a:avLst/>
          </a:prstGeom>
        </p:spPr>
        <p:txBody>
          <a:bodyPr anchorCtr="0" anchor="t" bIns="45700" lIns="91425" spcFirstLastPara="1" rIns="91425" wrap="square" tIns="45700">
            <a:noAutofit/>
          </a:bodyPr>
          <a:lstStyle/>
          <a:p>
            <a:pPr indent="-361950" lvl="0" marL="457200" rtl="0" algn="l">
              <a:lnSpc>
                <a:spcPct val="115000"/>
              </a:lnSpc>
              <a:spcBef>
                <a:spcPts val="1000"/>
              </a:spcBef>
              <a:spcAft>
                <a:spcPts val="0"/>
              </a:spcAft>
              <a:buSzPts val="2100"/>
              <a:buChar char="●"/>
            </a:pPr>
            <a:r>
              <a:rPr lang="en-US" sz="1500">
                <a:latin typeface="Arial"/>
                <a:ea typeface="Arial"/>
                <a:cs typeface="Arial"/>
                <a:sym typeface="Arial"/>
              </a:rPr>
              <a:t> Lozano R, Naghavi M, Foreman K, et al: Global and regional mortality from 235 causes of death for 20 age groups in 1990 and 2010: a systematic analysis for the Global Burden of Disease Study 2010. Lancet 2012, 380(9859):2095–2128.</a:t>
            </a:r>
            <a:endParaRPr sz="1500">
              <a:latin typeface="Arial"/>
              <a:ea typeface="Arial"/>
              <a:cs typeface="Arial"/>
              <a:sym typeface="Arial"/>
            </a:endParaRPr>
          </a:p>
          <a:p>
            <a:pPr indent="0" lvl="0" marL="457200" rtl="0" algn="l">
              <a:lnSpc>
                <a:spcPct val="115000"/>
              </a:lnSpc>
              <a:spcBef>
                <a:spcPts val="1000"/>
              </a:spcBef>
              <a:spcAft>
                <a:spcPts val="0"/>
              </a:spcAft>
              <a:buNone/>
            </a:pPr>
            <a:r>
              <a:t/>
            </a:r>
            <a:endParaRPr sz="1500">
              <a:latin typeface="Arial"/>
              <a:ea typeface="Arial"/>
              <a:cs typeface="Arial"/>
              <a:sym typeface="Arial"/>
            </a:endParaRPr>
          </a:p>
          <a:p>
            <a:pPr indent="-361950" lvl="0" marL="457200" rtl="0" algn="l">
              <a:lnSpc>
                <a:spcPct val="115000"/>
              </a:lnSpc>
              <a:spcBef>
                <a:spcPts val="1200"/>
              </a:spcBef>
              <a:spcAft>
                <a:spcPts val="0"/>
              </a:spcAft>
              <a:buSzPts val="2100"/>
              <a:buChar char="●"/>
            </a:pPr>
            <a:r>
              <a:rPr lang="en-US" sz="1500">
                <a:latin typeface="Arial"/>
                <a:ea typeface="Arial"/>
                <a:cs typeface="Arial"/>
                <a:sym typeface="Arial"/>
              </a:rPr>
              <a:t>Aljutaili, M., Becker, C., Witt, S., Holle, R., Leidl, R., Block, M., Brachmann, J., Silber, S., Bestehorn, K., &amp; Stollenwerk, B. (2014a). Should health insurers target prevention of cardiovascular disease?: A cost-effectiveness analysis of an individualised programme in Germany based on routine data. </a:t>
            </a:r>
            <a:r>
              <a:rPr i="1" lang="en-US" sz="1500">
                <a:latin typeface="Arial"/>
                <a:ea typeface="Arial"/>
                <a:cs typeface="Arial"/>
                <a:sym typeface="Arial"/>
              </a:rPr>
              <a:t>BMC Health Services Research</a:t>
            </a:r>
            <a:r>
              <a:rPr lang="en-US" sz="1500">
                <a:latin typeface="Arial"/>
                <a:ea typeface="Arial"/>
                <a:cs typeface="Arial"/>
                <a:sym typeface="Arial"/>
              </a:rPr>
              <a:t>, </a:t>
            </a:r>
            <a:r>
              <a:rPr i="1" lang="en-US" sz="1500">
                <a:latin typeface="Arial"/>
                <a:ea typeface="Arial"/>
                <a:cs typeface="Arial"/>
                <a:sym typeface="Arial"/>
              </a:rPr>
              <a:t>14</a:t>
            </a:r>
            <a:r>
              <a:rPr lang="en-US" sz="1500">
                <a:latin typeface="Arial"/>
                <a:ea typeface="Arial"/>
                <a:cs typeface="Arial"/>
                <a:sym typeface="Arial"/>
              </a:rPr>
              <a:t>(1). https://doi.org/10.1186/1472-6963-14-263 </a:t>
            </a:r>
            <a:endParaRPr sz="1500">
              <a:latin typeface="Arial"/>
              <a:ea typeface="Arial"/>
              <a:cs typeface="Arial"/>
              <a:sym typeface="Arial"/>
            </a:endParaRPr>
          </a:p>
          <a:p>
            <a:pPr indent="0" lvl="0" marL="0" rtl="0" algn="l">
              <a:lnSpc>
                <a:spcPct val="115000"/>
              </a:lnSpc>
              <a:spcBef>
                <a:spcPts val="1200"/>
              </a:spcBef>
              <a:spcAft>
                <a:spcPts val="0"/>
              </a:spcAft>
              <a:buNone/>
            </a:pPr>
            <a:r>
              <a:t/>
            </a:r>
            <a:endParaRPr sz="1500">
              <a:latin typeface="Arial"/>
              <a:ea typeface="Arial"/>
              <a:cs typeface="Arial"/>
              <a:sym typeface="Arial"/>
            </a:endParaRPr>
          </a:p>
          <a:p>
            <a:pPr indent="-361950" lvl="0" marL="457200" rtl="0" algn="l">
              <a:lnSpc>
                <a:spcPct val="115000"/>
              </a:lnSpc>
              <a:spcBef>
                <a:spcPts val="1200"/>
              </a:spcBef>
              <a:spcAft>
                <a:spcPts val="0"/>
              </a:spcAft>
              <a:buSzPts val="2100"/>
              <a:buChar char="●"/>
            </a:pPr>
            <a:r>
              <a:rPr lang="en-US" sz="1500">
                <a:latin typeface="Arial"/>
                <a:ea typeface="Arial"/>
                <a:cs typeface="Arial"/>
                <a:sym typeface="Arial"/>
              </a:rPr>
              <a:t>Rayner M, Allender S, Scarborough P, British Heart Foundation Health Promotion Research G: Cardiovascular disease in Europe. Eur J Cardiovasc Prev Rehabil 2009, 16(Suppl 2):S43–S47</a:t>
            </a:r>
            <a:endParaRPr sz="1500">
              <a:latin typeface="Arial"/>
              <a:ea typeface="Arial"/>
              <a:cs typeface="Arial"/>
              <a:sym typeface="Arial"/>
            </a:endParaRPr>
          </a:p>
          <a:p>
            <a:pPr indent="0" lvl="0" marL="457200" rtl="0" algn="l">
              <a:lnSpc>
                <a:spcPct val="115000"/>
              </a:lnSpc>
              <a:spcBef>
                <a:spcPts val="1200"/>
              </a:spcBef>
              <a:spcAft>
                <a:spcPts val="0"/>
              </a:spcAft>
              <a:buNone/>
            </a:pPr>
            <a:r>
              <a:t/>
            </a:r>
            <a:endParaRPr sz="1700"/>
          </a:p>
          <a:p>
            <a:pPr indent="0" lvl="0" marL="0" rtl="0" algn="l">
              <a:spcBef>
                <a:spcPts val="1200"/>
              </a:spcBef>
              <a:spcAft>
                <a:spcPts val="0"/>
              </a:spcAft>
              <a:buNone/>
            </a:pPr>
            <a:r>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52400" y="55200"/>
            <a:ext cx="6070849" cy="6112849"/>
          </a:xfrm>
          <a:prstGeom prst="rect">
            <a:avLst/>
          </a:prstGeom>
          <a:noFill/>
          <a:ln>
            <a:noFill/>
          </a:ln>
        </p:spPr>
      </p:pic>
      <p:pic>
        <p:nvPicPr>
          <p:cNvPr id="139" name="Google Shape;139;p23"/>
          <p:cNvPicPr preferRelativeResize="0"/>
          <p:nvPr/>
        </p:nvPicPr>
        <p:blipFill>
          <a:blip r:embed="rId4">
            <a:alphaModFix/>
          </a:blip>
          <a:stretch>
            <a:fillRect/>
          </a:stretch>
        </p:blipFill>
        <p:spPr>
          <a:xfrm>
            <a:off x="6375650" y="152400"/>
            <a:ext cx="5066074" cy="6015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6182475" y="69625"/>
            <a:ext cx="5051075" cy="6084650"/>
          </a:xfrm>
          <a:prstGeom prst="rect">
            <a:avLst/>
          </a:prstGeom>
          <a:noFill/>
          <a:ln>
            <a:noFill/>
          </a:ln>
        </p:spPr>
      </p:pic>
      <p:pic>
        <p:nvPicPr>
          <p:cNvPr id="145" name="Google Shape;145;p24"/>
          <p:cNvPicPr preferRelativeResize="0"/>
          <p:nvPr/>
        </p:nvPicPr>
        <p:blipFill>
          <a:blip r:embed="rId4">
            <a:alphaModFix/>
          </a:blip>
          <a:stretch>
            <a:fillRect/>
          </a:stretch>
        </p:blipFill>
        <p:spPr>
          <a:xfrm>
            <a:off x="152400" y="152400"/>
            <a:ext cx="5891474" cy="6084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52400" y="83425"/>
            <a:ext cx="6609000" cy="6084649"/>
          </a:xfrm>
          <a:prstGeom prst="rect">
            <a:avLst/>
          </a:prstGeom>
          <a:noFill/>
          <a:ln>
            <a:noFill/>
          </a:ln>
        </p:spPr>
      </p:pic>
      <p:pic>
        <p:nvPicPr>
          <p:cNvPr id="151" name="Google Shape;151;p25"/>
          <p:cNvPicPr preferRelativeResize="0"/>
          <p:nvPr/>
        </p:nvPicPr>
        <p:blipFill>
          <a:blip r:embed="rId4">
            <a:alphaModFix/>
          </a:blip>
          <a:stretch>
            <a:fillRect/>
          </a:stretch>
        </p:blipFill>
        <p:spPr>
          <a:xfrm>
            <a:off x="6913800" y="152400"/>
            <a:ext cx="5125800" cy="6084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ph type="ctrTitle"/>
          </p:nvPr>
        </p:nvSpPr>
        <p:spPr>
          <a:xfrm>
            <a:off x="496950" y="355100"/>
            <a:ext cx="10171200" cy="864000"/>
          </a:xfrm>
          <a:prstGeom prst="rect">
            <a:avLst/>
          </a:prstGeom>
          <a:ln cap="flat" cmpd="sng" w="9525">
            <a:solidFill>
              <a:schemeClr val="lt1"/>
            </a:solidFill>
            <a:prstDash val="solid"/>
            <a:round/>
            <a:headEnd len="sm" w="sm" type="none"/>
            <a:tailEnd len="sm" w="sm" type="none"/>
          </a:ln>
        </p:spPr>
        <p:txBody>
          <a:bodyPr anchorCtr="0" anchor="b"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4500"/>
              <a:t>Facts abouts CHD:</a:t>
            </a:r>
            <a:r>
              <a:rPr lang="en-US" sz="4500"/>
              <a:t> coronary heart disease</a:t>
            </a:r>
            <a:endParaRPr sz="4500"/>
          </a:p>
        </p:txBody>
      </p:sp>
      <p:sp>
        <p:nvSpPr>
          <p:cNvPr id="38" name="Google Shape;38;p10"/>
          <p:cNvSpPr txBox="1"/>
          <p:nvPr>
            <p:ph idx="1" type="subTitle"/>
          </p:nvPr>
        </p:nvSpPr>
        <p:spPr>
          <a:xfrm>
            <a:off x="326575" y="1542000"/>
            <a:ext cx="10341300" cy="4596000"/>
          </a:xfrm>
          <a:prstGeom prst="rect">
            <a:avLst/>
          </a:prstGeom>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228600" lvl="0" marL="457200" rtl="0" algn="l">
              <a:lnSpc>
                <a:spcPct val="125454"/>
              </a:lnSpc>
              <a:spcBef>
                <a:spcPts val="0"/>
              </a:spcBef>
              <a:spcAft>
                <a:spcPts val="0"/>
              </a:spcAft>
              <a:buNone/>
            </a:pPr>
            <a:r>
              <a:t/>
            </a:r>
            <a:endParaRPr sz="2300">
              <a:latin typeface="Arial"/>
              <a:ea typeface="Arial"/>
              <a:cs typeface="Arial"/>
              <a:sym typeface="Arial"/>
            </a:endParaRPr>
          </a:p>
          <a:p>
            <a:pPr indent="-374650" lvl="0" marL="457200" rtl="0" algn="l">
              <a:lnSpc>
                <a:spcPct val="125454"/>
              </a:lnSpc>
              <a:spcBef>
                <a:spcPts val="800"/>
              </a:spcBef>
              <a:spcAft>
                <a:spcPts val="0"/>
              </a:spcAft>
              <a:buSzPts val="2300"/>
              <a:buFont typeface="Arial"/>
              <a:buChar char="●"/>
            </a:pPr>
            <a:r>
              <a:rPr lang="en-US" sz="2300">
                <a:latin typeface="Arial"/>
                <a:ea typeface="Arial"/>
                <a:cs typeface="Arial"/>
                <a:sym typeface="Arial"/>
              </a:rPr>
              <a:t>CHD is the </a:t>
            </a:r>
            <a:r>
              <a:rPr b="1" lang="en-US" sz="2300">
                <a:latin typeface="Arial"/>
                <a:ea typeface="Arial"/>
                <a:cs typeface="Arial"/>
                <a:sym typeface="Arial"/>
              </a:rPr>
              <a:t>leading cause</a:t>
            </a:r>
            <a:r>
              <a:rPr lang="en-US" sz="2300">
                <a:latin typeface="Arial"/>
                <a:ea typeface="Arial"/>
                <a:cs typeface="Arial"/>
                <a:sym typeface="Arial"/>
              </a:rPr>
              <a:t> of death in the U.S. , causing </a:t>
            </a:r>
            <a:r>
              <a:rPr b="1" lang="en-US" sz="2300">
                <a:latin typeface="Arial"/>
                <a:ea typeface="Arial"/>
                <a:cs typeface="Arial"/>
                <a:sym typeface="Arial"/>
              </a:rPr>
              <a:t>one in four </a:t>
            </a:r>
            <a:r>
              <a:rPr lang="en-US" sz="2300">
                <a:latin typeface="Arial"/>
                <a:ea typeface="Arial"/>
                <a:cs typeface="Arial"/>
                <a:sym typeface="Arial"/>
              </a:rPr>
              <a:t>deaths.</a:t>
            </a:r>
            <a:endParaRPr sz="2300">
              <a:latin typeface="Arial"/>
              <a:ea typeface="Arial"/>
              <a:cs typeface="Arial"/>
              <a:sym typeface="Arial"/>
            </a:endParaRPr>
          </a:p>
          <a:p>
            <a:pPr indent="-374650" lvl="0" marL="457200" rtl="0" algn="l">
              <a:lnSpc>
                <a:spcPct val="125454"/>
              </a:lnSpc>
              <a:spcBef>
                <a:spcPts val="0"/>
              </a:spcBef>
              <a:spcAft>
                <a:spcPts val="0"/>
              </a:spcAft>
              <a:buSzPts val="2300"/>
              <a:buFont typeface="Arial"/>
              <a:buChar char="●"/>
            </a:pPr>
            <a:r>
              <a:rPr lang="en-US" sz="2300">
                <a:latin typeface="Arial"/>
                <a:ea typeface="Arial"/>
                <a:cs typeface="Arial"/>
                <a:sym typeface="Arial"/>
              </a:rPr>
              <a:t>It’s the </a:t>
            </a:r>
            <a:r>
              <a:rPr b="1" lang="en-US" sz="2300">
                <a:latin typeface="Arial"/>
                <a:ea typeface="Arial"/>
                <a:cs typeface="Arial"/>
                <a:sym typeface="Arial"/>
              </a:rPr>
              <a:t>third leading </a:t>
            </a:r>
            <a:r>
              <a:rPr lang="en-US" sz="2300">
                <a:latin typeface="Arial"/>
                <a:ea typeface="Arial"/>
                <a:cs typeface="Arial"/>
                <a:sym typeface="Arial"/>
              </a:rPr>
              <a:t>cause of death globally.</a:t>
            </a:r>
            <a:endParaRPr sz="2300">
              <a:latin typeface="Arial"/>
              <a:ea typeface="Arial"/>
              <a:cs typeface="Arial"/>
              <a:sym typeface="Arial"/>
            </a:endParaRPr>
          </a:p>
          <a:p>
            <a:pPr indent="-374650" lvl="0" marL="457200" rtl="0" algn="l">
              <a:lnSpc>
                <a:spcPct val="125454"/>
              </a:lnSpc>
              <a:spcBef>
                <a:spcPts val="0"/>
              </a:spcBef>
              <a:spcAft>
                <a:spcPts val="0"/>
              </a:spcAft>
              <a:buSzPts val="2300"/>
              <a:buFont typeface="Arial"/>
              <a:buChar char="●"/>
            </a:pPr>
            <a:r>
              <a:rPr lang="en-US" sz="2300">
                <a:latin typeface="Arial"/>
                <a:ea typeface="Arial"/>
                <a:cs typeface="Arial"/>
                <a:sym typeface="Arial"/>
              </a:rPr>
              <a:t>In Germany and across Europe, CHD account for about </a:t>
            </a:r>
            <a:r>
              <a:rPr b="1" lang="en-US" sz="2300">
                <a:latin typeface="Arial"/>
                <a:ea typeface="Arial"/>
                <a:cs typeface="Arial"/>
                <a:sym typeface="Arial"/>
              </a:rPr>
              <a:t>40% </a:t>
            </a:r>
            <a:r>
              <a:rPr lang="en-US" sz="2300">
                <a:latin typeface="Arial"/>
                <a:ea typeface="Arial"/>
                <a:cs typeface="Arial"/>
                <a:sym typeface="Arial"/>
              </a:rPr>
              <a:t>of  deaths before age 75.</a:t>
            </a:r>
            <a:endParaRPr sz="2300">
              <a:latin typeface="Arial"/>
              <a:ea typeface="Arial"/>
              <a:cs typeface="Arial"/>
              <a:sym typeface="Arial"/>
            </a:endParaRPr>
          </a:p>
          <a:p>
            <a:pPr indent="-374650" lvl="0" marL="457200" rtl="0" algn="l">
              <a:lnSpc>
                <a:spcPct val="125454"/>
              </a:lnSpc>
              <a:spcBef>
                <a:spcPts val="0"/>
              </a:spcBef>
              <a:spcAft>
                <a:spcPts val="0"/>
              </a:spcAft>
              <a:buClr>
                <a:srgbClr val="0D0D0D"/>
              </a:buClr>
              <a:buSzPts val="2300"/>
              <a:buFont typeface="Arial"/>
              <a:buChar char="●"/>
            </a:pPr>
            <a:r>
              <a:rPr lang="en-US" sz="2300">
                <a:solidFill>
                  <a:srgbClr val="0D0D0D"/>
                </a:solidFill>
                <a:latin typeface="Arial"/>
                <a:ea typeface="Arial"/>
                <a:cs typeface="Arial"/>
                <a:sym typeface="Arial"/>
              </a:rPr>
              <a:t>Financially, </a:t>
            </a:r>
            <a:r>
              <a:rPr lang="en-US" sz="2300">
                <a:solidFill>
                  <a:srgbClr val="0D0D0D"/>
                </a:solidFill>
                <a:highlight>
                  <a:srgbClr val="FFFFFF"/>
                </a:highlight>
                <a:latin typeface="Arial"/>
                <a:ea typeface="Arial"/>
                <a:cs typeface="Arial"/>
                <a:sym typeface="Arial"/>
              </a:rPr>
              <a:t>these diseases take up about </a:t>
            </a:r>
            <a:r>
              <a:rPr b="1" lang="en-US" sz="2300">
                <a:solidFill>
                  <a:srgbClr val="0D0D0D"/>
                </a:solidFill>
                <a:highlight>
                  <a:srgbClr val="FFFFFF"/>
                </a:highlight>
                <a:latin typeface="Arial"/>
                <a:ea typeface="Arial"/>
                <a:cs typeface="Arial"/>
                <a:sym typeface="Arial"/>
              </a:rPr>
              <a:t>17% </a:t>
            </a:r>
            <a:r>
              <a:rPr lang="en-US" sz="2300">
                <a:solidFill>
                  <a:srgbClr val="0D0D0D"/>
                </a:solidFill>
                <a:highlight>
                  <a:srgbClr val="FFFFFF"/>
                </a:highlight>
                <a:latin typeface="Arial"/>
                <a:ea typeface="Arial"/>
                <a:cs typeface="Arial"/>
                <a:sym typeface="Arial"/>
              </a:rPr>
              <a:t>of the total healthcare expenditure in the US.</a:t>
            </a:r>
            <a:endParaRPr sz="2300">
              <a:solidFill>
                <a:srgbClr val="0D0D0D"/>
              </a:solidFill>
              <a:highlight>
                <a:srgbClr val="FFFFFF"/>
              </a:highlight>
              <a:latin typeface="Arial"/>
              <a:ea typeface="Arial"/>
              <a:cs typeface="Arial"/>
              <a:sym typeface="Arial"/>
            </a:endParaRPr>
          </a:p>
          <a:p>
            <a:pPr indent="-374650" lvl="0" marL="457200" rtl="0" algn="l">
              <a:lnSpc>
                <a:spcPct val="125454"/>
              </a:lnSpc>
              <a:spcBef>
                <a:spcPts val="0"/>
              </a:spcBef>
              <a:spcAft>
                <a:spcPts val="0"/>
              </a:spcAft>
              <a:buClr>
                <a:srgbClr val="0D0D0D"/>
              </a:buClr>
              <a:buSzPts val="2300"/>
              <a:buFont typeface="Arial"/>
              <a:buChar char="●"/>
            </a:pPr>
            <a:r>
              <a:rPr lang="en-US" sz="2300">
                <a:solidFill>
                  <a:srgbClr val="0D0D0D"/>
                </a:solidFill>
                <a:highlight>
                  <a:srgbClr val="FFFFFF"/>
                </a:highlight>
                <a:latin typeface="Arial"/>
                <a:ea typeface="Arial"/>
                <a:cs typeface="Arial"/>
                <a:sym typeface="Arial"/>
              </a:rPr>
              <a:t>Insurance prevention programs could help reduce the mortality from CHD up to</a:t>
            </a:r>
            <a:r>
              <a:rPr b="1" lang="en-US" sz="2300">
                <a:solidFill>
                  <a:srgbClr val="0D0D0D"/>
                </a:solidFill>
                <a:highlight>
                  <a:srgbClr val="FFFFFF"/>
                </a:highlight>
                <a:latin typeface="Arial"/>
                <a:ea typeface="Arial"/>
                <a:cs typeface="Arial"/>
                <a:sym typeface="Arial"/>
              </a:rPr>
              <a:t> 50%</a:t>
            </a:r>
            <a:r>
              <a:rPr lang="en-US" sz="2300">
                <a:solidFill>
                  <a:srgbClr val="0D0D0D"/>
                </a:solidFill>
                <a:highlight>
                  <a:srgbClr val="FFFFFF"/>
                </a:highlight>
                <a:latin typeface="Arial"/>
                <a:ea typeface="Arial"/>
                <a:cs typeface="Arial"/>
                <a:sym typeface="Arial"/>
              </a:rPr>
              <a:t>.</a:t>
            </a:r>
            <a:endParaRPr sz="2300">
              <a:solidFill>
                <a:srgbClr val="0D0D0D"/>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a:p>
        </p:txBody>
      </p:sp>
      <p:sp>
        <p:nvSpPr>
          <p:cNvPr id="39" name="Google Shape;39;p10"/>
          <p:cNvSpPr txBox="1"/>
          <p:nvPr/>
        </p:nvSpPr>
        <p:spPr>
          <a:xfrm>
            <a:off x="1987025" y="2856350"/>
            <a:ext cx="79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1"/>
          <p:cNvSpPr txBox="1"/>
          <p:nvPr>
            <p:ph type="ctrTitle"/>
          </p:nvPr>
        </p:nvSpPr>
        <p:spPr>
          <a:xfrm>
            <a:off x="1524000" y="35510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Prevention Programme : </a:t>
            </a:r>
            <a:r>
              <a:rPr b="0" lang="en-US" sz="3600">
                <a:solidFill>
                  <a:schemeClr val="dk1"/>
                </a:solidFill>
                <a:highlight>
                  <a:srgbClr val="FFFFFF"/>
                </a:highlight>
                <a:latin typeface="Arial"/>
                <a:ea typeface="Arial"/>
                <a:cs typeface="Arial"/>
                <a:sym typeface="Arial"/>
              </a:rPr>
              <a:t>KardioPro</a:t>
            </a:r>
            <a:endParaRPr sz="7200"/>
          </a:p>
        </p:txBody>
      </p:sp>
      <p:sp>
        <p:nvSpPr>
          <p:cNvPr id="45" name="Google Shape;45;p11"/>
          <p:cNvSpPr txBox="1"/>
          <p:nvPr>
            <p:ph idx="1" type="subTitle"/>
          </p:nvPr>
        </p:nvSpPr>
        <p:spPr>
          <a:xfrm>
            <a:off x="929350" y="1542000"/>
            <a:ext cx="5943300" cy="1628100"/>
          </a:xfrm>
          <a:prstGeom prst="rect">
            <a:avLst/>
          </a:prstGeom>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US">
                <a:latin typeface="Arial"/>
                <a:ea typeface="Arial"/>
                <a:cs typeface="Arial"/>
                <a:sym typeface="Arial"/>
              </a:rPr>
              <a:t>GOAL</a:t>
            </a:r>
            <a:r>
              <a:rPr lang="en-US" sz="2600">
                <a:latin typeface="Arial"/>
                <a:ea typeface="Arial"/>
                <a:cs typeface="Arial"/>
                <a:sym typeface="Arial"/>
              </a:rPr>
              <a:t>: </a:t>
            </a:r>
            <a:r>
              <a:rPr lang="en-US" sz="1850">
                <a:solidFill>
                  <a:srgbClr val="3C4043"/>
                </a:solidFill>
                <a:highlight>
                  <a:srgbClr val="FFFFFF"/>
                </a:highlight>
                <a:latin typeface="Arial"/>
                <a:ea typeface="Arial"/>
                <a:cs typeface="Arial"/>
                <a:sym typeface="Arial"/>
              </a:rPr>
              <a:t>promote early detection, prevention, and guideline-based treatment to reduce the premium of later stage heart disease.</a:t>
            </a:r>
            <a:endParaRPr sz="1850">
              <a:solidFill>
                <a:srgbClr val="3C4043"/>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1050">
              <a:solidFill>
                <a:srgbClr val="3C4043"/>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1250">
              <a:solidFill>
                <a:srgbClr val="3C4043"/>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3C4043"/>
              </a:solidFill>
              <a:highlight>
                <a:srgbClr val="FFFFFF"/>
              </a:highlight>
              <a:latin typeface="Arial"/>
              <a:ea typeface="Arial"/>
              <a:cs typeface="Arial"/>
              <a:sym typeface="Arial"/>
            </a:endParaRPr>
          </a:p>
        </p:txBody>
      </p:sp>
      <p:pic>
        <p:nvPicPr>
          <p:cNvPr id="46" name="Google Shape;46;p11"/>
          <p:cNvPicPr preferRelativeResize="0"/>
          <p:nvPr/>
        </p:nvPicPr>
        <p:blipFill>
          <a:blip r:embed="rId3">
            <a:alphaModFix/>
          </a:blip>
          <a:stretch>
            <a:fillRect/>
          </a:stretch>
        </p:blipFill>
        <p:spPr>
          <a:xfrm>
            <a:off x="7255313" y="1542000"/>
            <a:ext cx="3781425" cy="1257300"/>
          </a:xfrm>
          <a:prstGeom prst="rect">
            <a:avLst/>
          </a:prstGeom>
          <a:noFill/>
          <a:ln>
            <a:noFill/>
          </a:ln>
        </p:spPr>
      </p:pic>
      <p:sp>
        <p:nvSpPr>
          <p:cNvPr id="47" name="Google Shape;47;p11"/>
          <p:cNvSpPr txBox="1"/>
          <p:nvPr/>
        </p:nvSpPr>
        <p:spPr>
          <a:xfrm>
            <a:off x="929350" y="3122200"/>
            <a:ext cx="10021800" cy="20517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 </a:t>
            </a:r>
            <a:r>
              <a:rPr lang="en-US" sz="2400">
                <a:solidFill>
                  <a:schemeClr val="dk1"/>
                </a:solidFill>
              </a:rPr>
              <a:t>Procedures: </a:t>
            </a:r>
            <a:endParaRPr sz="2400">
              <a:solidFill>
                <a:schemeClr val="dk1"/>
              </a:solidFill>
            </a:endParaRPr>
          </a:p>
          <a:p>
            <a:pPr indent="-368300" lvl="1" marL="914400" rtl="0" algn="l">
              <a:lnSpc>
                <a:spcPct val="115000"/>
              </a:lnSpc>
              <a:spcBef>
                <a:spcPts val="0"/>
              </a:spcBef>
              <a:spcAft>
                <a:spcPts val="0"/>
              </a:spcAft>
              <a:buClr>
                <a:schemeClr val="dk1"/>
              </a:buClr>
              <a:buSzPts val="2200"/>
              <a:buChar char="○"/>
            </a:pPr>
            <a:r>
              <a:rPr lang="en-US" sz="1450">
                <a:solidFill>
                  <a:srgbClr val="3C4043"/>
                </a:solidFill>
                <a:highlight>
                  <a:srgbClr val="FFFFFF"/>
                </a:highlight>
              </a:rPr>
              <a:t> </a:t>
            </a:r>
            <a:r>
              <a:rPr lang="en-US" sz="1850">
                <a:solidFill>
                  <a:srgbClr val="3C4043"/>
                </a:solidFill>
                <a:highlight>
                  <a:srgbClr val="FFFFFF"/>
                </a:highlight>
              </a:rPr>
              <a:t>SBK CardioPro Risk Test determines the risk factor of having a heart attack in the next 10 years</a:t>
            </a:r>
            <a:endParaRPr sz="1850">
              <a:solidFill>
                <a:srgbClr val="3C4043"/>
              </a:solidFill>
              <a:highlight>
                <a:srgbClr val="FFFFFF"/>
              </a:highlight>
            </a:endParaRPr>
          </a:p>
          <a:p>
            <a:pPr indent="-406400" lvl="2" marL="1371600" rtl="0" algn="l">
              <a:lnSpc>
                <a:spcPct val="115000"/>
              </a:lnSpc>
              <a:spcBef>
                <a:spcPts val="0"/>
              </a:spcBef>
              <a:spcAft>
                <a:spcPts val="0"/>
              </a:spcAft>
              <a:buClr>
                <a:schemeClr val="dk1"/>
              </a:buClr>
              <a:buSzPts val="2800"/>
              <a:buChar char="■"/>
            </a:pPr>
            <a:r>
              <a:rPr lang="en-US" sz="1850">
                <a:solidFill>
                  <a:srgbClr val="3C4043"/>
                </a:solidFill>
                <a:highlight>
                  <a:srgbClr val="FFFFFF"/>
                </a:highlight>
              </a:rPr>
              <a:t> Doctors will measure blood pressure and cholesterol equivalents and assess them using scientifically based PROCAM health test.</a:t>
            </a:r>
            <a:endParaRPr sz="1850">
              <a:solidFill>
                <a:srgbClr val="3C4043"/>
              </a:solidFill>
              <a:highlight>
                <a:srgbClr val="FFFFFF"/>
              </a:highlight>
            </a:endParaRPr>
          </a:p>
          <a:p>
            <a:pPr indent="-406400" lvl="1" marL="914400" rtl="0" algn="l">
              <a:lnSpc>
                <a:spcPct val="115000"/>
              </a:lnSpc>
              <a:spcBef>
                <a:spcPts val="0"/>
              </a:spcBef>
              <a:spcAft>
                <a:spcPts val="0"/>
              </a:spcAft>
              <a:buClr>
                <a:schemeClr val="dk1"/>
              </a:buClr>
              <a:buSzPts val="2800"/>
              <a:buChar char="○"/>
            </a:pPr>
            <a:r>
              <a:rPr lang="en-US" sz="1850">
                <a:solidFill>
                  <a:srgbClr val="3C4043"/>
                </a:solidFill>
                <a:highlight>
                  <a:srgbClr val="FFFFFF"/>
                </a:highlight>
              </a:rPr>
              <a:t>They will help to reduce personal risk factors - through SBK client phone, and a wide range of courses and counseling services or therapy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idx="1" type="subTitle"/>
          </p:nvPr>
        </p:nvSpPr>
        <p:spPr>
          <a:xfrm>
            <a:off x="775600" y="3261200"/>
            <a:ext cx="9749400" cy="864000"/>
          </a:xfrm>
          <a:prstGeom prst="rect">
            <a:avLst/>
          </a:prstGeom>
          <a:noFill/>
          <a:ln>
            <a:noFill/>
          </a:ln>
        </p:spPr>
        <p:txBody>
          <a:bodyPr anchorCtr="0" anchor="t" bIns="45700" lIns="91425" spcFirstLastPara="1" rIns="91425" wrap="square" tIns="45700">
            <a:noAutofit/>
          </a:bodyPr>
          <a:lstStyle/>
          <a:p>
            <a:pPr indent="-412750" lvl="0" marL="457200" rtl="0" algn="l">
              <a:spcBef>
                <a:spcPts val="1000"/>
              </a:spcBef>
              <a:spcAft>
                <a:spcPts val="0"/>
              </a:spcAft>
              <a:buSzPts val="2900"/>
              <a:buChar char="●"/>
            </a:pPr>
            <a:r>
              <a:rPr lang="en-US" sz="2900">
                <a:latin typeface="Arial"/>
                <a:ea typeface="Arial"/>
                <a:cs typeface="Arial"/>
                <a:sym typeface="Arial"/>
              </a:rPr>
              <a:t>how much money the prevention programme can save for insurance company?</a:t>
            </a:r>
            <a:endParaRPr sz="2900">
              <a:latin typeface="Arial"/>
              <a:ea typeface="Arial"/>
              <a:cs typeface="Arial"/>
              <a:sym typeface="Arial"/>
            </a:endParaRPr>
          </a:p>
          <a:p>
            <a:pPr indent="-412750" lvl="1" marL="914400" rtl="0" algn="l">
              <a:spcBef>
                <a:spcPts val="0"/>
              </a:spcBef>
              <a:spcAft>
                <a:spcPts val="0"/>
              </a:spcAft>
              <a:buSzPts val="2900"/>
              <a:buChar char="○"/>
            </a:pPr>
            <a:r>
              <a:rPr lang="en-US">
                <a:latin typeface="Arial"/>
                <a:ea typeface="Arial"/>
                <a:cs typeface="Arial"/>
                <a:sym typeface="Arial"/>
              </a:rPr>
              <a:t>Build  the model to predict the probability of an individual ending up with CHD and determine the potential participants for the programme.  </a:t>
            </a:r>
            <a:endParaRPr>
              <a:latin typeface="Arial"/>
              <a:ea typeface="Arial"/>
              <a:cs typeface="Arial"/>
              <a:sym typeface="Arial"/>
            </a:endParaRPr>
          </a:p>
          <a:p>
            <a:pPr indent="-412750" lvl="1" marL="914400" rtl="0" algn="l">
              <a:spcBef>
                <a:spcPts val="0"/>
              </a:spcBef>
              <a:spcAft>
                <a:spcPts val="0"/>
              </a:spcAft>
              <a:buSzPts val="2900"/>
              <a:buChar char="○"/>
            </a:pPr>
            <a:r>
              <a:rPr lang="en-US">
                <a:latin typeface="Arial"/>
                <a:ea typeface="Arial"/>
                <a:cs typeface="Arial"/>
                <a:sym typeface="Arial"/>
              </a:rPr>
              <a:t>Analyze the cost-effectiveness of  prevention strategies to help the company save money and patients’  life  from developing into  the late stage</a:t>
            </a:r>
            <a:endParaRPr>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lang="en-US"/>
              <a:t>	</a:t>
            </a:r>
            <a:endParaRPr/>
          </a:p>
          <a:p>
            <a:pPr indent="0" lvl="0" marL="0" rtl="0" algn="l">
              <a:spcBef>
                <a:spcPts val="1000"/>
              </a:spcBef>
              <a:spcAft>
                <a:spcPts val="0"/>
              </a:spcAft>
              <a:buClr>
                <a:srgbClr val="000000"/>
              </a:buClr>
              <a:buSzPts val="1100"/>
              <a:buFont typeface="Arial"/>
              <a:buNone/>
            </a:pPr>
            <a:r>
              <a:rPr lang="en-US"/>
              <a:t>	</a:t>
            </a:r>
            <a:endParaRPr/>
          </a:p>
        </p:txBody>
      </p:sp>
      <p:sp>
        <p:nvSpPr>
          <p:cNvPr id="53" name="Google Shape;53;p12"/>
          <p:cNvSpPr txBox="1"/>
          <p:nvPr>
            <p:ph type="ctrTitle"/>
          </p:nvPr>
        </p:nvSpPr>
        <p:spPr>
          <a:xfrm>
            <a:off x="775600" y="228235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800"/>
              <a:t>Business</a:t>
            </a:r>
            <a:r>
              <a:rPr lang="en-US" sz="3800"/>
              <a:t> Problem: </a:t>
            </a:r>
            <a:endParaRPr sz="3800"/>
          </a:p>
        </p:txBody>
      </p:sp>
      <p:sp>
        <p:nvSpPr>
          <p:cNvPr id="54" name="Google Shape;54;p12"/>
          <p:cNvSpPr txBox="1"/>
          <p:nvPr>
            <p:ph type="ctrTitle"/>
          </p:nvPr>
        </p:nvSpPr>
        <p:spPr>
          <a:xfrm>
            <a:off x="775600" y="43950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800"/>
              <a:t>Main </a:t>
            </a:r>
            <a:r>
              <a:rPr lang="en-US" sz="3800"/>
              <a:t>Audience</a:t>
            </a:r>
            <a:r>
              <a:rPr lang="en-US" sz="3800"/>
              <a:t>: </a:t>
            </a:r>
            <a:endParaRPr sz="3800"/>
          </a:p>
        </p:txBody>
      </p:sp>
      <p:sp>
        <p:nvSpPr>
          <p:cNvPr id="55" name="Google Shape;55;p12"/>
          <p:cNvSpPr txBox="1"/>
          <p:nvPr>
            <p:ph idx="1" type="subTitle"/>
          </p:nvPr>
        </p:nvSpPr>
        <p:spPr>
          <a:xfrm>
            <a:off x="996050" y="1303500"/>
            <a:ext cx="9749400" cy="8640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US">
                <a:latin typeface="Arial"/>
                <a:ea typeface="Arial"/>
                <a:cs typeface="Arial"/>
                <a:sym typeface="Arial"/>
              </a:rPr>
              <a:t>insurance providers</a:t>
            </a:r>
            <a:endParaRPr>
              <a:latin typeface="Arial"/>
              <a:ea typeface="Arial"/>
              <a:cs typeface="Arial"/>
              <a:sym typeface="Arial"/>
            </a:endParaRPr>
          </a:p>
          <a:p>
            <a:pPr indent="-361950" lvl="1" marL="914400" rtl="0" algn="l">
              <a:lnSpc>
                <a:spcPct val="150000"/>
              </a:lnSpc>
              <a:spcBef>
                <a:spcPts val="0"/>
              </a:spcBef>
              <a:spcAft>
                <a:spcPts val="0"/>
              </a:spcAft>
              <a:buSzPts val="2100"/>
              <a:buChar char="○"/>
            </a:pPr>
            <a:r>
              <a:rPr lang="en-US" sz="2100">
                <a:latin typeface="Arial"/>
                <a:ea typeface="Arial"/>
                <a:cs typeface="Arial"/>
                <a:sym typeface="Arial"/>
              </a:rPr>
              <a:t>lessen both financial stress and patient suffering</a:t>
            </a:r>
            <a:endParaRPr sz="21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1524000" y="355108"/>
            <a:ext cx="9144000" cy="864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800"/>
              <a:buNone/>
            </a:pPr>
            <a:r>
              <a:rPr lang="en-US"/>
              <a:t>Data</a:t>
            </a:r>
            <a:endParaRPr/>
          </a:p>
        </p:txBody>
      </p:sp>
      <p:graphicFrame>
        <p:nvGraphicFramePr>
          <p:cNvPr id="61" name="Google Shape;61;p13"/>
          <p:cNvGraphicFramePr/>
          <p:nvPr/>
        </p:nvGraphicFramePr>
        <p:xfrm>
          <a:off x="684065" y="1279350"/>
          <a:ext cx="3000000" cy="3000000"/>
        </p:xfrm>
        <a:graphic>
          <a:graphicData uri="http://schemas.openxmlformats.org/drawingml/2006/table">
            <a:tbl>
              <a:tblPr firstRow="1">
                <a:noFill/>
                <a:tableStyleId>{2211E076-9594-4B8E-B4D1-5E1F0121A8BA}</a:tableStyleId>
              </a:tblPr>
              <a:tblGrid>
                <a:gridCol w="1579475"/>
                <a:gridCol w="1417150"/>
                <a:gridCol w="2931850"/>
              </a:tblGrid>
              <a:tr h="1005975">
                <a:tc rowSpan="3">
                  <a:txBody>
                    <a:bodyPr/>
                    <a:lstStyle/>
                    <a:p>
                      <a:pPr indent="0" lvl="0" marL="0" marR="0" rtl="0" algn="ctr">
                        <a:lnSpc>
                          <a:spcPct val="100000"/>
                        </a:lnSpc>
                        <a:spcBef>
                          <a:spcPts val="0"/>
                        </a:spcBef>
                        <a:spcAft>
                          <a:spcPts val="0"/>
                        </a:spcAft>
                        <a:buClr>
                          <a:srgbClr val="000000"/>
                        </a:buClr>
                        <a:buSzPts val="1800"/>
                        <a:buFont typeface="Arial"/>
                        <a:buNone/>
                      </a:pPr>
                      <a:r>
                        <a:rPr lang="en-US" sz="2200" u="none" cap="none" strike="noStrike">
                          <a:solidFill>
                            <a:schemeClr val="dk1"/>
                          </a:solidFill>
                        </a:rPr>
                        <a:t>Predictor</a:t>
                      </a:r>
                      <a:endParaRPr sz="22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900" u="none" cap="none" strike="noStrike">
                          <a:solidFill>
                            <a:schemeClr val="dk1"/>
                          </a:solidFill>
                        </a:rPr>
                        <a:t>Binary</a:t>
                      </a:r>
                      <a:endParaRPr b="0" sz="19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900" u="none" cap="none" strike="noStrike">
                          <a:solidFill>
                            <a:schemeClr val="dk1"/>
                          </a:solidFill>
                        </a:rPr>
                        <a:t>gender,  currentsmoker, BPMeds, stroke, hype, diabetes</a:t>
                      </a:r>
                      <a:endParaRPr b="0" sz="19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r h="1005975">
                <a:tc vMerge="1"/>
                <a:tc>
                  <a:txBody>
                    <a:bodyPr/>
                    <a:lstStyle/>
                    <a:p>
                      <a:pPr indent="0" lvl="0" marL="0" marR="0" rtl="0" algn="l">
                        <a:lnSpc>
                          <a:spcPct val="100000"/>
                        </a:lnSpc>
                        <a:spcBef>
                          <a:spcPts val="0"/>
                        </a:spcBef>
                        <a:spcAft>
                          <a:spcPts val="0"/>
                        </a:spcAft>
                        <a:buClr>
                          <a:srgbClr val="000000"/>
                        </a:buClr>
                        <a:buSzPts val="1400"/>
                        <a:buFont typeface="Arial"/>
                        <a:buNone/>
                      </a:pPr>
                      <a:r>
                        <a:rPr lang="en-US" sz="1900" u="none" cap="none" strike="noStrike">
                          <a:solidFill>
                            <a:schemeClr val="dk1"/>
                          </a:solidFill>
                        </a:rPr>
                        <a:t>Continuous</a:t>
                      </a:r>
                      <a:endParaRPr sz="19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900" u="none" cap="none" strike="noStrike"/>
                        <a:t>age, cigsperday, chol, sysBP, diaBP, BMI, heartrate, glucose</a:t>
                      </a:r>
                      <a:endParaRPr sz="19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r h="734525">
                <a:tc vMerge="1"/>
                <a:tc>
                  <a:txBody>
                    <a:bodyPr/>
                    <a:lstStyle/>
                    <a:p>
                      <a:pPr indent="0" lvl="0" marL="0" marR="0" rtl="0" algn="l">
                        <a:lnSpc>
                          <a:spcPct val="100000"/>
                        </a:lnSpc>
                        <a:spcBef>
                          <a:spcPts val="0"/>
                        </a:spcBef>
                        <a:spcAft>
                          <a:spcPts val="0"/>
                        </a:spcAft>
                        <a:buClr>
                          <a:srgbClr val="000000"/>
                        </a:buClr>
                        <a:buSzPts val="1400"/>
                        <a:buFont typeface="Arial"/>
                        <a:buNone/>
                      </a:pPr>
                      <a:r>
                        <a:rPr lang="en-US" sz="1900" u="none" cap="none" strike="noStrike">
                          <a:solidFill>
                            <a:schemeClr val="dk1"/>
                          </a:solidFill>
                        </a:rPr>
                        <a:t>Categorical</a:t>
                      </a:r>
                      <a:endParaRPr sz="19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900" u="none" cap="none" strike="noStrike"/>
                        <a:t>education</a:t>
                      </a:r>
                      <a:endParaRPr sz="19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r h="670625">
                <a:tc>
                  <a:txBody>
                    <a:bodyPr/>
                    <a:lstStyle/>
                    <a:p>
                      <a:pPr indent="0" lvl="0" marL="0" marR="0" rtl="0" algn="ctr">
                        <a:lnSpc>
                          <a:spcPct val="100000"/>
                        </a:lnSpc>
                        <a:spcBef>
                          <a:spcPts val="0"/>
                        </a:spcBef>
                        <a:spcAft>
                          <a:spcPts val="0"/>
                        </a:spcAft>
                        <a:buClr>
                          <a:srgbClr val="000000"/>
                        </a:buClr>
                        <a:buSzPts val="1800"/>
                        <a:buFont typeface="Arial"/>
                        <a:buNone/>
                      </a:pPr>
                      <a:r>
                        <a:rPr b="1" lang="en-US" sz="2200" u="none" cap="none" strike="noStrike">
                          <a:solidFill>
                            <a:schemeClr val="dk1"/>
                          </a:solidFill>
                        </a:rPr>
                        <a:t>Response</a:t>
                      </a:r>
                      <a:endParaRPr b="1" sz="22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900" u="none" cap="none" strike="noStrike">
                          <a:solidFill>
                            <a:schemeClr val="dk1"/>
                          </a:solidFill>
                        </a:rPr>
                        <a:t>Binary</a:t>
                      </a:r>
                      <a:endParaRPr sz="19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900" u="none" cap="none" strike="noStrike">
                          <a:solidFill>
                            <a:schemeClr val="dk1"/>
                          </a:solidFill>
                        </a:rPr>
                        <a:t>TenYearCHD</a:t>
                      </a:r>
                      <a:endParaRPr sz="19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r h="670625">
                <a:tc>
                  <a:txBody>
                    <a:bodyPr/>
                    <a:lstStyle/>
                    <a:p>
                      <a:pPr indent="0" lvl="0" marL="0" marR="0" rtl="0" algn="ctr">
                        <a:lnSpc>
                          <a:spcPct val="100000"/>
                        </a:lnSpc>
                        <a:spcBef>
                          <a:spcPts val="0"/>
                        </a:spcBef>
                        <a:spcAft>
                          <a:spcPts val="0"/>
                        </a:spcAft>
                        <a:buNone/>
                      </a:pPr>
                      <a:r>
                        <a:rPr b="1" lang="en-US" sz="2200"/>
                        <a:t>Obs</a:t>
                      </a:r>
                      <a:endParaRPr b="1" sz="2200" u="none" cap="none" strike="noStrike">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gridSpan="2">
                  <a:txBody>
                    <a:bodyPr/>
                    <a:lstStyle/>
                    <a:p>
                      <a:pPr indent="0" lvl="0" marL="0" rtl="0" algn="l">
                        <a:spcBef>
                          <a:spcPts val="0"/>
                        </a:spcBef>
                        <a:spcAft>
                          <a:spcPts val="0"/>
                        </a:spcAft>
                        <a:buNone/>
                      </a:pPr>
                      <a:r>
                        <a:rPr lang="en-US" sz="1900">
                          <a:solidFill>
                            <a:schemeClr val="dk1"/>
                          </a:solidFill>
                        </a:rPr>
                        <a:t>4238</a:t>
                      </a:r>
                      <a:endParaRPr sz="1900">
                        <a:solidFill>
                          <a:schemeClr val="dk1"/>
                        </a:solidFill>
                      </a:endParaRPr>
                    </a:p>
                  </a:txBody>
                  <a:tcPr marT="45725" marB="45725" marR="91450" marL="91450" anchor="ctr">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hMerge="1"/>
              </a:tr>
            </a:tbl>
          </a:graphicData>
        </a:graphic>
      </p:graphicFrame>
      <p:pic>
        <p:nvPicPr>
          <p:cNvPr id="62" name="Google Shape;62;p13"/>
          <p:cNvPicPr preferRelativeResize="0"/>
          <p:nvPr/>
        </p:nvPicPr>
        <p:blipFill rotWithShape="1">
          <a:blip r:embed="rId3">
            <a:alphaModFix/>
          </a:blip>
          <a:srcRect b="0" l="0" r="0" t="0"/>
          <a:stretch/>
        </p:blipFill>
        <p:spPr>
          <a:xfrm>
            <a:off x="6802326" y="1128907"/>
            <a:ext cx="4609274" cy="4388618"/>
          </a:xfrm>
          <a:prstGeom prst="rect">
            <a:avLst/>
          </a:prstGeom>
          <a:noFill/>
          <a:ln>
            <a:noFill/>
          </a:ln>
        </p:spPr>
      </p:pic>
      <p:sp>
        <p:nvSpPr>
          <p:cNvPr id="63" name="Google Shape;63;p13"/>
          <p:cNvSpPr txBox="1"/>
          <p:nvPr/>
        </p:nvSpPr>
        <p:spPr>
          <a:xfrm>
            <a:off x="7890825" y="2938100"/>
            <a:ext cx="9639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3594</a:t>
            </a:r>
            <a:endParaRPr sz="1600">
              <a:solidFill>
                <a:schemeClr val="lt1"/>
              </a:solidFill>
            </a:endParaRPr>
          </a:p>
        </p:txBody>
      </p:sp>
      <p:sp>
        <p:nvSpPr>
          <p:cNvPr id="64" name="Google Shape;64;p13"/>
          <p:cNvSpPr txBox="1"/>
          <p:nvPr/>
        </p:nvSpPr>
        <p:spPr>
          <a:xfrm>
            <a:off x="9668225" y="4560650"/>
            <a:ext cx="605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644</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524000" y="355108"/>
            <a:ext cx="9144000" cy="864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800"/>
              <a:buNone/>
            </a:pPr>
            <a:r>
              <a:rPr lang="en-US"/>
              <a:t>Models</a:t>
            </a:r>
            <a:endParaRPr/>
          </a:p>
        </p:txBody>
      </p:sp>
      <p:graphicFrame>
        <p:nvGraphicFramePr>
          <p:cNvPr id="70" name="Google Shape;70;p14"/>
          <p:cNvGraphicFramePr/>
          <p:nvPr/>
        </p:nvGraphicFramePr>
        <p:xfrm>
          <a:off x="1828800" y="2095500"/>
          <a:ext cx="3000000" cy="3000000"/>
        </p:xfrm>
        <a:graphic>
          <a:graphicData uri="http://schemas.openxmlformats.org/drawingml/2006/table">
            <a:tbl>
              <a:tblPr firstRow="1">
                <a:noFill/>
                <a:tableStyleId>{A6ED9E5A-89C0-4BDC-BA35-FB54E27F1928}</a:tableStyleId>
              </a:tblPr>
              <a:tblGrid>
                <a:gridCol w="2802250"/>
                <a:gridCol w="57308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2100" u="none" cap="none" strike="noStrike"/>
                        <a:t>Models</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9050">
                      <a:solidFill>
                        <a:srgbClr val="2F549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2100" u="none" cap="none" strike="noStrike"/>
                        <a:t>Parameter</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9050">
                      <a:solidFill>
                        <a:srgbClr val="2F5496"/>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2100" u="none" cap="none" strike="noStrike"/>
                        <a:t>Logistic Regression</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905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2100" u="none" cap="none" strike="noStrike"/>
                        <a:t>Threshold = 0.2 (to capture the minority)</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905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2100" u="none" cap="none" strike="noStrike"/>
                        <a:t>KNN</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2100" u="none" cap="none" strike="noStrike"/>
                        <a:t>k = </a:t>
                      </a:r>
                      <a:r>
                        <a:rPr lang="en-US" sz="2100"/>
                        <a:t>5</a:t>
                      </a:r>
                      <a:r>
                        <a:rPr lang="en-US" sz="2100" u="none" cap="none" strike="noStrike"/>
                        <a:t> (to capture the local structure of the data)</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2100" u="none" cap="none" strike="noStrike"/>
                        <a:t>SVM</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2100" u="none" cap="none" strike="noStrike"/>
                        <a:t>Threshold = 0.05 (to capture the minority)</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2100" u="none" cap="none" strike="noStrike"/>
                        <a:t>Decision Tree</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2100" u="none" cap="none" strike="noStrike"/>
                        <a:t>Threshold = 0.2 (to capture the minority)</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2100" u="none" cap="none" strike="noStrike"/>
                        <a:t>Random Forest</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2100" u="none" cap="none" strike="noStrike"/>
                        <a:t>Threshold = 0.2 (to capture the minority)</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2100" u="none" cap="none" strike="noStrike"/>
                        <a:t>ANN</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2100" u="none" cap="none" strike="noStrike"/>
                        <a:t>hidden = 5</a:t>
                      </a:r>
                      <a:endParaRPr sz="2100" u="none" cap="none" strike="noStrike"/>
                    </a:p>
                  </a:txBody>
                  <a:tcPr marT="45725" marB="45725" marR="91450" marL="91450">
                    <a:lnL cap="flat" cmpd="sng" w="12700">
                      <a:solidFill>
                        <a:srgbClr val="2F5496"/>
                      </a:solidFill>
                      <a:prstDash val="solid"/>
                      <a:round/>
                      <a:headEnd len="sm" w="sm" type="none"/>
                      <a:tailEnd len="sm" w="sm" type="none"/>
                    </a:lnL>
                    <a:lnR cap="flat" cmpd="sng" w="12700">
                      <a:solidFill>
                        <a:srgbClr val="2F5496"/>
                      </a:solidFill>
                      <a:prstDash val="solid"/>
                      <a:round/>
                      <a:headEnd len="sm" w="sm" type="none"/>
                      <a:tailEnd len="sm" w="sm" type="none"/>
                    </a:lnR>
                    <a:lnT cap="flat" cmpd="sng" w="12700">
                      <a:solidFill>
                        <a:srgbClr val="2F5496"/>
                      </a:solidFill>
                      <a:prstDash val="solid"/>
                      <a:round/>
                      <a:headEnd len="sm" w="sm" type="none"/>
                      <a:tailEnd len="sm" w="sm" type="none"/>
                    </a:lnT>
                    <a:lnB cap="flat" cmpd="sng" w="12700">
                      <a:solidFill>
                        <a:srgbClr val="2F5496"/>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1524000" y="32750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Accuracy Comparison</a:t>
            </a:r>
            <a:endParaRPr>
              <a:latin typeface="Arial"/>
              <a:ea typeface="Arial"/>
              <a:cs typeface="Arial"/>
              <a:sym typeface="Arial"/>
            </a:endParaRPr>
          </a:p>
        </p:txBody>
      </p:sp>
      <p:pic>
        <p:nvPicPr>
          <p:cNvPr id="76" name="Google Shape;76;p15"/>
          <p:cNvPicPr preferRelativeResize="0"/>
          <p:nvPr/>
        </p:nvPicPr>
        <p:blipFill>
          <a:blip r:embed="rId3">
            <a:alphaModFix/>
          </a:blip>
          <a:stretch>
            <a:fillRect/>
          </a:stretch>
        </p:blipFill>
        <p:spPr>
          <a:xfrm>
            <a:off x="1711675" y="1288700"/>
            <a:ext cx="8651224" cy="4699975"/>
          </a:xfrm>
          <a:prstGeom prst="rect">
            <a:avLst/>
          </a:prstGeom>
          <a:noFill/>
          <a:ln>
            <a:noFill/>
          </a:ln>
        </p:spPr>
      </p:pic>
      <p:sp>
        <p:nvSpPr>
          <p:cNvPr id="77" name="Google Shape;77;p15"/>
          <p:cNvSpPr txBox="1"/>
          <p:nvPr/>
        </p:nvSpPr>
        <p:spPr>
          <a:xfrm>
            <a:off x="10556075" y="1738650"/>
            <a:ext cx="1214400" cy="15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We choose Combine Model.</a:t>
            </a: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1524000" y="355108"/>
            <a:ext cx="91440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Kappa Comparison</a:t>
            </a:r>
            <a:endParaRPr>
              <a:latin typeface="Arial"/>
              <a:ea typeface="Arial"/>
              <a:cs typeface="Arial"/>
              <a:sym typeface="Arial"/>
            </a:endParaRPr>
          </a:p>
        </p:txBody>
      </p:sp>
      <p:pic>
        <p:nvPicPr>
          <p:cNvPr id="83" name="Google Shape;83;p16"/>
          <p:cNvPicPr preferRelativeResize="0"/>
          <p:nvPr/>
        </p:nvPicPr>
        <p:blipFill>
          <a:blip r:embed="rId3">
            <a:alphaModFix/>
          </a:blip>
          <a:stretch>
            <a:fillRect/>
          </a:stretch>
        </p:blipFill>
        <p:spPr>
          <a:xfrm>
            <a:off x="1628775" y="1357075"/>
            <a:ext cx="8761724" cy="4535000"/>
          </a:xfrm>
          <a:prstGeom prst="rect">
            <a:avLst/>
          </a:prstGeom>
          <a:noFill/>
          <a:ln>
            <a:noFill/>
          </a:ln>
        </p:spPr>
      </p:pic>
      <p:sp>
        <p:nvSpPr>
          <p:cNvPr id="84" name="Google Shape;84;p16"/>
          <p:cNvSpPr txBox="1"/>
          <p:nvPr/>
        </p:nvSpPr>
        <p:spPr>
          <a:xfrm>
            <a:off x="10749250" y="2042225"/>
            <a:ext cx="1766400" cy="17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Disease</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2100">
                <a:latin typeface="Times New Roman"/>
                <a:ea typeface="Times New Roman"/>
                <a:cs typeface="Times New Roman"/>
                <a:sym typeface="Times New Roman"/>
              </a:rPr>
              <a:t>Low Kappa</a:t>
            </a:r>
            <a:endParaRPr sz="2100">
              <a:latin typeface="Times New Roman"/>
              <a:ea typeface="Times New Roman"/>
              <a:cs typeface="Times New Roman"/>
              <a:sym typeface="Times New Roman"/>
            </a:endParaRPr>
          </a:p>
        </p:txBody>
      </p:sp>
      <p:cxnSp>
        <p:nvCxnSpPr>
          <p:cNvPr id="85" name="Google Shape;85;p16"/>
          <p:cNvCxnSpPr/>
          <p:nvPr/>
        </p:nvCxnSpPr>
        <p:spPr>
          <a:xfrm>
            <a:off x="11342600" y="2580375"/>
            <a:ext cx="13800" cy="40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152400" y="152400"/>
            <a:ext cx="4056225" cy="3407700"/>
          </a:xfrm>
          <a:prstGeom prst="rect">
            <a:avLst/>
          </a:prstGeom>
          <a:noFill/>
          <a:ln>
            <a:noFill/>
          </a:ln>
        </p:spPr>
      </p:pic>
      <p:pic>
        <p:nvPicPr>
          <p:cNvPr id="91" name="Google Shape;91;p17"/>
          <p:cNvPicPr preferRelativeResize="0"/>
          <p:nvPr/>
        </p:nvPicPr>
        <p:blipFill>
          <a:blip r:embed="rId4">
            <a:alphaModFix/>
          </a:blip>
          <a:stretch>
            <a:fillRect/>
          </a:stretch>
        </p:blipFill>
        <p:spPr>
          <a:xfrm>
            <a:off x="4457025" y="152400"/>
            <a:ext cx="3704775" cy="3568625"/>
          </a:xfrm>
          <a:prstGeom prst="rect">
            <a:avLst/>
          </a:prstGeom>
          <a:noFill/>
          <a:ln>
            <a:noFill/>
          </a:ln>
        </p:spPr>
      </p:pic>
      <p:pic>
        <p:nvPicPr>
          <p:cNvPr id="92" name="Google Shape;92;p17"/>
          <p:cNvPicPr preferRelativeResize="0"/>
          <p:nvPr/>
        </p:nvPicPr>
        <p:blipFill>
          <a:blip r:embed="rId5">
            <a:alphaModFix/>
          </a:blip>
          <a:stretch>
            <a:fillRect/>
          </a:stretch>
        </p:blipFill>
        <p:spPr>
          <a:xfrm>
            <a:off x="8410200" y="71938"/>
            <a:ext cx="3704776" cy="3568625"/>
          </a:xfrm>
          <a:prstGeom prst="rect">
            <a:avLst/>
          </a:prstGeom>
          <a:noFill/>
          <a:ln>
            <a:noFill/>
          </a:ln>
        </p:spPr>
      </p:pic>
      <p:cxnSp>
        <p:nvCxnSpPr>
          <p:cNvPr id="93" name="Google Shape;93;p17"/>
          <p:cNvCxnSpPr/>
          <p:nvPr/>
        </p:nvCxnSpPr>
        <p:spPr>
          <a:xfrm>
            <a:off x="4222425" y="41400"/>
            <a:ext cx="27600" cy="40983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17"/>
          <p:cNvCxnSpPr/>
          <p:nvPr/>
        </p:nvCxnSpPr>
        <p:spPr>
          <a:xfrm>
            <a:off x="8237875" y="41400"/>
            <a:ext cx="82800" cy="4153500"/>
          </a:xfrm>
          <a:prstGeom prst="straightConnector1">
            <a:avLst/>
          </a:prstGeom>
          <a:noFill/>
          <a:ln cap="flat" cmpd="sng" w="9525">
            <a:solidFill>
              <a:schemeClr val="dk2"/>
            </a:solidFill>
            <a:prstDash val="solid"/>
            <a:round/>
            <a:headEnd len="med" w="med" type="none"/>
            <a:tailEnd len="med" w="med" type="none"/>
          </a:ln>
        </p:spPr>
      </p:cxnSp>
      <p:sp>
        <p:nvSpPr>
          <p:cNvPr id="95" name="Google Shape;95;p17"/>
          <p:cNvSpPr txBox="1"/>
          <p:nvPr/>
        </p:nvSpPr>
        <p:spPr>
          <a:xfrm>
            <a:off x="1274475" y="3640550"/>
            <a:ext cx="15192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c(0,1,3,0)</a:t>
            </a:r>
            <a:endParaRPr b="1" sz="2000"/>
          </a:p>
        </p:txBody>
      </p:sp>
      <p:sp>
        <p:nvSpPr>
          <p:cNvPr id="96" name="Google Shape;96;p17"/>
          <p:cNvSpPr txBox="1"/>
          <p:nvPr/>
        </p:nvSpPr>
        <p:spPr>
          <a:xfrm>
            <a:off x="5678775" y="3640550"/>
            <a:ext cx="15192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c(0,1,4,0)</a:t>
            </a:r>
            <a:endParaRPr b="1" sz="2000"/>
          </a:p>
        </p:txBody>
      </p:sp>
      <p:sp>
        <p:nvSpPr>
          <p:cNvPr id="97" name="Google Shape;97;p17"/>
          <p:cNvSpPr txBox="1"/>
          <p:nvPr/>
        </p:nvSpPr>
        <p:spPr>
          <a:xfrm>
            <a:off x="9692950" y="3640550"/>
            <a:ext cx="15192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c(0,1,5,0)</a:t>
            </a:r>
            <a:endParaRPr b="1" sz="2000"/>
          </a:p>
        </p:txBody>
      </p:sp>
      <p:sp>
        <p:nvSpPr>
          <p:cNvPr id="98" name="Google Shape;98;p17"/>
          <p:cNvSpPr txBox="1"/>
          <p:nvPr/>
        </p:nvSpPr>
        <p:spPr>
          <a:xfrm>
            <a:off x="152400" y="4222425"/>
            <a:ext cx="11962500" cy="16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t>#False Positive (FP): A false positive occurs when the model incorrectly predicts that a person has heart disease when they do not. While this is certainly not ideal—possibly leading to unnecessary stress for the patient, additional tests, and healthcare costs—the consequences are generally not as severe as missing a true positive case.</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#False Negative (FN): A false negative in the context of heart disease prediction means that a person who has heart disease is incorrectly predicted by the model as not having the disease. This is potentially dangerous as it may result in the patient not receiving timely treatment, which can lead to serious health complications or even death. Therefore, the cost of false negatives is considered to be high, as it directly impacts patient health and outcomes.</a:t>
            </a:r>
            <a:endParaRPr sz="16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Slide 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Slide 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Slide 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ntent Slide 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