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62" r:id="rId3"/>
    <p:sldId id="287" r:id="rId4"/>
    <p:sldId id="341" r:id="rId5"/>
    <p:sldId id="342" r:id="rId7"/>
    <p:sldId id="351" r:id="rId8"/>
    <p:sldId id="352" r:id="rId9"/>
    <p:sldId id="343" r:id="rId10"/>
    <p:sldId id="348" r:id="rId11"/>
    <p:sldId id="379" r:id="rId12"/>
    <p:sldId id="353" r:id="rId13"/>
    <p:sldId id="355" r:id="rId14"/>
    <p:sldId id="370" r:id="rId15"/>
    <p:sldId id="371" r:id="rId16"/>
    <p:sldId id="372" r:id="rId17"/>
    <p:sldId id="374" r:id="rId18"/>
    <p:sldId id="376" r:id="rId19"/>
    <p:sldId id="377" r:id="rId20"/>
    <p:sldId id="380" r:id="rId21"/>
    <p:sldId id="369" r:id="rId22"/>
    <p:sldId id="354" r:id="rId23"/>
    <p:sldId id="310" r:id="rId24"/>
    <p:sldId id="312" r:id="rId25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微软雅黑" panose="020B0503020204020204" pitchFamily="34" charset="-122"/>
      <p:regular r:id="rId35"/>
    </p:embeddedFont>
    <p:embeddedFont>
      <p:font typeface="微软雅黑 Light" panose="02010600030101010101" pitchFamily="34" charset="-122"/>
      <p:regular r:id="rId36"/>
    </p:embeddedFont>
    <p:embeddedFont>
      <p:font typeface="等线 Light" panose="02010600030101010101" charset="0"/>
      <p:regular r:id="rId37"/>
    </p:embeddedFont>
    <p:embeddedFont>
      <p:font typeface="等线" panose="02010600030101010101" charset="0"/>
      <p:regular r:id="rId38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BE"/>
    <a:srgbClr val="F4AC00"/>
    <a:srgbClr val="E74E3E"/>
    <a:srgbClr val="F6F7F9"/>
    <a:srgbClr val="666666"/>
    <a:srgbClr val="029BAB"/>
    <a:srgbClr val="F1F1F1"/>
    <a:srgbClr val="B12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7" d="100"/>
          <a:sy n="107" d="100"/>
        </p:scale>
        <p:origin x="-102" y="-156"/>
      </p:cViewPr>
      <p:guideLst>
        <p:guide orient="horz" pos="2160"/>
        <p:guide pos="6318"/>
        <p:guide pos="1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327FC-BCE3-4688-8B6D-09877B787148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C2372-0927-4873-B8A4-B1D1E29C1CB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AF8DC-20F2-49BF-B11F-C9CC37C7D9B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09B58-56B3-4178-9362-3D2C0DE1C8E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77B6D-DA5A-4A4A-938E-EC746120D68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34E84-DC47-4397-9C71-76D417FEE27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956C-7FEA-40D4-A52F-3B10A3F3B2F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E9D22-6518-4407-8075-776B9724C32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4BFD-7A44-408A-B9EC-85BC150BAB6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8F28E-EED8-4729-918D-2FDEE53838F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B5488-F59C-4D31-A337-337F2354E7A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500DD5-F7F3-419B-A00F-B1F475D9CB56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0160"/>
            <a:ext cx="12192000" cy="3295650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529584" y="2694939"/>
            <a:ext cx="1310909" cy="1310909"/>
          </a:xfrm>
          <a:prstGeom prst="ellipse">
            <a:avLst/>
          </a:prstGeom>
          <a:solidFill>
            <a:srgbClr val="F1F1F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732522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935460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9071723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886979" y="4495417"/>
            <a:ext cx="5184576" cy="619865"/>
          </a:xfrm>
          <a:prstGeom prst="roundRect">
            <a:avLst>
              <a:gd name="adj" fmla="val 50000"/>
            </a:avLst>
          </a:prstGeom>
          <a:solidFill>
            <a:srgbClr val="01ACBE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smtClean="0">
                <a:latin typeface="微软雅黑 Light" panose="02010600030101010101" pitchFamily="34" charset="-122"/>
                <a:ea typeface="微软雅黑 Light" panose="02010600030101010101" pitchFamily="34" charset="-122"/>
              </a:rPr>
              <a:t>报告人</a:t>
            </a:r>
            <a:r>
              <a:rPr lang="zh-CN" altLang="en-US" sz="2400" dirty="0">
                <a:latin typeface="微软雅黑 Light" panose="02010600030101010101" pitchFamily="34" charset="-122"/>
                <a:ea typeface="微软雅黑 Light" panose="02010600030101010101" pitchFamily="34" charset="-122"/>
              </a:rPr>
              <a:t>：郭晓龙  </a:t>
            </a:r>
            <a:endParaRPr lang="en-US" altLang="zh-CN" sz="2400" dirty="0"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150" y="65405"/>
            <a:ext cx="77133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3.0 </a:t>
            </a:r>
            <a:r>
              <a:rPr lang="zh-CN" altLang="en-US" dirty="0">
                <a:solidFill>
                  <a:schemeClr val="bg1"/>
                </a:solidFill>
              </a:rPr>
              <a:t>非极大值抑制算法</a:t>
            </a:r>
            <a:r>
              <a:rPr lang="en-US" altLang="zh-CN" dirty="0">
                <a:solidFill>
                  <a:schemeClr val="bg1"/>
                </a:solidFill>
              </a:rPr>
              <a:t>——NMS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120130" y="5793105"/>
            <a:ext cx="37344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Non-Maximum Suppression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NMS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045" y="692150"/>
            <a:ext cx="5267325" cy="4029075"/>
          </a:xfrm>
          <a:prstGeom prst="rect">
            <a:avLst/>
          </a:prstGeom>
        </p:spPr>
      </p:pic>
      <p:pic>
        <p:nvPicPr>
          <p:cNvPr id="9" name="图片 8" descr="NMS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692150"/>
            <a:ext cx="5779135" cy="39985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9180" y="4871085"/>
            <a:ext cx="1043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非极大值抑制算法</a:t>
            </a:r>
            <a:r>
              <a:rPr lang="en-US" altLang="zh-CN"/>
              <a:t>——NMS</a:t>
            </a:r>
            <a:r>
              <a:rPr lang="zh-CN" altLang="en-US"/>
              <a:t>，算法的</a:t>
            </a:r>
            <a:r>
              <a:rPr lang="zh-CN" altLang="en-US"/>
              <a:t>目的就是去除冗余的检测框，保留最好的一个。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150" y="65405"/>
            <a:ext cx="524700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3.1 NMS</a:t>
            </a:r>
            <a:r>
              <a:rPr lang="zh-CN" altLang="en-US" dirty="0">
                <a:solidFill>
                  <a:schemeClr val="bg1"/>
                </a:solidFill>
              </a:rPr>
              <a:t>算法流程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nms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4455" y="941705"/>
            <a:ext cx="6711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nms(boxes,  scores,   thresh,   top_k);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boxes——</a:t>
            </a:r>
            <a:r>
              <a:rPr lang="zh-CN" altLang="en-US"/>
              <a:t>一组检测框（得分</a:t>
            </a:r>
            <a:r>
              <a:rPr lang="en-US" altLang="zh-CN"/>
              <a:t>&gt;0.01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scores——</a:t>
            </a:r>
            <a:r>
              <a:rPr lang="zh-CN" altLang="en-US"/>
              <a:t>一组</a:t>
            </a:r>
            <a:r>
              <a:rPr lang="zh-CN" altLang="en-US"/>
              <a:t>预测得分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thresh——</a:t>
            </a:r>
            <a:r>
              <a:rPr lang="zh-CN" altLang="en-US"/>
              <a:t>阈值（</a:t>
            </a:r>
            <a:r>
              <a:rPr lang="en-US" altLang="zh-CN"/>
              <a:t>~</a:t>
            </a:r>
            <a:r>
              <a:rPr lang="en-US" altLang="zh-CN"/>
              <a:t>0.45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top_k——</a:t>
            </a:r>
            <a:r>
              <a:rPr lang="zh-CN" altLang="en-US"/>
              <a:t>选取</a:t>
            </a:r>
            <a:r>
              <a:rPr lang="en-US" altLang="zh-CN"/>
              <a:t>boxes</a:t>
            </a:r>
            <a:r>
              <a:rPr lang="zh-CN" altLang="en-US"/>
              <a:t>中得分最高的前</a:t>
            </a:r>
            <a:r>
              <a:rPr lang="en-US" altLang="zh-CN">
                <a:sym typeface="+mn-ea"/>
              </a:rPr>
              <a:t>top_k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~200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个检测框参与</a:t>
            </a:r>
            <a:r>
              <a:rPr lang="en-US" altLang="zh-CN">
                <a:sym typeface="+mn-ea"/>
              </a:rPr>
              <a:t>nms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n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5770" y="885190"/>
            <a:ext cx="518160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863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3.2 </a:t>
            </a:r>
            <a:r>
              <a:rPr lang="zh-CN" altLang="en-US" dirty="0">
                <a:solidFill>
                  <a:schemeClr val="bg1"/>
                </a:solidFill>
              </a:rPr>
              <a:t>边界框回归算法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（来自</a:t>
            </a:r>
            <a:r>
              <a:rPr lang="en-US" altLang="zh-CN" dirty="0">
                <a:solidFill>
                  <a:schemeClr val="bg1"/>
                </a:solidFill>
              </a:rPr>
              <a:t>RCNN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3105"/>
            <a:ext cx="3536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bounding box regression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bb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0" y="692150"/>
            <a:ext cx="4932680" cy="3795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195" y="4706620"/>
            <a:ext cx="8966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绿色的框表示Ground Truth, 红色的框是定位不准确(IoU&lt;0.5)，是需要调整的框。 如果能对红色的框进行微调， 使得经过微调后的窗口跟Ground Truth 更接近， 这样飞机的定位会更准确。Bounding-box regression 就是用来微调这个红色窗口的。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54571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3.3 </a:t>
            </a:r>
            <a:r>
              <a:rPr lang="zh-CN" altLang="en-US" dirty="0">
                <a:solidFill>
                  <a:schemeClr val="bg1"/>
                </a:solidFill>
              </a:rPr>
              <a:t>边框回归</a:t>
            </a:r>
            <a:r>
              <a:rPr lang="zh-CN" altLang="en-US" dirty="0">
                <a:solidFill>
                  <a:schemeClr val="bg1"/>
                </a:solidFill>
              </a:rPr>
              <a:t>算法原理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6185" y="5782310"/>
            <a:ext cx="3462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  <a:sym typeface="+mn-ea"/>
              </a:rPr>
              <a:t>bounding box regression</a:t>
            </a:r>
            <a:endParaRPr lang="zh-CN" altLang="en-US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bb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905510"/>
            <a:ext cx="4257675" cy="390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3930" y="1327150"/>
            <a:ext cx="7197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对于窗口一般使用四维向量(x,y,w,h)来表示， 分别表示检测框的中心点坐标和宽高。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左图红色的框 P 代表原始的Proposal, 绿色的框 G 代表目标的 Ground Truth， 我们的目标是寻找一种关系使得输入原始的窗口 P 经过映射得到一个跟真实窗口 G 更接近的回归窗口G^。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73930" y="3533775"/>
            <a:ext cx="7269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边框回归的目标是：给定(Px,Py,Pw,Ph)寻找一种映射f使得f(Px,Py,Pw,Ph)=(Gx^,Gy^,Gw^,Gh^)并且(Gx^,Gy^,Gw^,Gh^)≈(Gx,Gy,Gw,Gh)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890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8411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3.3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边框回归算法原理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3105"/>
            <a:ext cx="34626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  <a:sym typeface="+mn-ea"/>
              </a:rPr>
              <a:t>bounding box regression</a:t>
            </a:r>
            <a:endParaRPr lang="zh-CN" altLang="en-US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0300" y="1030605"/>
            <a:ext cx="8710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经过何种变换才能从窗口 P 变为窗口G^呢？ 比较简单的思路就是: 平移+尺度放缩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先做平移：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G^x=Pw*dx(P)+Px</a:t>
            </a:r>
            <a:endParaRPr lang="en-US" altLang="zh-CN"/>
          </a:p>
          <a:p>
            <a:r>
              <a:rPr lang="en-US" altLang="zh-CN"/>
              <a:t>	G^y=Ph*dy(P)+Py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再做尺度缩放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G^w=Pw*exp(dw(P))</a:t>
            </a:r>
            <a:endParaRPr lang="en-US" altLang="zh-CN"/>
          </a:p>
          <a:p>
            <a:r>
              <a:rPr lang="en-US" altLang="zh-CN"/>
              <a:t>	G^h=Ph*exp(dh(P))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边框回归就是</a:t>
            </a:r>
            <a:r>
              <a:rPr lang="zh-CN" altLang="en-US"/>
              <a:t>学习</a:t>
            </a:r>
            <a:r>
              <a:rPr lang="en-US" altLang="zh-CN"/>
              <a:t>dx(P),dy(P),dw(P),dh(P)这四个变换。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d*(P) = ( </a:t>
            </a:r>
            <a:r>
              <a:rPr lang="en-US" altLang="zh-CN">
                <a:sym typeface="+mn-ea"/>
              </a:rPr>
              <a:t>dx(P), dy(P), dw(P), dh(P) 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890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8411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3.3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边框回归算法原理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3105"/>
            <a:ext cx="34626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  <a:sym typeface="+mn-ea"/>
              </a:rPr>
              <a:t>bounding box regression</a:t>
            </a:r>
            <a:endParaRPr lang="zh-CN" altLang="en-US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0300" y="1030605"/>
            <a:ext cx="87109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如何得到这四个映射？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P经过dx(P),dy(P),dw(P),dh(P)得到的并不是真实值G，而是预测值G^。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假设</a:t>
            </a:r>
            <a:r>
              <a:rPr lang="en-US" altLang="zh-CN"/>
              <a:t>P</a:t>
            </a:r>
            <a:r>
              <a:rPr lang="zh-CN" altLang="en-US"/>
              <a:t>经过平移量(tx,ty) 和尺度缩放(tw,th)，可以得到</a:t>
            </a:r>
            <a:r>
              <a:rPr lang="zh-CN" altLang="en-US">
                <a:sym typeface="+mn-ea"/>
              </a:rPr>
              <a:t>真实值G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真实的平移量：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tx=(Gx−Px)/Pw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ty=(Gy−Py)/Ph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真实的缩放量：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tw=log(Gw/Pw)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tw=log(Gw/Pw)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t∗=(tx,ty,tw,th)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890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8411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3.3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边框回归算法原理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3105"/>
            <a:ext cx="34626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  <a:sym typeface="+mn-ea"/>
              </a:rPr>
              <a:t>bounding box regression</a:t>
            </a:r>
            <a:endParaRPr lang="zh-CN" altLang="en-US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620" y="850265"/>
            <a:ext cx="4067175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80" y="2077720"/>
            <a:ext cx="5895975" cy="1495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4220845"/>
            <a:ext cx="2314575" cy="504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41850" y="432625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代指</a:t>
            </a:r>
            <a:r>
              <a:rPr lang="en-US" altLang="zh-CN"/>
              <a:t>x, y, w, h</a:t>
            </a:r>
            <a:r>
              <a:rPr lang="zh-CN" altLang="en-US"/>
              <a:t>；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20" y="4277995"/>
            <a:ext cx="847725" cy="4476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32445" y="432625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是输入的</a:t>
            </a:r>
            <a:r>
              <a:rPr lang="en-US" altLang="zh-CN"/>
              <a:t>CNN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86245" y="432625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3845" y="4317365"/>
            <a:ext cx="86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1934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3.4</a:t>
            </a:r>
            <a:r>
              <a:rPr lang="zh-CN" altLang="en-US" dirty="0">
                <a:solidFill>
                  <a:schemeClr val="bg1"/>
                </a:solidFill>
              </a:rPr>
              <a:t>铺设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锚点框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prior box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36955" y="854710"/>
            <a:ext cx="11024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SSD中引入了预选框</a:t>
            </a:r>
            <a:r>
              <a:rPr lang="en-US" altLang="zh-CN"/>
              <a:t>p</a:t>
            </a:r>
            <a:r>
              <a:rPr lang="zh-CN" altLang="en-US"/>
              <a:t>rior </a:t>
            </a:r>
            <a:r>
              <a:rPr lang="en-US" altLang="zh-CN"/>
              <a:t>b</a:t>
            </a:r>
            <a:r>
              <a:rPr lang="zh-CN" altLang="en-US"/>
              <a:t>ox，后续通过softmax分类+bounding box regression可以从priox box中预测到目标。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SSD按照如下规则生成prior box：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以feature map上每个点的中点为中心（offset=0.5），生成一些列同心的prior box（然后中心点的坐标会乘以step，相当于从feature map位置映射回原图位置）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正方形prior box最小边长为                          ，，最大边长为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每在prototxt设置一个aspect ratio，会生成2个长方形，长宽为：                                                     和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0" y="2758440"/>
            <a:ext cx="1295400" cy="35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0" y="2620010"/>
            <a:ext cx="2752725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85" y="3248660"/>
            <a:ext cx="2924175" cy="504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3774440"/>
            <a:ext cx="3467100" cy="495300"/>
          </a:xfrm>
          <a:prstGeom prst="rect">
            <a:avLst/>
          </a:prstGeom>
        </p:spPr>
      </p:pic>
      <p:pic>
        <p:nvPicPr>
          <p:cNvPr id="10" name="图片 9" descr="201708101558209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5" y="3807460"/>
            <a:ext cx="3170555" cy="1985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120" y="3774440"/>
            <a:ext cx="2087880" cy="2123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0805" y="4871085"/>
            <a:ext cx="4591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特征图上的每一个点对应一组预选框。</a:t>
            </a:r>
            <a:endParaRPr lang="zh-CN" altLang="en-US"/>
          </a:p>
          <a:p>
            <a:r>
              <a:rPr lang="en-US" altLang="zh-CN"/>
              <a:t>[38 , 19 , 10, 5, 3, 1]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1934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3.5</a:t>
            </a:r>
            <a:r>
              <a:rPr lang="zh-CN" altLang="en-US" dirty="0">
                <a:solidFill>
                  <a:schemeClr val="bg1"/>
                </a:solidFill>
              </a:rPr>
              <a:t>匹配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锚点框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prior box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h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863600"/>
            <a:ext cx="7528560" cy="3573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69755" y="1557655"/>
            <a:ext cx="2026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目的是保证正负样本比为</a:t>
            </a:r>
            <a:r>
              <a:rPr lang="en-US" altLang="zh-CN"/>
              <a:t>1:3</a:t>
            </a:r>
            <a:r>
              <a:rPr lang="zh-CN" altLang="en-US"/>
              <a:t>，否则可能导致训练过程不稳定或不易收敛。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60515" y="4519295"/>
            <a:ext cx="404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在训练阶段，与边界框回归有关，是一个比较重要的环节。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6823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4.0 RefineDet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refinedet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84935" y="3934460"/>
            <a:ext cx="1024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ym typeface="+mn-ea"/>
              </a:rPr>
              <a:t>	RefineDet</a:t>
            </a:r>
            <a:r>
              <a:rPr lang="zh-CN" altLang="en-US" dirty="0" smtClean="0">
                <a:sym typeface="+mn-ea"/>
              </a:rPr>
              <a:t>是一种新的深度学习目标检测框架，</a:t>
            </a:r>
            <a:r>
              <a:rPr lang="zh-CN" altLang="en-US" dirty="0" smtClean="0">
                <a:sym typeface="+mn-ea"/>
              </a:rPr>
              <a:t>在不利用耗时的逐区域操作的子网络情况下，能够让单阶段检测算法具备两阶段特征、两阶段分类、两阶段的回归，从而让</a:t>
            </a:r>
            <a:r>
              <a:rPr lang="en-US" altLang="zh-CN" dirty="0" smtClean="0">
                <a:sym typeface="+mn-ea"/>
              </a:rPr>
              <a:t>RefineDet</a:t>
            </a:r>
            <a:r>
              <a:rPr lang="zh-CN" altLang="en-US" dirty="0" smtClean="0">
                <a:sym typeface="+mn-ea"/>
              </a:rPr>
              <a:t>在保持单阶段检测算法所具有的速度前提下，获得了两阶段检测算法的精度。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155" y="1066800"/>
            <a:ext cx="966787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437063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344658" y="2119313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5" name="同心圆 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2065973" y="2460625"/>
            <a:ext cx="10160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>
                <a:solidFill>
                  <a:srgbClr val="029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>
              <a:solidFill>
                <a:srgbClr val="029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7" name="组合 1"/>
          <p:cNvGrpSpPr/>
          <p:nvPr/>
        </p:nvGrpSpPr>
        <p:grpSpPr bwMode="auto">
          <a:xfrm>
            <a:off x="4554538" y="2119313"/>
            <a:ext cx="6451599" cy="521970"/>
            <a:chOff x="4554376" y="2118975"/>
            <a:chExt cx="6450948" cy="521971"/>
          </a:xfrm>
        </p:grpSpPr>
        <p:sp>
          <p:nvSpPr>
            <p:cNvPr id="57" name="文本框 56"/>
            <p:cNvSpPr txBox="1"/>
            <p:nvPr/>
          </p:nvSpPr>
          <p:spPr bwMode="auto">
            <a:xfrm>
              <a:off x="4554376" y="2118975"/>
              <a:ext cx="2777845" cy="5219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 bwMode="auto">
            <a:xfrm>
              <a:off x="7671911" y="2118975"/>
              <a:ext cx="3333413" cy="5219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SSD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8" name="组合 2"/>
          <p:cNvGrpSpPr/>
          <p:nvPr/>
        </p:nvGrpSpPr>
        <p:grpSpPr bwMode="auto">
          <a:xfrm>
            <a:off x="4215130" y="3112135"/>
            <a:ext cx="6791325" cy="953135"/>
            <a:chOff x="4405620" y="3116104"/>
            <a:chExt cx="6601373" cy="829293"/>
          </a:xfrm>
        </p:grpSpPr>
        <p:sp>
          <p:nvSpPr>
            <p:cNvPr id="59" name="文本框 58"/>
            <p:cNvSpPr txBox="1"/>
            <p:nvPr/>
          </p:nvSpPr>
          <p:spPr bwMode="auto">
            <a:xfrm>
              <a:off x="4405620" y="3144834"/>
              <a:ext cx="3710224" cy="4541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 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 bwMode="auto">
            <a:xfrm>
              <a:off x="7691770" y="3116104"/>
              <a:ext cx="3315223" cy="829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初探</a:t>
              </a:r>
              <a:r>
                <a:rPr lang="en-US" altLang="zh-CN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RefineDet</a:t>
              </a:r>
              <a:endPara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6823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4.1 RefineDet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架构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framework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refined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821690"/>
            <a:ext cx="7280275" cy="4049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0025" y="4871085"/>
            <a:ext cx="7407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ym typeface="+mn-ea"/>
              </a:rPr>
              <a:t>框架由两个模块组成，即上面的</a:t>
            </a:r>
            <a:r>
              <a:rPr lang="en-US" altLang="zh-CN" dirty="0" smtClean="0">
                <a:sym typeface="+mn-ea"/>
              </a:rPr>
              <a:t>Anchor Refinement Module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ARM</a:t>
            </a:r>
            <a:r>
              <a:rPr lang="zh-CN" altLang="en-US" dirty="0" smtClean="0">
                <a:sym typeface="+mn-ea"/>
              </a:rPr>
              <a:t>）和下面的</a:t>
            </a:r>
            <a:r>
              <a:rPr lang="en-US" altLang="zh-CN" dirty="0" smtClean="0">
                <a:sym typeface="+mn-ea"/>
              </a:rPr>
              <a:t>Object Detection Module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ODM</a:t>
            </a:r>
            <a:r>
              <a:rPr lang="zh-CN" altLang="en-US" dirty="0" smtClean="0">
                <a:sym typeface="+mn-ea"/>
              </a:rPr>
              <a:t>），这两个模块是由</a:t>
            </a:r>
            <a:r>
              <a:rPr lang="en-US" altLang="zh-CN" dirty="0" smtClean="0">
                <a:sym typeface="+mn-ea"/>
              </a:rPr>
              <a:t>Transfer Connection Block</a:t>
            </a:r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TCB</a:t>
            </a:r>
            <a:r>
              <a:rPr lang="zh-CN" altLang="en-US" dirty="0" smtClean="0">
                <a:sym typeface="+mn-ea"/>
              </a:rPr>
              <a:t>）连接。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24775" y="821690"/>
            <a:ext cx="35801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ARM</a:t>
            </a:r>
            <a:r>
              <a:rPr lang="zh-CN" altLang="en-US" dirty="0" smtClean="0">
                <a:sym typeface="+mn-ea"/>
              </a:rPr>
              <a:t>模块专注于二分类任务，为后续</a:t>
            </a:r>
            <a:r>
              <a:rPr lang="en-US" altLang="zh-CN" dirty="0" smtClean="0">
                <a:sym typeface="+mn-ea"/>
              </a:rPr>
              <a:t>ODM</a:t>
            </a:r>
            <a:r>
              <a:rPr lang="zh-CN" altLang="en-US" dirty="0" smtClean="0">
                <a:sym typeface="+mn-ea"/>
              </a:rPr>
              <a:t>模块过滤掉大量简单的负样本；同时进行初级的边框校正，为后续的</a:t>
            </a:r>
            <a:r>
              <a:rPr lang="en-US" altLang="zh-CN" dirty="0" smtClean="0">
                <a:sym typeface="+mn-ea"/>
              </a:rPr>
              <a:t>ODM</a:t>
            </a:r>
            <a:r>
              <a:rPr lang="zh-CN" altLang="en-US" dirty="0" smtClean="0">
                <a:sym typeface="+mn-ea"/>
              </a:rPr>
              <a:t>模块提供更好的边框回归起点。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ODM</a:t>
            </a:r>
            <a:r>
              <a:rPr lang="zh-CN" altLang="en-US" dirty="0" smtClean="0">
                <a:sym typeface="+mn-ea"/>
              </a:rPr>
              <a:t>模块把</a:t>
            </a:r>
            <a:r>
              <a:rPr lang="en-US" altLang="zh-CN" dirty="0" smtClean="0">
                <a:sym typeface="+mn-ea"/>
              </a:rPr>
              <a:t>ARM</a:t>
            </a:r>
            <a:r>
              <a:rPr lang="zh-CN" altLang="en-US" dirty="0" smtClean="0">
                <a:sym typeface="+mn-ea"/>
              </a:rPr>
              <a:t>优化过的</a:t>
            </a:r>
            <a:r>
              <a:rPr lang="en-US" altLang="zh-CN" dirty="0" smtClean="0">
                <a:sym typeface="+mn-ea"/>
              </a:rPr>
              <a:t>anchor</a:t>
            </a:r>
            <a:r>
              <a:rPr lang="zh-CN" altLang="en-US" dirty="0" smtClean="0">
                <a:sym typeface="+mn-ea"/>
              </a:rPr>
              <a:t>作为输入，专注于多分类任务和进一步的边框校正。</a:t>
            </a:r>
            <a:endParaRPr lang="en-US" altLang="zh-CN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其中</a:t>
            </a:r>
            <a:r>
              <a:rPr lang="en-US" altLang="zh-CN" dirty="0" smtClean="0">
                <a:sym typeface="+mn-ea"/>
              </a:rPr>
              <a:t>ODM</a:t>
            </a:r>
            <a:r>
              <a:rPr lang="zh-CN" altLang="en-US" dirty="0" smtClean="0">
                <a:sym typeface="+mn-ea"/>
              </a:rPr>
              <a:t>模块没有使用类似逐候选区域</a:t>
            </a:r>
            <a:r>
              <a:rPr lang="en-US" altLang="zh-CN" dirty="0" smtClean="0">
                <a:sym typeface="+mn-ea"/>
              </a:rPr>
              <a:t>RoIPooling</a:t>
            </a:r>
            <a:r>
              <a:rPr lang="zh-CN" altLang="en-US" dirty="0" smtClean="0">
                <a:sym typeface="+mn-ea"/>
              </a:rPr>
              <a:t>的耗时操作，而是直接通过</a:t>
            </a:r>
            <a:r>
              <a:rPr lang="en-US" altLang="zh-CN" dirty="0" smtClean="0">
                <a:sym typeface="+mn-ea"/>
              </a:rPr>
              <a:t>TCB</a:t>
            </a:r>
            <a:r>
              <a:rPr lang="zh-CN" altLang="en-US" dirty="0" smtClean="0">
                <a:sym typeface="+mn-ea"/>
              </a:rPr>
              <a:t>连接，转换</a:t>
            </a:r>
            <a:r>
              <a:rPr lang="en-US" altLang="zh-CN" dirty="0" smtClean="0">
                <a:sym typeface="+mn-ea"/>
              </a:rPr>
              <a:t>ARM</a:t>
            </a:r>
            <a:r>
              <a:rPr lang="zh-CN" altLang="en-US" dirty="0" smtClean="0">
                <a:sym typeface="+mn-ea"/>
              </a:rPr>
              <a:t>的特征，并融合高层的特征，以得到感受野丰富、细节充足、内容抽象的特征，用于进一步的分类和回归。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50107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下一步的工作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35" name="矩形 1"/>
          <p:cNvSpPr>
            <a:spLocks noChangeArrowheads="1"/>
          </p:cNvSpPr>
          <p:nvPr/>
        </p:nvSpPr>
        <p:spPr bwMode="auto">
          <a:xfrm>
            <a:off x="1631950" y="1535113"/>
            <a:ext cx="921702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阅读</a:t>
            </a:r>
            <a:r>
              <a:rPr lang="en-US" altLang="zh-CN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SSD</a:t>
            </a:r>
            <a:r>
              <a:rPr lang="zh-CN" altLang="en-US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训练阶段代码、</a:t>
            </a:r>
            <a:r>
              <a:rPr lang="en-US" altLang="zh-CN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Faster-Rcnn</a:t>
            </a:r>
            <a:r>
              <a:rPr lang="zh-CN" altLang="en-US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代码</a:t>
            </a:r>
            <a:endParaRPr lang="zh-CN" altLang="en-US" sz="1800">
              <a:solidFill>
                <a:srgbClr val="666666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38225" y="1601788"/>
            <a:ext cx="576263" cy="574675"/>
          </a:xfrm>
          <a:prstGeom prst="ellipse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微软雅黑 Light" panose="02010600030101010101" pitchFamily="34" charset="-122"/>
                <a:ea typeface="微软雅黑 Light" panose="02010600030101010101" pitchFamily="34" charset="-122"/>
              </a:rPr>
              <a:t>1</a:t>
            </a:r>
            <a:endParaRPr lang="zh-CN" altLang="en-US" sz="2400" b="1" dirty="0"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grpSp>
        <p:nvGrpSpPr>
          <p:cNvPr id="5137" name="组合 23"/>
          <p:cNvGrpSpPr/>
          <p:nvPr/>
        </p:nvGrpSpPr>
        <p:grpSpPr bwMode="auto">
          <a:xfrm>
            <a:off x="1038225" y="2921000"/>
            <a:ext cx="9810750" cy="642938"/>
            <a:chOff x="1038164" y="1534499"/>
            <a:chExt cx="9810364" cy="642299"/>
          </a:xfrm>
        </p:grpSpPr>
        <p:sp>
          <p:nvSpPr>
            <p:cNvPr id="5146" name="矩形 24"/>
            <p:cNvSpPr>
              <a:spLocks noChangeArrowheads="1"/>
            </p:cNvSpPr>
            <p:nvPr/>
          </p:nvSpPr>
          <p:spPr bwMode="auto">
            <a:xfrm>
              <a:off x="1631690" y="1534499"/>
              <a:ext cx="9216838" cy="42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666666"/>
                  </a:solidFill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　阅读</a:t>
              </a:r>
              <a:r>
                <a:rPr lang="en-US" altLang="zh-CN" sz="1800">
                  <a:solidFill>
                    <a:srgbClr val="666666"/>
                  </a:solidFill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RefineDet</a:t>
              </a:r>
              <a:r>
                <a:rPr lang="zh-CN" altLang="en-US" sz="1800">
                  <a:solidFill>
                    <a:srgbClr val="666666"/>
                  </a:solidFill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代码</a:t>
              </a:r>
              <a:endParaRPr lang="zh-CN" altLang="en-US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38164" y="1601108"/>
              <a:ext cx="576240" cy="575690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2</a:t>
              </a:r>
              <a:endParaRPr lang="zh-CN" altLang="en-US" sz="2400" b="1" dirty="0">
                <a:latin typeface="微软雅黑 Light" panose="02010600030101010101" pitchFamily="34" charset="-122"/>
                <a:ea typeface="微软雅黑 Light" panose="02010600030101010101" pitchFamily="34" charset="-122"/>
              </a:endParaRPr>
            </a:p>
          </p:txBody>
        </p:sp>
      </p:grpSp>
      <p:grpSp>
        <p:nvGrpSpPr>
          <p:cNvPr id="5138" name="组合 26"/>
          <p:cNvGrpSpPr/>
          <p:nvPr/>
        </p:nvGrpSpPr>
        <p:grpSpPr bwMode="auto">
          <a:xfrm>
            <a:off x="1038225" y="4375150"/>
            <a:ext cx="9810750" cy="641350"/>
            <a:chOff x="1038164" y="1534499"/>
            <a:chExt cx="9810364" cy="641647"/>
          </a:xfrm>
        </p:grpSpPr>
        <p:sp>
          <p:nvSpPr>
            <p:cNvPr id="5144" name="矩形 27"/>
            <p:cNvSpPr>
              <a:spLocks noChangeArrowheads="1"/>
            </p:cNvSpPr>
            <p:nvPr/>
          </p:nvSpPr>
          <p:spPr bwMode="auto">
            <a:xfrm>
              <a:off x="1631690" y="1534499"/>
              <a:ext cx="9216838" cy="423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666666"/>
                  </a:solidFill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阅读相关参考文献，训练模型</a:t>
              </a:r>
              <a:endParaRPr lang="en-US" altLang="zh-CN" sz="1800">
                <a:solidFill>
                  <a:srgbClr val="666666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038164" y="1601205"/>
              <a:ext cx="576240" cy="574941"/>
            </a:xfrm>
            <a:prstGeom prst="ellipse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 Light" panose="02010600030101010101" pitchFamily="34" charset="-122"/>
                  <a:ea typeface="微软雅黑 Light" panose="02010600030101010101" pitchFamily="34" charset="-122"/>
                </a:rPr>
                <a:t>3</a:t>
              </a:r>
              <a:endParaRPr lang="zh-CN" altLang="en-US" sz="2400" b="1" dirty="0">
                <a:latin typeface="微软雅黑 Light" panose="02010600030101010101" pitchFamily="34" charset="-122"/>
                <a:ea typeface="微软雅黑 Light" panose="02010600030101010101" pitchFamily="34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the next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0160"/>
            <a:ext cx="12192000" cy="3295650"/>
          </a:xfrm>
          <a:prstGeom prst="rec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529584" y="2694939"/>
            <a:ext cx="1310909" cy="1310909"/>
          </a:xfrm>
          <a:prstGeom prst="ellipse">
            <a:avLst/>
          </a:prstGeom>
          <a:solidFill>
            <a:srgbClr val="F1F1F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732522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935460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9071723" y="2694939"/>
            <a:ext cx="1310909" cy="1310909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39700" dist="889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6600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endParaRPr lang="zh-CN" altLang="en-US" sz="6600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886979" y="4495417"/>
            <a:ext cx="5184576" cy="619865"/>
          </a:xfrm>
          <a:prstGeom prst="roundRect">
            <a:avLst>
              <a:gd name="adj" fmla="val 50000"/>
            </a:avLst>
          </a:prstGeom>
          <a:solidFill>
            <a:srgbClr val="01ACBE"/>
          </a:solidFill>
          <a:ln w="15875">
            <a:gradFill>
              <a:gsLst>
                <a:gs pos="0">
                  <a:srgbClr val="F3F3F3"/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微软雅黑 Light" panose="02010600030101010101" pitchFamily="34" charset="-122"/>
                <a:ea typeface="微软雅黑 Light" panose="02010600030101010101" pitchFamily="34" charset="-122"/>
              </a:rPr>
              <a:t>Thanks</a:t>
            </a:r>
            <a:endParaRPr lang="zh-CN" altLang="en-US" sz="2400" dirty="0"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64084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1.0 </a:t>
            </a:r>
            <a:r>
              <a:rPr lang="zh-CN" altLang="en-US" dirty="0">
                <a:solidFill>
                  <a:schemeClr val="bg1"/>
                </a:solidFill>
              </a:rPr>
              <a:t>基于深度学习的目标</a:t>
            </a:r>
            <a:r>
              <a:rPr lang="zh-CN" altLang="en-US" dirty="0">
                <a:solidFill>
                  <a:schemeClr val="bg1"/>
                </a:solidFill>
              </a:rPr>
              <a:t>检测算法任务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60855" y="105283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找出图像中感兴趣的目标（物体），并确定它们的位置和大小。</a:t>
            </a:r>
            <a:endParaRPr lang="zh-CN" altLang="en-US"/>
          </a:p>
        </p:txBody>
      </p:sp>
      <p:pic>
        <p:nvPicPr>
          <p:cNvPr id="11" name="图片 10" descr="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075180"/>
            <a:ext cx="4706620" cy="2992120"/>
          </a:xfrm>
          <a:prstGeom prst="rect">
            <a:avLst/>
          </a:prstGeom>
        </p:spPr>
      </p:pic>
      <p:pic>
        <p:nvPicPr>
          <p:cNvPr id="12" name="图片 11" descr="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0" y="1512570"/>
            <a:ext cx="2734310" cy="4117975"/>
          </a:xfrm>
          <a:prstGeom prst="rect">
            <a:avLst/>
          </a:prstGeom>
        </p:spPr>
      </p:pic>
      <p:pic>
        <p:nvPicPr>
          <p:cNvPr id="13" name="图片 12" descr="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070" y="2179955"/>
            <a:ext cx="369887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8268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61588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1.2 </a:t>
            </a:r>
            <a:r>
              <a:rPr lang="zh-CN" altLang="en-US" dirty="0">
                <a:solidFill>
                  <a:schemeClr val="bg1"/>
                </a:solidFill>
              </a:rPr>
              <a:t>基于深度学习的</a:t>
            </a:r>
            <a:r>
              <a:rPr lang="zh-CN" altLang="en-US" dirty="0">
                <a:solidFill>
                  <a:schemeClr val="bg1"/>
                </a:solidFill>
              </a:rPr>
              <a:t>目标</a:t>
            </a:r>
            <a:r>
              <a:rPr lang="zh-CN" altLang="en-US" dirty="0">
                <a:solidFill>
                  <a:schemeClr val="bg1"/>
                </a:solidFill>
              </a:rPr>
              <a:t>检测算法分类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左大括号 4"/>
          <p:cNvSpPr/>
          <p:nvPr/>
        </p:nvSpPr>
        <p:spPr>
          <a:xfrm>
            <a:off x="2859405" y="1398270"/>
            <a:ext cx="791845" cy="2875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1365" y="2740025"/>
            <a:ext cx="203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主流检测算法分类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51250" y="1228090"/>
            <a:ext cx="736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单阶段检测：</a:t>
            </a:r>
            <a:r>
              <a:rPr lang="zh-CN" altLang="en-US" dirty="0" smtClean="0">
                <a:sym typeface="+mn-ea"/>
              </a:rPr>
              <a:t>在图像上铺设一系列锚点框</a:t>
            </a:r>
            <a:r>
              <a:rPr lang="en-US" altLang="zh-CN" dirty="0" smtClean="0">
                <a:sym typeface="+mn-ea"/>
              </a:rPr>
              <a:t>(anchor)</a:t>
            </a:r>
            <a:r>
              <a:rPr lang="zh-CN" altLang="en-US" dirty="0" smtClean="0">
                <a:sym typeface="+mn-ea"/>
              </a:rPr>
              <a:t>，利用一个全卷积网络对这些锚点框进行一次分类和一次回归，得到检测结果。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51250" y="3805555"/>
            <a:ext cx="720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两阶段检测：</a:t>
            </a:r>
            <a:r>
              <a:rPr lang="zh-CN" altLang="en-US" dirty="0" smtClean="0">
                <a:sym typeface="+mn-ea"/>
              </a:rPr>
              <a:t>在图像上铺设一系列锚点框</a:t>
            </a:r>
            <a:r>
              <a:rPr lang="en-US" altLang="zh-CN" dirty="0" smtClean="0">
                <a:sym typeface="+mn-ea"/>
              </a:rPr>
              <a:t>(anchor)</a:t>
            </a:r>
            <a:r>
              <a:rPr lang="zh-CN" altLang="en-US" dirty="0" smtClean="0">
                <a:sym typeface="+mn-ea"/>
              </a:rPr>
              <a:t>，利用一个网络，对这些锚点框进行两次分类和两次回归，得到检测结果。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240" y="1873250"/>
            <a:ext cx="4919980" cy="1828800"/>
          </a:xfrm>
          <a:prstGeom prst="roundRect">
            <a:avLst>
              <a:gd name="adj" fmla="val 38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40" y="4450715"/>
            <a:ext cx="5155565" cy="2032635"/>
          </a:xfrm>
          <a:prstGeom prst="roundRect">
            <a:avLst>
              <a:gd name="adj" fmla="val 31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402780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1.3 </a:t>
            </a:r>
            <a:r>
              <a:rPr lang="zh-CN" altLang="en-US" dirty="0">
                <a:solidFill>
                  <a:schemeClr val="bg1"/>
                </a:solidFill>
              </a:rPr>
              <a:t>算法举例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论文阅读</a:t>
            </a:r>
            <a:endParaRPr lang="zh-CN" altLang="en-US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02360" y="1590675"/>
            <a:ext cx="10234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单阶段检测算法主要有：</a:t>
            </a:r>
            <a:r>
              <a:rPr lang="en-US" altLang="zh-CN"/>
              <a:t>YOLO</a:t>
            </a:r>
            <a:r>
              <a:rPr lang="zh-CN" altLang="en-US"/>
              <a:t>系列、</a:t>
            </a:r>
            <a:r>
              <a:rPr lang="en-US" altLang="zh-CN"/>
              <a:t>SSD</a:t>
            </a:r>
            <a:r>
              <a:rPr lang="zh-CN" altLang="en-US"/>
              <a:t>系列。</a:t>
            </a:r>
            <a:r>
              <a:rPr lang="zh-CN" altLang="en-US" dirty="0" smtClean="0">
                <a:sym typeface="+mn-ea"/>
              </a:rPr>
              <a:t>其中</a:t>
            </a:r>
            <a:r>
              <a:rPr lang="en-US" altLang="zh-CN" dirty="0" smtClean="0">
                <a:sym typeface="+mn-ea"/>
              </a:rPr>
              <a:t>SSD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altLang="en-US" dirty="0" smtClean="0">
                <a:sym typeface="+mn-ea"/>
              </a:rPr>
              <a:t>单阶段检测算法的集大成者，很多后来的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单阶段检测算法的改进工作是基于</a:t>
            </a:r>
            <a:r>
              <a:rPr lang="en-US" altLang="zh-CN" dirty="0" smtClean="0">
                <a:sym typeface="+mn-ea"/>
              </a:rPr>
              <a:t>SSD</a:t>
            </a:r>
            <a:r>
              <a:rPr lang="zh-CN" altLang="en-US" dirty="0" smtClean="0">
                <a:sym typeface="+mn-ea"/>
              </a:rPr>
              <a:t>的。此类算法效率较高，速度较快，但准确率不如两阶段的检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测算法。</a:t>
            </a:r>
            <a:endParaRPr lang="zh-CN" altLang="en-US"/>
          </a:p>
        </p:txBody>
      </p:sp>
      <p:sp>
        <p:nvSpPr>
          <p:cNvPr id="4" name="左中括号 3"/>
          <p:cNvSpPr/>
          <p:nvPr/>
        </p:nvSpPr>
        <p:spPr>
          <a:xfrm>
            <a:off x="979805" y="1917065"/>
            <a:ext cx="75565" cy="25920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5235" y="4181475"/>
            <a:ext cx="9916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两阶段检测算法主要有：</a:t>
            </a:r>
            <a:r>
              <a:rPr lang="en-US" altLang="zh-CN"/>
              <a:t>RCNN</a:t>
            </a:r>
            <a:r>
              <a:rPr lang="zh-CN" altLang="en-US"/>
              <a:t>、</a:t>
            </a:r>
            <a:r>
              <a:rPr lang="en-US" altLang="zh-CN"/>
              <a:t>SPP-net</a:t>
            </a:r>
            <a:r>
              <a:rPr lang="zh-CN" altLang="en-US"/>
              <a:t>、</a:t>
            </a:r>
            <a:r>
              <a:rPr lang="en-US" altLang="zh-CN"/>
              <a:t>Fast-RCNN</a:t>
            </a:r>
            <a:r>
              <a:rPr lang="zh-CN" altLang="en-US"/>
              <a:t>、</a:t>
            </a:r>
            <a:r>
              <a:rPr lang="en-US" altLang="zh-CN"/>
              <a:t>Faster-RCNN</a:t>
            </a:r>
            <a:r>
              <a:rPr lang="zh-CN" altLang="en-US"/>
              <a:t>。其中</a:t>
            </a:r>
            <a:r>
              <a:rPr lang="en-US" altLang="zh-CN" dirty="0" smtClean="0">
                <a:sym typeface="+mn-ea"/>
              </a:rPr>
              <a:t>Faster R-CNN</a:t>
            </a:r>
            <a:r>
              <a:rPr lang="zh-CN" altLang="en-US" dirty="0" smtClean="0">
                <a:sym typeface="+mn-ea"/>
              </a:rPr>
              <a:t>是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奠基性工作，很多检测算法都是在它的基础上改进的，包括</a:t>
            </a:r>
            <a:r>
              <a:rPr lang="en-US" altLang="zh-CN" dirty="0" smtClean="0">
                <a:sym typeface="+mn-ea"/>
              </a:rPr>
              <a:t>SSD</a:t>
            </a:r>
            <a:r>
              <a:rPr lang="zh-CN" altLang="en-US" dirty="0" smtClean="0">
                <a:sym typeface="+mn-ea"/>
              </a:rPr>
              <a:t>。此类算法的检测精度较高，但速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度不如单阶段检测算法快。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6823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2.0 SSD</a:t>
            </a:r>
            <a:r>
              <a:rPr lang="zh-CN" altLang="en-US" dirty="0">
                <a:solidFill>
                  <a:schemeClr val="bg1"/>
                </a:solidFill>
              </a:rPr>
              <a:t>算法实践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网络模型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856615"/>
            <a:ext cx="11896725" cy="3541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9830" y="4464685"/>
            <a:ext cx="9798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①</a:t>
            </a:r>
            <a:r>
              <a:rPr lang="en-US" altLang="zh-CN" sz="1400"/>
              <a:t>SSD</a:t>
            </a:r>
            <a:r>
              <a:rPr lang="zh-CN" altLang="en-US" sz="1400"/>
              <a:t>以</a:t>
            </a:r>
            <a:r>
              <a:rPr lang="en-US" altLang="zh-CN" sz="1400"/>
              <a:t>VGG16</a:t>
            </a:r>
            <a:r>
              <a:rPr lang="zh-CN" altLang="en-US" sz="1400"/>
              <a:t>作为骨架网络，截断至</a:t>
            </a:r>
            <a:r>
              <a:rPr lang="en-US" altLang="zh-CN" sz="1400"/>
              <a:t>maxpooling</a:t>
            </a:r>
            <a:r>
              <a:rPr lang="zh-CN" altLang="en-US" sz="1400"/>
              <a:t>层；</a:t>
            </a:r>
            <a:endParaRPr lang="zh-CN" altLang="en-US" sz="1400"/>
          </a:p>
          <a:p>
            <a:r>
              <a:rPr lang="zh-CN" altLang="en-US" sz="1400"/>
              <a:t>②随后增加4个卷积层（这些层的大小逐渐减小）用于提取不同尺度的特征方便后续的检测器进行预测；</a:t>
            </a:r>
            <a:endParaRPr lang="zh-CN" altLang="en-US" sz="1400"/>
          </a:p>
          <a:p>
            <a:r>
              <a:rPr lang="zh-CN" altLang="en-US" sz="1400"/>
              <a:t>③提取其中5种不同的卷积层的输出（feature map）分别用两个不同的 3×3的卷积核进行卷积，使得网络有</a:t>
            </a:r>
            <a:r>
              <a:rPr lang="en-US" altLang="zh-CN" sz="1400"/>
              <a:t>2</a:t>
            </a:r>
            <a:r>
              <a:rPr lang="zh-CN" altLang="en-US" sz="1400"/>
              <a:t>个分支，预测物体类别confidence和位置localization（4个坐标值</a:t>
            </a:r>
            <a:r>
              <a:rPr lang="en-US" altLang="zh-CN" sz="1400"/>
              <a:t>(</a:t>
            </a:r>
            <a:r>
              <a:rPr lang="zh-CN" altLang="en-US" sz="1400"/>
              <a:t>x, y, w, h</a:t>
            </a:r>
            <a:r>
              <a:rPr lang="en-US" altLang="zh-CN" sz="1400"/>
              <a:t>)</a:t>
            </a:r>
            <a:r>
              <a:rPr lang="zh-CN" altLang="en-US" sz="1400"/>
              <a:t>）；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简而言之，SSD 是从不同的卷积层提取</a:t>
            </a:r>
            <a:r>
              <a:rPr lang="zh-CN" altLang="en-US" sz="1400">
                <a:sym typeface="+mn-ea"/>
              </a:rPr>
              <a:t>特征</a:t>
            </a:r>
            <a:r>
              <a:rPr lang="zh-CN" altLang="en-US" sz="1400"/>
              <a:t>，然后进行组合再进行分类和回归。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52927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2.1 </a:t>
            </a:r>
            <a:r>
              <a:rPr lang="zh-CN" altLang="en-US" dirty="0">
                <a:solidFill>
                  <a:schemeClr val="bg1"/>
                </a:solidFill>
              </a:rPr>
              <a:t>主干网络</a:t>
            </a:r>
            <a:r>
              <a:rPr lang="en-US" altLang="zh-CN" dirty="0">
                <a:solidFill>
                  <a:schemeClr val="bg1"/>
                </a:solidFill>
              </a:rPr>
              <a:t>VGG16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Backbone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320" y="692150"/>
            <a:ext cx="5897880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74428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2.2 </a:t>
            </a:r>
            <a:r>
              <a:rPr lang="zh-CN" altLang="en-US" dirty="0">
                <a:solidFill>
                  <a:schemeClr val="bg1"/>
                </a:solidFill>
              </a:rPr>
              <a:t>两个分支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预测类别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类别得分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module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>
            <a:off x="5204460" y="1844675"/>
            <a:ext cx="575945" cy="3312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7670" y="2925445"/>
            <a:ext cx="2160270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11450" y="3068955"/>
            <a:ext cx="2165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99740" y="3213100"/>
            <a:ext cx="21590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03930" y="3285490"/>
            <a:ext cx="215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69690" y="3429000"/>
            <a:ext cx="21590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24020" y="3573145"/>
            <a:ext cx="21590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84065" y="3717290"/>
            <a:ext cx="36004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1855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18275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33260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92695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30540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689975" y="4437380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51855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18275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33260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92695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30540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89975" y="1701165"/>
            <a:ext cx="2882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肘形连接符 31"/>
          <p:cNvCxnSpPr/>
          <p:nvPr/>
        </p:nvCxnSpPr>
        <p:spPr>
          <a:xfrm flipV="1">
            <a:off x="2573020" y="1772920"/>
            <a:ext cx="3307080" cy="119951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242310" y="1845310"/>
            <a:ext cx="3213735" cy="1467485"/>
          </a:xfrm>
          <a:prstGeom prst="bent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3735705" y="2061210"/>
            <a:ext cx="3224530" cy="1328420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28" idx="1"/>
          </p:cNvCxnSpPr>
          <p:nvPr/>
        </p:nvCxnSpPr>
        <p:spPr>
          <a:xfrm flipV="1">
            <a:off x="4065270" y="2169160"/>
            <a:ext cx="3527425" cy="1341120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3"/>
          </p:cNvCxnSpPr>
          <p:nvPr/>
        </p:nvCxnSpPr>
        <p:spPr>
          <a:xfrm flipV="1">
            <a:off x="4439920" y="2277110"/>
            <a:ext cx="3600450" cy="1476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8" idx="3"/>
          </p:cNvCxnSpPr>
          <p:nvPr/>
        </p:nvCxnSpPr>
        <p:spPr>
          <a:xfrm flipV="1">
            <a:off x="4944110" y="2421255"/>
            <a:ext cx="3672205" cy="1403985"/>
          </a:xfrm>
          <a:prstGeom prst="bentConnector3">
            <a:avLst>
              <a:gd name="adj1" fmla="val 500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flipV="1">
            <a:off x="6226810" y="1052830"/>
            <a:ext cx="733425" cy="67945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960235" y="981075"/>
            <a:ext cx="864235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曲线连接符 43"/>
          <p:cNvCxnSpPr/>
          <p:nvPr/>
        </p:nvCxnSpPr>
        <p:spPr>
          <a:xfrm flipV="1">
            <a:off x="6808470" y="1196975"/>
            <a:ext cx="1303655" cy="612140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112125" y="981075"/>
            <a:ext cx="720090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曲线连接符 45"/>
          <p:cNvCxnSpPr/>
          <p:nvPr/>
        </p:nvCxnSpPr>
        <p:spPr>
          <a:xfrm flipV="1">
            <a:off x="7324090" y="1196975"/>
            <a:ext cx="1652270" cy="831850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091930" y="981075"/>
            <a:ext cx="558800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曲线连接符 47"/>
          <p:cNvCxnSpPr>
            <a:stCxn id="28" idx="3"/>
          </p:cNvCxnSpPr>
          <p:nvPr/>
        </p:nvCxnSpPr>
        <p:spPr>
          <a:xfrm flipV="1">
            <a:off x="7880985" y="1196975"/>
            <a:ext cx="1887220" cy="9721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840595" y="981075"/>
            <a:ext cx="575945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曲线连接符 49"/>
          <p:cNvCxnSpPr/>
          <p:nvPr/>
        </p:nvCxnSpPr>
        <p:spPr>
          <a:xfrm flipV="1">
            <a:off x="8443595" y="1268730"/>
            <a:ext cx="2044700" cy="101219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560685" y="981075"/>
            <a:ext cx="287655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曲线连接符 51"/>
          <p:cNvCxnSpPr/>
          <p:nvPr/>
        </p:nvCxnSpPr>
        <p:spPr>
          <a:xfrm flipV="1">
            <a:off x="8980805" y="1268730"/>
            <a:ext cx="2155825" cy="1132840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1064875" y="981075"/>
            <a:ext cx="287655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1208385" y="1412875"/>
            <a:ext cx="36004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左中括号 54"/>
          <p:cNvSpPr/>
          <p:nvPr/>
        </p:nvSpPr>
        <p:spPr>
          <a:xfrm>
            <a:off x="10704830" y="2169795"/>
            <a:ext cx="241935" cy="2051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992485" y="1988820"/>
            <a:ext cx="144145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992485" y="2565400"/>
            <a:ext cx="144145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992485" y="3213100"/>
            <a:ext cx="1441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0992485" y="3717290"/>
            <a:ext cx="1441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992485" y="4149090"/>
            <a:ext cx="143510" cy="28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0992485" y="4509135"/>
            <a:ext cx="144145" cy="14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右中括号 61"/>
          <p:cNvSpPr/>
          <p:nvPr/>
        </p:nvSpPr>
        <p:spPr>
          <a:xfrm>
            <a:off x="11280775" y="2132965"/>
            <a:ext cx="215900" cy="20885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3613785" y="850900"/>
            <a:ext cx="209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Boxes</a:t>
            </a:r>
            <a:endParaRPr lang="en-US" altLang="zh-CN"/>
          </a:p>
          <a:p>
            <a:r>
              <a:rPr lang="en-US" altLang="zh-CN"/>
              <a:t>output_channel = 4 * numbers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3242310" y="5051425"/>
            <a:ext cx="215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Scores</a:t>
            </a:r>
            <a:endParaRPr lang="en-US" altLang="zh-CN"/>
          </a:p>
          <a:p>
            <a:r>
              <a:rPr lang="en-US" altLang="zh-CN"/>
              <a:t>output_channel = 21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1969770" y="4131310"/>
            <a:ext cx="1458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将最后两个全连</a:t>
            </a:r>
            <a:endParaRPr lang="zh-CN" altLang="en-US" sz="1200"/>
          </a:p>
          <a:p>
            <a:r>
              <a:rPr lang="zh-CN" altLang="en-US" sz="1200"/>
              <a:t>接层改成卷积层</a:t>
            </a:r>
            <a:endParaRPr lang="zh-CN" altLang="en-US" sz="1200"/>
          </a:p>
        </p:txBody>
      </p:sp>
      <p:sp>
        <p:nvSpPr>
          <p:cNvPr id="70" name="文本框 69"/>
          <p:cNvSpPr txBox="1"/>
          <p:nvPr/>
        </p:nvSpPr>
        <p:spPr>
          <a:xfrm>
            <a:off x="579755" y="2425700"/>
            <a:ext cx="2385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主网络结构VGG16</a:t>
            </a:r>
            <a:endParaRPr lang="zh-CN" altLang="en-US" sz="1400"/>
          </a:p>
        </p:txBody>
      </p:sp>
      <p:sp>
        <p:nvSpPr>
          <p:cNvPr id="71" name="文本框 70"/>
          <p:cNvSpPr txBox="1"/>
          <p:nvPr/>
        </p:nvSpPr>
        <p:spPr>
          <a:xfrm>
            <a:off x="3613785" y="4077335"/>
            <a:ext cx="157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随后增加的4个卷积层来构造网络结构</a:t>
            </a:r>
            <a:endParaRPr lang="zh-CN" altLang="en-US" sz="1200"/>
          </a:p>
        </p:txBody>
      </p:sp>
      <p:sp>
        <p:nvSpPr>
          <p:cNvPr id="72" name="文本框 71"/>
          <p:cNvSpPr txBox="1"/>
          <p:nvPr/>
        </p:nvSpPr>
        <p:spPr>
          <a:xfrm>
            <a:off x="6803390" y="5518785"/>
            <a:ext cx="2615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一个分支输出分类用的confidence</a:t>
            </a:r>
            <a:endParaRPr lang="zh-CN" altLang="en-US" sz="1200"/>
          </a:p>
        </p:txBody>
      </p:sp>
      <p:sp>
        <p:nvSpPr>
          <p:cNvPr id="73" name="文本框 72"/>
          <p:cNvSpPr txBox="1"/>
          <p:nvPr/>
        </p:nvSpPr>
        <p:spPr>
          <a:xfrm>
            <a:off x="6997700" y="2793365"/>
            <a:ext cx="2653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一个分支输出回归用的 localization，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442085" y="1254760"/>
            <a:ext cx="2061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设置通道来保存特征向量。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0013"/>
            <a:ext cx="12192000" cy="792163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15" y="57150"/>
            <a:ext cx="39998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 SSD VS Faster-Rcnn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36638" y="5876925"/>
            <a:ext cx="5202237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9438" y="6092825"/>
            <a:ext cx="5200650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1" name="矩形 37"/>
          <p:cNvSpPr>
            <a:spLocks noChangeArrowheads="1"/>
          </p:cNvSpPr>
          <p:nvPr/>
        </p:nvSpPr>
        <p:spPr bwMode="auto">
          <a:xfrm>
            <a:off x="6305550" y="5792788"/>
            <a:ext cx="317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1ACBE"/>
                </a:solidFill>
                <a:latin typeface="微软雅黑 Light" panose="02010600030101010101" pitchFamily="34" charset="-122"/>
                <a:ea typeface="微软雅黑 Light" panose="02010600030101010101" pitchFamily="34" charset="-122"/>
              </a:rPr>
              <a:t>faster-rcnn</a:t>
            </a:r>
            <a:endParaRPr lang="en-US" altLang="zh-CN" sz="2000" b="1">
              <a:solidFill>
                <a:srgbClr val="01ACBE"/>
              </a:solidFill>
              <a:latin typeface="微软雅黑 Light" panose="02010600030101010101" pitchFamily="34" charset="-122"/>
              <a:ea typeface="微软雅黑 Light" panose="02010600030101010101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9418638" y="6092825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767888" y="5862638"/>
            <a:ext cx="1743075" cy="0"/>
          </a:xfrm>
          <a:prstGeom prst="line">
            <a:avLst/>
          </a:prstGeom>
          <a:ln w="12700">
            <a:solidFill>
              <a:srgbClr val="01AC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faster-r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768350"/>
            <a:ext cx="5000625" cy="485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1860" y="1459230"/>
            <a:ext cx="58153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Faster-RCNN中，特征向量是从最后一层的Feature Maps上得到的，对于这种单一的特征层而言，感受野是十分有限的，没有完全利用好前面几级的特征网络。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在SSD中，作者从CONV4_3开始，利用多级Feature Maps的组合作为分类和回归的依据，达到了论文中提到的多尺度的效果。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一些观点认为，SSD类似于，把Faster-RCNN执行一次分类和回归的过程，在不同大小的图像上应用多次。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【框架完整】毕业答辩PPT模板</Template>
  <TotalTime>0</TotalTime>
  <Words>3390</Words>
  <Application>WPS 演示</Application>
  <PresentationFormat>自定义</PresentationFormat>
  <Paragraphs>256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Calibri Light</vt:lpstr>
      <vt:lpstr>微软雅黑</vt:lpstr>
      <vt:lpstr>微软雅黑 Light</vt:lpstr>
      <vt:lpstr>Arial Unicode MS</vt:lpstr>
      <vt:lpstr>等线 Light</vt:lpstr>
      <vt:lpstr>等线</vt:lpstr>
      <vt:lpstr>Wingdings</vt:lpstr>
      <vt:lpstr>PMingLiU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一直向前</cp:lastModifiedBy>
  <cp:revision>407</cp:revision>
  <dcterms:created xsi:type="dcterms:W3CDTF">2016-05-12T05:42:00Z</dcterms:created>
  <dcterms:modified xsi:type="dcterms:W3CDTF">2019-04-19T05:38:50Z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  <property fmtid="{D5CDD505-2E9C-101B-9397-08002B2CF9AE}" pid="3" name="KSORubyTemplateID">
    <vt:lpwstr>8</vt:lpwstr>
  </property>
</Properties>
</file>