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4" r:id="rId4"/>
    <p:sldId id="265" r:id="rId5"/>
    <p:sldId id="266" r:id="rId6"/>
    <p:sldId id="257" r:id="rId7"/>
    <p:sldId id="258" r:id="rId8"/>
    <p:sldId id="259" r:id="rId9"/>
    <p:sldId id="275" r:id="rId10"/>
    <p:sldId id="277" r:id="rId11"/>
    <p:sldId id="278" r:id="rId12"/>
    <p:sldId id="279" r:id="rId13"/>
    <p:sldId id="260" r:id="rId14"/>
    <p:sldId id="261" r:id="rId15"/>
    <p:sldId id="263" r:id="rId16"/>
    <p:sldId id="267" r:id="rId17"/>
    <p:sldId id="269" r:id="rId18"/>
    <p:sldId id="270" r:id="rId19"/>
    <p:sldId id="271" r:id="rId20"/>
    <p:sldId id="276" r:id="rId21"/>
    <p:sldId id="274" r:id="rId22"/>
    <p:sldId id="282" r:id="rId23"/>
    <p:sldId id="272" r:id="rId24"/>
    <p:sldId id="280" r:id="rId25"/>
    <p:sldId id="281" r:id="rId26"/>
    <p:sldId id="273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vi-VN" smtClean="0"/>
              <a:t>17/01/2018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58835-B7C0-402C-B31B-08C2E0649B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72291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vi-VN" smtClean="0"/>
              <a:t>17/01/2018</a:t>
            </a:r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32D7-1B13-46A5-A628-763FBA1CF6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5081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2AB1-233F-4662-AC27-199FA09FF397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9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1903-571E-452F-BF33-CAD622691687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05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3578-03A4-4D5A-B6B0-FD4C6503BE86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45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F8D-1390-4EC4-A3AB-BD9F0847D56F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15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F591-09A5-4B7B-B589-4DBA648D2398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778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95BC-FC5A-4F9F-B163-C3E0D062B49B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14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4B80-69A7-4126-AF62-345A05136212}" type="datetime1">
              <a:rPr lang="vi-VN" smtClean="0"/>
              <a:t>18/01/2018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54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7F03-15D1-45E1-B0BC-9895AB653977}" type="datetime1">
              <a:rPr lang="vi-VN" smtClean="0"/>
              <a:t>18/01/2018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35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D634-3633-4935-BD68-984356210A55}" type="datetime1">
              <a:rPr lang="vi-VN" smtClean="0"/>
              <a:t>18/01/2018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019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FBF6-5E92-4A45-AD7F-1AEA6E0B22CA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579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1A38-FF3B-44E1-A4BA-00D0CAE038E0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367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2814-75E6-451C-8839-A7C6B5160BB5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BBF0-3328-4C2A-8FC0-24F792E8B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96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2856" y="4139067"/>
            <a:ext cx="5297714" cy="1347333"/>
          </a:xfrm>
        </p:spPr>
        <p:txBody>
          <a:bodyPr>
            <a:noAutofit/>
          </a:bodyPr>
          <a:lstStyle/>
          <a:p>
            <a:r>
              <a:rPr lang="en-US" b="1" u="sng" smtClean="0">
                <a:solidFill>
                  <a:schemeClr val="accent1">
                    <a:lumMod val="75000"/>
                  </a:schemeClr>
                </a:solidFill>
              </a:rPr>
              <a:t>Nhóm 1</a:t>
            </a:r>
          </a:p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Hà Thị An </a:t>
            </a:r>
          </a:p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Hoàng Văn Thắng - Ngô Quang Hải</a:t>
            </a:r>
            <a:endParaRPr lang="vi-VN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850" y="188685"/>
            <a:ext cx="2294720" cy="100179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6044-ACA1-4096-A901-73DCA946898B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9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Grids Unit Size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5BF3-A1BA-403A-BA4C-33DB6B34183C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10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88" y="1855694"/>
            <a:ext cx="9248757" cy="38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Grids Unit Size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5BF3-A1BA-403A-BA4C-33DB6B34183C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11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194080"/>
            <a:ext cx="8373036" cy="53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Grids Unit Size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5BF3-A1BA-403A-BA4C-33DB6B34183C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12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183341"/>
            <a:ext cx="6934200" cy="56245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415" y="1452282"/>
            <a:ext cx="310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smtClean="0">
                <a:solidFill>
                  <a:srgbClr val="FF0000"/>
                </a:solidFill>
              </a:rPr>
              <a:t>24ths - Based unit</a:t>
            </a:r>
            <a:endParaRPr lang="vi-VN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Responsive Grids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19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</a:rPr>
              <a:t>Fix trình duyệt IE</a:t>
            </a:r>
          </a:p>
          <a:p>
            <a:pPr marL="0" indent="0">
              <a:buNone/>
            </a:pPr>
            <a:r>
              <a:rPr lang="en-US" smtClean="0"/>
              <a:t>&lt;!--[</a:t>
            </a:r>
            <a:r>
              <a:rPr lang="en-US" smtClean="0"/>
              <a:t>if lte IE 8]&gt;</a:t>
            </a:r>
          </a:p>
          <a:p>
            <a:pPr marL="0" indent="0">
              <a:buNone/>
            </a:pPr>
            <a:r>
              <a:rPr lang="en-US" smtClean="0"/>
              <a:t>    &lt;link rel="</a:t>
            </a:r>
            <a:r>
              <a:rPr lang="en-US" smtClean="0">
                <a:solidFill>
                  <a:srgbClr val="0070C0"/>
                </a:solidFill>
              </a:rPr>
              <a:t>stylesheet</a:t>
            </a:r>
            <a:r>
              <a:rPr lang="en-US" smtClean="0"/>
              <a:t>" href="</a:t>
            </a:r>
            <a:r>
              <a:rPr lang="en-US" smtClean="0">
                <a:solidFill>
                  <a:srgbClr val="0070C0"/>
                </a:solidFill>
              </a:rPr>
              <a:t>https://unpkg.com/purecss@1.0.0/build/grids-responsive-old-ie-min.css</a:t>
            </a:r>
            <a:r>
              <a:rPr lang="en-US" smtClean="0"/>
              <a:t>"&gt;</a:t>
            </a:r>
          </a:p>
          <a:p>
            <a:pPr marL="0" indent="0">
              <a:buNone/>
            </a:pPr>
            <a:r>
              <a:rPr lang="en-US" smtClean="0"/>
              <a:t>&lt;![endif]--&gt;</a:t>
            </a:r>
          </a:p>
          <a:p>
            <a:pPr marL="0" indent="0">
              <a:buNone/>
            </a:pPr>
            <a:r>
              <a:rPr lang="en-US" smtClean="0"/>
              <a:t>&lt;!--[if gt IE 8]&gt;&lt;!--&gt;</a:t>
            </a:r>
          </a:p>
          <a:p>
            <a:pPr marL="0" indent="0">
              <a:buNone/>
            </a:pPr>
            <a:r>
              <a:rPr lang="en-US" smtClean="0"/>
              <a:t>    &lt;link rel="</a:t>
            </a:r>
            <a:r>
              <a:rPr lang="en-US" smtClean="0">
                <a:solidFill>
                  <a:srgbClr val="0070C0"/>
                </a:solidFill>
              </a:rPr>
              <a:t>stylesheet</a:t>
            </a:r>
            <a:r>
              <a:rPr lang="en-US" smtClean="0"/>
              <a:t>" href="</a:t>
            </a:r>
            <a:r>
              <a:rPr lang="en-US" smtClean="0">
                <a:solidFill>
                  <a:srgbClr val="0070C0"/>
                </a:solidFill>
              </a:rPr>
              <a:t>https://unpkg.com/purecss@1.0.0/build/grids-responsive-min.css</a:t>
            </a:r>
            <a:r>
              <a:rPr lang="en-US" smtClean="0"/>
              <a:t>"&gt;</a:t>
            </a:r>
          </a:p>
          <a:p>
            <a:pPr marL="0" indent="0">
              <a:buNone/>
            </a:pPr>
            <a:r>
              <a:rPr lang="en-US" smtClean="0"/>
              <a:t>&lt;!--&lt;![endif]--&gt;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AB75-1A3D-4363-A4C8-6F20C530576A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13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29" y="4855322"/>
            <a:ext cx="2788024" cy="15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Responsive Grids</a:t>
            </a:r>
            <a:endParaRPr lang="vi-VN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784349"/>
              </p:ext>
            </p:extLst>
          </p:nvPr>
        </p:nvGraphicFramePr>
        <p:xfrm>
          <a:off x="1477405" y="1983533"/>
          <a:ext cx="9756652" cy="4465504"/>
        </p:xfrm>
        <a:graphic>
          <a:graphicData uri="http://schemas.openxmlformats.org/drawingml/2006/table">
            <a:tbl>
              <a:tblPr/>
              <a:tblGrid>
                <a:gridCol w="2439163">
                  <a:extLst>
                    <a:ext uri="{9D8B030D-6E8A-4147-A177-3AD203B41FA5}">
                      <a16:colId xmlns:a16="http://schemas.microsoft.com/office/drawing/2014/main" val="584875271"/>
                    </a:ext>
                  </a:extLst>
                </a:gridCol>
                <a:gridCol w="2439163">
                  <a:extLst>
                    <a:ext uri="{9D8B030D-6E8A-4147-A177-3AD203B41FA5}">
                      <a16:colId xmlns:a16="http://schemas.microsoft.com/office/drawing/2014/main" val="1652978290"/>
                    </a:ext>
                  </a:extLst>
                </a:gridCol>
                <a:gridCol w="2439163">
                  <a:extLst>
                    <a:ext uri="{9D8B030D-6E8A-4147-A177-3AD203B41FA5}">
                      <a16:colId xmlns:a16="http://schemas.microsoft.com/office/drawing/2014/main" val="3669468057"/>
                    </a:ext>
                  </a:extLst>
                </a:gridCol>
                <a:gridCol w="2439163">
                  <a:extLst>
                    <a:ext uri="{9D8B030D-6E8A-4147-A177-3AD203B41FA5}">
                      <a16:colId xmlns:a16="http://schemas.microsoft.com/office/drawing/2014/main" val="2268498564"/>
                    </a:ext>
                  </a:extLst>
                </a:gridCol>
              </a:tblGrid>
              <a:tr h="604750">
                <a:tc>
                  <a:txBody>
                    <a:bodyPr/>
                    <a:lstStyle/>
                    <a:p>
                      <a:r>
                        <a:rPr lang="vi-VN" sz="2000" smtClean="0">
                          <a:effectLst/>
                        </a:rPr>
                        <a:t>Key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 smtClean="0">
                          <a:effectLst/>
                        </a:rPr>
                        <a:t>CSS Media Query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 smtClean="0">
                          <a:effectLst/>
                        </a:rPr>
                        <a:t>Applies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000" smtClean="0">
                          <a:effectLst/>
                        </a:rPr>
                        <a:t>Classname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46316"/>
                  </a:ext>
                </a:extLst>
              </a:tr>
              <a:tr h="346665">
                <a:tc>
                  <a:txBody>
                    <a:bodyPr/>
                    <a:lstStyle/>
                    <a:p>
                      <a:r>
                        <a:rPr lang="vi-VN" sz="2000" i="1">
                          <a:effectLst/>
                        </a:rPr>
                        <a:t>None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 i="1">
                          <a:effectLst/>
                        </a:rPr>
                        <a:t>None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 i="1">
                          <a:effectLst/>
                        </a:rPr>
                        <a:t>Always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.pure-u-*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80367"/>
                  </a:ext>
                </a:extLst>
              </a:tr>
              <a:tr h="862835">
                <a:tc>
                  <a:txBody>
                    <a:bodyPr/>
                    <a:lstStyle/>
                    <a:p>
                      <a:r>
                        <a:rPr lang="vi-VN" sz="2000" b="1">
                          <a:effectLst/>
                        </a:rPr>
                        <a:t>sm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@media screen and (min-width: 35.5em)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≥ </a:t>
                      </a:r>
                      <a:r>
                        <a:rPr lang="vi-VN" sz="2000" b="1">
                          <a:effectLst/>
                        </a:rPr>
                        <a:t>568px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.pure-u-</a:t>
                      </a:r>
                      <a:r>
                        <a:rPr lang="vi-VN" sz="2000" b="1">
                          <a:effectLst/>
                        </a:rPr>
                        <a:t>sm</a:t>
                      </a:r>
                      <a:r>
                        <a:rPr lang="vi-VN" sz="2000">
                          <a:effectLst/>
                        </a:rPr>
                        <a:t>-*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39499"/>
                  </a:ext>
                </a:extLst>
              </a:tr>
              <a:tr h="862835">
                <a:tc>
                  <a:txBody>
                    <a:bodyPr/>
                    <a:lstStyle/>
                    <a:p>
                      <a:r>
                        <a:rPr lang="vi-VN" sz="2000" b="1">
                          <a:effectLst/>
                        </a:rPr>
                        <a:t>md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@media screen and (min-width: 48em)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≥ </a:t>
                      </a:r>
                      <a:r>
                        <a:rPr lang="vi-VN" sz="2000" b="1">
                          <a:effectLst/>
                        </a:rPr>
                        <a:t>768px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.pure-u-</a:t>
                      </a:r>
                      <a:r>
                        <a:rPr lang="vi-VN" sz="2000" b="1">
                          <a:effectLst/>
                        </a:rPr>
                        <a:t>md</a:t>
                      </a:r>
                      <a:r>
                        <a:rPr lang="vi-VN" sz="2000">
                          <a:effectLst/>
                        </a:rPr>
                        <a:t>-*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687715"/>
                  </a:ext>
                </a:extLst>
              </a:tr>
              <a:tr h="862835">
                <a:tc>
                  <a:txBody>
                    <a:bodyPr/>
                    <a:lstStyle/>
                    <a:p>
                      <a:r>
                        <a:rPr lang="vi-VN" sz="2000" b="1">
                          <a:effectLst/>
                        </a:rPr>
                        <a:t>lg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@media screen and (min-width: 64em)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≥ </a:t>
                      </a:r>
                      <a:r>
                        <a:rPr lang="vi-VN" sz="2000" b="1">
                          <a:effectLst/>
                        </a:rPr>
                        <a:t>1024px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.pure-u-</a:t>
                      </a:r>
                      <a:r>
                        <a:rPr lang="vi-VN" sz="2000" b="1">
                          <a:effectLst/>
                        </a:rPr>
                        <a:t>lg</a:t>
                      </a:r>
                      <a:r>
                        <a:rPr lang="vi-VN" sz="2000">
                          <a:effectLst/>
                        </a:rPr>
                        <a:t>-*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44713"/>
                  </a:ext>
                </a:extLst>
              </a:tr>
              <a:tr h="862835">
                <a:tc>
                  <a:txBody>
                    <a:bodyPr/>
                    <a:lstStyle/>
                    <a:p>
                      <a:r>
                        <a:rPr lang="vi-VN" sz="2000" b="1">
                          <a:effectLst/>
                        </a:rPr>
                        <a:t>xl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@media screen and (min-width: 80em)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≥ </a:t>
                      </a:r>
                      <a:r>
                        <a:rPr lang="vi-VN" sz="2000" b="1">
                          <a:effectLst/>
                        </a:rPr>
                        <a:t>1280px</a:t>
                      </a:r>
                      <a:endParaRPr lang="vi-VN" sz="2000">
                        <a:effectLst/>
                      </a:endParaRP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effectLst/>
                        </a:rPr>
                        <a:t>.pure-u-</a:t>
                      </a:r>
                      <a:r>
                        <a:rPr lang="vi-VN" sz="2000" b="1">
                          <a:effectLst/>
                        </a:rPr>
                        <a:t>xl</a:t>
                      </a:r>
                      <a:r>
                        <a:rPr lang="vi-VN" sz="2000">
                          <a:effectLst/>
                        </a:rPr>
                        <a:t>-*</a:t>
                      </a:r>
                    </a:p>
                  </a:txBody>
                  <a:tcPr marL="104613" marR="104613" marT="52307" marB="52307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854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20979" y="-740033"/>
            <a:ext cx="179593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vi-VN" alt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vi-VN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898" y="1460313"/>
            <a:ext cx="1001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</a:t>
            </a:r>
            <a:r>
              <a:rPr lang="en-US" sz="2800" smtClean="0"/>
              <a:t>he default responsive breakpoints included in grids-responsive.css:</a:t>
            </a:r>
            <a:endParaRPr lang="vi-VN" sz="2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B9B-0D6A-4C06-8101-A22588CD8AF3}" type="datetime1">
              <a:rPr lang="vi-VN" smtClean="0"/>
              <a:t>18/01/2018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54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Base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The Foundation: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smtClean="0"/>
              <a:t>All modules in Pure build on top of Normalize.css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smtClean="0"/>
              <a:t>Normalize.css is an open-source project by Nicolas Gallagher and Jonathan Neal. In their own words.</a:t>
            </a:r>
          </a:p>
        </p:txBody>
      </p:sp>
      <p:pic>
        <p:nvPicPr>
          <p:cNvPr id="4098" name="Picture 2" descr="Image result for normalize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38" y="4222377"/>
            <a:ext cx="2791595" cy="178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ABFA-8CA8-4A1F-9F75-59E71EC3E4F6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3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Base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Hiding Elements: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smtClean="0"/>
              <a:t>&lt;input type="</a:t>
            </a:r>
            <a:r>
              <a:rPr lang="en-US" smtClean="0">
                <a:solidFill>
                  <a:srgbClr val="0070C0"/>
                </a:solidFill>
              </a:rPr>
              <a:t>text</a:t>
            </a:r>
            <a:r>
              <a:rPr lang="en-US" smtClean="0"/>
              <a:t>" name="</a:t>
            </a:r>
            <a:r>
              <a:rPr lang="en-US" smtClean="0">
                <a:solidFill>
                  <a:srgbClr val="0070C0"/>
                </a:solidFill>
              </a:rPr>
              <a:t>_csrf</a:t>
            </a:r>
            <a:r>
              <a:rPr lang="en-US" smtClean="0"/>
              <a:t>" hidden&gt; </a:t>
            </a:r>
          </a:p>
          <a:p>
            <a:r>
              <a:rPr lang="en-US" b="1" smtClean="0">
                <a:solidFill>
                  <a:srgbClr val="FF0000"/>
                </a:solidFill>
              </a:rPr>
              <a:t>Responsive Images: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 smtClean="0"/>
              <a:t>&lt;img class="</a:t>
            </a:r>
            <a:r>
              <a:rPr lang="en-US" smtClean="0">
                <a:solidFill>
                  <a:srgbClr val="0070C0"/>
                </a:solidFill>
              </a:rPr>
              <a:t>pure-img</a:t>
            </a:r>
            <a:r>
              <a:rPr lang="en-US" smtClean="0"/>
              <a:t>" src="</a:t>
            </a:r>
            <a:r>
              <a:rPr lang="en-US" smtClean="0">
                <a:solidFill>
                  <a:srgbClr val="0070C0"/>
                </a:solidFill>
              </a:rPr>
              <a:t>...</a:t>
            </a:r>
            <a:r>
              <a:rPr lang="en-US" smtClean="0"/>
              <a:t>"&gt;</a:t>
            </a:r>
          </a:p>
          <a:p>
            <a:pPr marL="457200" lvl="1" indent="0">
              <a:buNone/>
            </a:pPr>
            <a:endParaRPr lang="en-US" smtClean="0"/>
          </a:p>
        </p:txBody>
      </p:sp>
      <p:pic>
        <p:nvPicPr>
          <p:cNvPr id="12290" name="Picture 2" descr="Image result for pure css responsiv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28" y="3844310"/>
            <a:ext cx="4415117" cy="23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4B01-636A-4F1C-BCDF-2CDC4E23BEF3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5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Form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Default Form</a:t>
            </a:r>
            <a:r>
              <a:rPr lang="en-US" b="1">
                <a:solidFill>
                  <a:srgbClr val="FF0000"/>
                </a:solidFill>
              </a:rPr>
              <a:t>: </a:t>
            </a:r>
            <a:r>
              <a:rPr lang="en-US"/>
              <a:t>&lt;form class="</a:t>
            </a:r>
            <a:r>
              <a:rPr lang="en-US">
                <a:solidFill>
                  <a:srgbClr val="0070C0"/>
                </a:solidFill>
              </a:rPr>
              <a:t>pure-form</a:t>
            </a:r>
            <a:r>
              <a:rPr lang="en-US"/>
              <a:t>"&gt;</a:t>
            </a:r>
            <a:endParaRPr lang="en-US" smtClean="0"/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Aligned Form: </a:t>
            </a:r>
            <a:r>
              <a:rPr lang="en-US" smtClean="0"/>
              <a:t>&lt;</a:t>
            </a:r>
            <a:r>
              <a:rPr lang="en-US"/>
              <a:t>form class="</a:t>
            </a:r>
            <a:r>
              <a:rPr lang="en-US">
                <a:solidFill>
                  <a:srgbClr val="0070C0"/>
                </a:solidFill>
              </a:rPr>
              <a:t>pure-form pure-form-stacked</a:t>
            </a:r>
            <a:r>
              <a:rPr lang="en-US"/>
              <a:t>"&gt;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46" y="2237155"/>
            <a:ext cx="8515730" cy="1650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33" y="4299311"/>
            <a:ext cx="5857875" cy="286264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84D-FF44-421D-8DD9-D45865B3DE9D}" type="datetime1">
              <a:rPr lang="vi-VN" smtClean="0"/>
              <a:t>18/01/2018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56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Form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191"/>
            <a:ext cx="10515600" cy="5288283"/>
          </a:xfrm>
        </p:spPr>
        <p:txBody>
          <a:bodyPr>
            <a:normAutofit fontScale="77500" lnSpcReduction="200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Input Sizing: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&lt;form class="</a:t>
            </a:r>
            <a:r>
              <a:rPr lang="en-US">
                <a:solidFill>
                  <a:srgbClr val="0070C0"/>
                </a:solidFill>
              </a:rPr>
              <a:t>pure-form</a:t>
            </a:r>
            <a:r>
              <a:rPr lang="en-US"/>
              <a:t>"&gt;</a:t>
            </a:r>
          </a:p>
          <a:p>
            <a:pPr marL="0" indent="0">
              <a:buNone/>
            </a:pPr>
            <a:r>
              <a:rPr lang="en-US"/>
              <a:t>    &lt;input class="</a:t>
            </a:r>
            <a:r>
              <a:rPr lang="en-US">
                <a:solidFill>
                  <a:srgbClr val="0070C0"/>
                </a:solidFill>
              </a:rPr>
              <a:t>pure-input-1</a:t>
            </a:r>
            <a:r>
              <a:rPr lang="en-US"/>
              <a:t>" type="</a:t>
            </a:r>
            <a:r>
              <a:rPr lang="en-US">
                <a:solidFill>
                  <a:srgbClr val="0070C0"/>
                </a:solidFill>
              </a:rPr>
              <a:t>text</a:t>
            </a:r>
            <a:r>
              <a:rPr lang="en-US"/>
              <a:t>" placeholder=".</a:t>
            </a:r>
            <a:r>
              <a:rPr lang="en-US">
                <a:solidFill>
                  <a:srgbClr val="0070C0"/>
                </a:solidFill>
              </a:rPr>
              <a:t>pure-input-1</a:t>
            </a:r>
            <a:r>
              <a:rPr lang="en-US"/>
              <a:t>"&gt;&lt;br&gt;</a:t>
            </a:r>
          </a:p>
          <a:p>
            <a:pPr marL="0" indent="0">
              <a:buNone/>
            </a:pPr>
            <a:r>
              <a:rPr lang="en-US"/>
              <a:t>    &lt;input class="</a:t>
            </a:r>
            <a:r>
              <a:rPr lang="en-US">
                <a:solidFill>
                  <a:srgbClr val="0070C0"/>
                </a:solidFill>
              </a:rPr>
              <a:t>pure-input-2-3</a:t>
            </a:r>
            <a:r>
              <a:rPr lang="en-US"/>
              <a:t>" type="</a:t>
            </a:r>
            <a:r>
              <a:rPr lang="en-US">
                <a:solidFill>
                  <a:srgbClr val="0070C0"/>
                </a:solidFill>
              </a:rPr>
              <a:t>text</a:t>
            </a:r>
            <a:r>
              <a:rPr lang="en-US"/>
              <a:t>" placeholder=".</a:t>
            </a:r>
            <a:r>
              <a:rPr lang="en-US">
                <a:solidFill>
                  <a:srgbClr val="0070C0"/>
                </a:solidFill>
              </a:rPr>
              <a:t>pure-input-2-3</a:t>
            </a:r>
            <a:r>
              <a:rPr lang="en-US"/>
              <a:t>"&gt;&lt;br&gt;</a:t>
            </a:r>
          </a:p>
          <a:p>
            <a:pPr marL="0" indent="0">
              <a:buNone/>
            </a:pPr>
            <a:r>
              <a:rPr lang="en-US"/>
              <a:t>    &lt;input class="</a:t>
            </a:r>
            <a:r>
              <a:rPr lang="en-US">
                <a:solidFill>
                  <a:srgbClr val="0070C0"/>
                </a:solidFill>
              </a:rPr>
              <a:t>pure-input-1-2</a:t>
            </a:r>
            <a:r>
              <a:rPr lang="en-US"/>
              <a:t>" type="</a:t>
            </a:r>
            <a:r>
              <a:rPr lang="en-US">
                <a:solidFill>
                  <a:srgbClr val="0070C0"/>
                </a:solidFill>
              </a:rPr>
              <a:t>text</a:t>
            </a:r>
            <a:r>
              <a:rPr lang="en-US"/>
              <a:t>" placeholder=".</a:t>
            </a:r>
            <a:r>
              <a:rPr lang="en-US">
                <a:solidFill>
                  <a:srgbClr val="0070C0"/>
                </a:solidFill>
              </a:rPr>
              <a:t>pure-input-1-2</a:t>
            </a:r>
            <a:r>
              <a:rPr lang="en-US"/>
              <a:t>"&gt;&lt;br&gt;</a:t>
            </a:r>
          </a:p>
          <a:p>
            <a:pPr marL="0" indent="0">
              <a:buNone/>
            </a:pPr>
            <a:r>
              <a:rPr lang="en-US"/>
              <a:t>    &lt;input class="</a:t>
            </a:r>
            <a:r>
              <a:rPr lang="en-US">
                <a:solidFill>
                  <a:srgbClr val="0070C0"/>
                </a:solidFill>
              </a:rPr>
              <a:t>pure-input-1-3</a:t>
            </a:r>
            <a:r>
              <a:rPr lang="en-US"/>
              <a:t>" type="</a:t>
            </a:r>
            <a:r>
              <a:rPr lang="en-US">
                <a:solidFill>
                  <a:srgbClr val="0070C0"/>
                </a:solidFill>
              </a:rPr>
              <a:t>text</a:t>
            </a:r>
            <a:r>
              <a:rPr lang="en-US"/>
              <a:t>" placeholder=".</a:t>
            </a:r>
            <a:r>
              <a:rPr lang="en-US">
                <a:solidFill>
                  <a:srgbClr val="0070C0"/>
                </a:solidFill>
              </a:rPr>
              <a:t>pure-input-1-3</a:t>
            </a:r>
            <a:r>
              <a:rPr lang="en-US"/>
              <a:t>"&gt;&lt;br&gt;</a:t>
            </a:r>
          </a:p>
          <a:p>
            <a:pPr marL="0" indent="0">
              <a:buNone/>
            </a:pPr>
            <a:r>
              <a:rPr lang="en-US"/>
              <a:t>    &lt;input class="</a:t>
            </a:r>
            <a:r>
              <a:rPr lang="en-US">
                <a:solidFill>
                  <a:srgbClr val="0070C0"/>
                </a:solidFill>
              </a:rPr>
              <a:t>pure-input-1-4</a:t>
            </a:r>
            <a:r>
              <a:rPr lang="en-US"/>
              <a:t>" type="</a:t>
            </a:r>
            <a:r>
              <a:rPr lang="en-US">
                <a:solidFill>
                  <a:srgbClr val="0070C0"/>
                </a:solidFill>
              </a:rPr>
              <a:t>text</a:t>
            </a:r>
            <a:r>
              <a:rPr lang="en-US"/>
              <a:t>" placeholder=".</a:t>
            </a:r>
            <a:r>
              <a:rPr lang="en-US">
                <a:solidFill>
                  <a:srgbClr val="0070C0"/>
                </a:solidFill>
              </a:rPr>
              <a:t>pure-input-1-4</a:t>
            </a:r>
            <a:r>
              <a:rPr lang="en-US"/>
              <a:t>"&gt;&lt;br&gt;</a:t>
            </a:r>
          </a:p>
          <a:p>
            <a:pPr marL="0" indent="0">
              <a:buNone/>
            </a:pPr>
            <a:r>
              <a:rPr lang="en-US"/>
              <a:t> &lt;/form&gt;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70" y="1141046"/>
            <a:ext cx="8912542" cy="275168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7B24-C83D-4F63-B4C6-9FEEF6ECCCEF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1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Button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248"/>
            <a:ext cx="10515600" cy="4853101"/>
          </a:xfrm>
        </p:spPr>
        <p:txBody>
          <a:bodyPr>
            <a:normAutofit fontScale="92500" lnSpcReduction="10000"/>
          </a:bodyPr>
          <a:lstStyle/>
          <a:p>
            <a:r>
              <a:rPr lang="vi-VN" b="1">
                <a:solidFill>
                  <a:srgbClr val="FF0000"/>
                </a:solidFill>
              </a:rPr>
              <a:t>Primary Buttons: </a:t>
            </a:r>
            <a:r>
              <a:rPr lang="vi-VN"/>
              <a:t>&lt;a class="</a:t>
            </a:r>
            <a:r>
              <a:rPr lang="vi-VN">
                <a:solidFill>
                  <a:srgbClr val="0070C0"/>
                </a:solidFill>
              </a:rPr>
              <a:t>pure-button pure-button-primary</a:t>
            </a:r>
            <a:r>
              <a:rPr lang="vi-VN"/>
              <a:t>" </a:t>
            </a:r>
            <a:r>
              <a:rPr lang="vi-VN" smtClean="0"/>
              <a:t>					href</a:t>
            </a:r>
            <a:r>
              <a:rPr lang="vi-VN"/>
              <a:t>="</a:t>
            </a:r>
            <a:r>
              <a:rPr lang="vi-VN">
                <a:solidFill>
                  <a:srgbClr val="0070C0"/>
                </a:solidFill>
              </a:rPr>
              <a:t>#</a:t>
            </a:r>
            <a:r>
              <a:rPr lang="vi-VN"/>
              <a:t>"&gt;A Primary Button&lt;/a&gt;</a:t>
            </a:r>
          </a:p>
          <a:p>
            <a:endParaRPr lang="vi-VN" smtClean="0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Buttons with icons:</a:t>
            </a:r>
          </a:p>
          <a:p>
            <a:pPr marL="0" indent="0">
              <a:buNone/>
            </a:pPr>
            <a:r>
              <a:rPr lang="it-IT"/>
              <a:t>&lt;button class="</a:t>
            </a:r>
            <a:r>
              <a:rPr lang="it-IT">
                <a:solidFill>
                  <a:srgbClr val="0070C0"/>
                </a:solidFill>
              </a:rPr>
              <a:t>pure-button</a:t>
            </a:r>
            <a:r>
              <a:rPr lang="it-IT"/>
              <a:t>"&gt;</a:t>
            </a:r>
          </a:p>
          <a:p>
            <a:pPr marL="0" indent="0">
              <a:buNone/>
            </a:pPr>
            <a:r>
              <a:rPr lang="it-IT"/>
              <a:t>    &lt;i class="</a:t>
            </a:r>
            <a:r>
              <a:rPr lang="it-IT">
                <a:solidFill>
                  <a:srgbClr val="0070C0"/>
                </a:solidFill>
              </a:rPr>
              <a:t>fa fa-cog</a:t>
            </a:r>
            <a:r>
              <a:rPr lang="it-IT"/>
              <a:t>"&gt;&lt;/i&gt;</a:t>
            </a:r>
          </a:p>
          <a:p>
            <a:pPr marL="0" indent="0">
              <a:buNone/>
            </a:pPr>
            <a:r>
              <a:rPr lang="it-IT"/>
              <a:t>    Settings</a:t>
            </a:r>
          </a:p>
          <a:p>
            <a:pPr marL="0" indent="0">
              <a:buNone/>
            </a:pPr>
            <a:r>
              <a:rPr lang="it-IT"/>
              <a:t>&lt;/button&gt;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2" y="2400152"/>
            <a:ext cx="4816980" cy="977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26" y="4799484"/>
            <a:ext cx="4786451" cy="118476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7AC4-6A12-4A7C-B5AC-43A15FD6C173}" type="datetime1">
              <a:rPr lang="vi-VN" smtClean="0"/>
              <a:t>18/01/2018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5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Layout</a:t>
            </a:r>
            <a:endParaRPr lang="vi-VN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3" y="1349367"/>
            <a:ext cx="10009083" cy="4906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45" y="108775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/>
              <a:t>Blog</a:t>
            </a:r>
            <a:endParaRPr lang="vi-VN" sz="2800" i="1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3CE-6426-4484-A2D7-1D76D9F35EE4}" type="datetime1">
              <a:rPr lang="vi-VN" smtClean="0"/>
              <a:t>18/01/2018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6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Button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20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300" b="1" smtClean="0">
                <a:solidFill>
                  <a:srgbClr val="FF0000"/>
                </a:solidFill>
              </a:rPr>
              <a:t>Customizing Buttons</a:t>
            </a:r>
            <a:endParaRPr lang="en-US" altLang="en-US" sz="3300" b="1" smtClean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&lt;div&gt;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&lt;style scoped&gt;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vi-VN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.button-success,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.button-error,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.button-warning,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.button-secondary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    color: white;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    border-radius: 4px;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    text-shadow: 0 1px 1px rgba(0, 0, 0, 0.2);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vi-VN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.button-success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/>
              <a:t>            background: </a:t>
            </a:r>
            <a:r>
              <a:rPr lang="vi-VN" smtClean="0"/>
              <a:t>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mtClean="0"/>
              <a:t>&lt;</a:t>
            </a:r>
            <a:r>
              <a:rPr lang="vi-VN"/>
              <a:t>button class="</a:t>
            </a:r>
            <a:r>
              <a:rPr lang="vi-VN">
                <a:solidFill>
                  <a:srgbClr val="0070C0"/>
                </a:solidFill>
              </a:rPr>
              <a:t>button-success pure-button</a:t>
            </a:r>
            <a:r>
              <a:rPr lang="vi-VN"/>
              <a:t>"&gt;Success Button&lt;/button&gt;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86" y="1507371"/>
            <a:ext cx="6637428" cy="14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Table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>
                <a:solidFill>
                  <a:srgbClr val="FF0000"/>
                </a:solidFill>
              </a:rPr>
              <a:t>Table with Horizontal Borders</a:t>
            </a: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Striped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98" y="1073876"/>
            <a:ext cx="5515255" cy="2927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73" y="2814705"/>
            <a:ext cx="3494273" cy="38766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003-A1C7-4D4B-86DF-8BE4693A109A}" type="datetime1">
              <a:rPr lang="vi-VN" smtClean="0"/>
              <a:t>18/01/2018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21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6642846" y="5526741"/>
            <a:ext cx="493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/>
              <a:t>&lt;table class </a:t>
            </a:r>
            <a:r>
              <a:rPr lang="vi-VN" sz="2000" smtClean="0"/>
              <a:t>= “</a:t>
            </a:r>
            <a:r>
              <a:rPr lang="vi-VN" sz="2000" smtClean="0">
                <a:solidFill>
                  <a:srgbClr val="0070C0"/>
                </a:solidFill>
              </a:rPr>
              <a:t>pure-table-striped</a:t>
            </a:r>
            <a:r>
              <a:rPr lang="vi-VN" sz="2000" smtClean="0"/>
              <a:t>”&gt;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21666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Menu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Vertical </a:t>
            </a:r>
            <a:r>
              <a:rPr lang="en-US" b="1" smtClean="0">
                <a:solidFill>
                  <a:srgbClr val="FF0000"/>
                </a:solidFill>
              </a:rPr>
              <a:t>Menu</a:t>
            </a:r>
          </a:p>
          <a:p>
            <a:pPr marL="0" indent="0">
              <a:buNone/>
            </a:pPr>
            <a:r>
              <a:rPr lang="en-US" smtClean="0"/>
              <a:t>	&lt;div class="</a:t>
            </a:r>
            <a:r>
              <a:rPr lang="en-US" smtClean="0">
                <a:solidFill>
                  <a:srgbClr val="0070C0"/>
                </a:solidFill>
              </a:rPr>
              <a:t>pure-menu custom-restricted-width</a:t>
            </a:r>
            <a:r>
              <a:rPr lang="en-US" smtClean="0"/>
              <a:t>"&gt;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FAE3-595C-4DC5-ADFE-AFDA590B168F}" type="datetime1">
              <a:rPr lang="vi-VN" smtClean="0"/>
              <a:t>18/01/2018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22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59" y="2849685"/>
            <a:ext cx="3240100" cy="37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Menu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Horizontal Menu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sz="2800" smtClean="0"/>
              <a:t>div class="</a:t>
            </a:r>
            <a:r>
              <a:rPr lang="en-US" sz="2800" smtClean="0">
                <a:solidFill>
                  <a:srgbClr val="0070C0"/>
                </a:solidFill>
              </a:rPr>
              <a:t>pure-menu pure-menu-horizontal</a:t>
            </a:r>
            <a:r>
              <a:rPr lang="en-US" sz="2800" smtClean="0"/>
              <a:t>"&gt;</a:t>
            </a:r>
            <a:endParaRPr lang="en-US" sz="2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FAE3-595C-4DC5-ADFE-AFDA590B168F}" type="datetime1">
              <a:rPr lang="vi-VN" smtClean="0"/>
              <a:t>18/01/2018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23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2617"/>
            <a:ext cx="6799729" cy="12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Menu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Selected </a:t>
            </a:r>
            <a:r>
              <a:rPr lang="en-US" b="1">
                <a:solidFill>
                  <a:srgbClr val="FF0000"/>
                </a:solidFill>
              </a:rPr>
              <a:t>and </a:t>
            </a:r>
            <a:r>
              <a:rPr lang="en-US" b="1" smtClean="0">
                <a:solidFill>
                  <a:srgbClr val="FF0000"/>
                </a:solidFill>
              </a:rPr>
              <a:t>Disabled Items</a:t>
            </a:r>
          </a:p>
          <a:p>
            <a:pPr marL="0" indent="0">
              <a:buNone/>
            </a:pPr>
            <a:r>
              <a:rPr lang="en-US" sz="2600" smtClean="0"/>
              <a:t>	&lt;ul class="</a:t>
            </a:r>
            <a:r>
              <a:rPr lang="en-US" sz="2600" smtClean="0">
                <a:solidFill>
                  <a:srgbClr val="0070C0"/>
                </a:solidFill>
              </a:rPr>
              <a:t>pure-menu-list</a:t>
            </a:r>
            <a:r>
              <a:rPr lang="en-US" sz="2600" smtClean="0"/>
              <a:t>"&gt;</a:t>
            </a:r>
          </a:p>
          <a:p>
            <a:pPr marL="457200" lvl="1" indent="0">
              <a:buNone/>
            </a:pPr>
            <a:r>
              <a:rPr lang="en-US" sz="2600" smtClean="0"/>
              <a:t> 		&lt;li class="</a:t>
            </a:r>
            <a:r>
              <a:rPr lang="en-US" sz="2600" smtClean="0">
                <a:solidFill>
                  <a:srgbClr val="0070C0"/>
                </a:solidFill>
              </a:rPr>
              <a:t>pure-menu-item pure-menu-selected</a:t>
            </a:r>
            <a:r>
              <a:rPr lang="en-US" sz="2600" smtClean="0"/>
              <a:t>"&gt;&lt;a href="</a:t>
            </a:r>
            <a:r>
              <a:rPr lang="en-US" sz="2600" smtClean="0">
                <a:solidFill>
                  <a:srgbClr val="0070C0"/>
                </a:solidFill>
              </a:rPr>
              <a:t>#</a:t>
            </a:r>
            <a:r>
              <a:rPr lang="en-US" sz="2600" smtClean="0"/>
              <a:t>" 				class="</a:t>
            </a:r>
            <a:r>
              <a:rPr lang="en-US" sz="2600" smtClean="0">
                <a:solidFill>
                  <a:srgbClr val="0070C0"/>
                </a:solidFill>
              </a:rPr>
              <a:t>pure-	menu-link</a:t>
            </a:r>
            <a:r>
              <a:rPr lang="en-US" sz="2600" smtClean="0"/>
              <a:t>"&gt;Selected&lt;/a&gt;&lt;/li&gt;</a:t>
            </a:r>
          </a:p>
          <a:p>
            <a:pPr marL="457200" lvl="1" indent="0">
              <a:buNone/>
            </a:pPr>
            <a:r>
              <a:rPr lang="en-US" sz="2600" smtClean="0"/>
              <a:t>		&lt;li class="</a:t>
            </a:r>
            <a:r>
              <a:rPr lang="en-US" sz="2600" smtClean="0">
                <a:solidFill>
                  <a:srgbClr val="0070C0"/>
                </a:solidFill>
              </a:rPr>
              <a:t>pure-menu-item pure-menu-disabled</a:t>
            </a:r>
            <a:r>
              <a:rPr lang="en-US" sz="2600" smtClean="0"/>
              <a:t>"&gt;Disabled&lt;/li&gt;</a:t>
            </a:r>
          </a:p>
          <a:p>
            <a:pPr marL="457200" lvl="1" indent="0">
              <a:buNone/>
            </a:pPr>
            <a:r>
              <a:rPr lang="en-US" sz="2600" smtClean="0"/>
              <a:t>	&lt;/ul&gt;</a:t>
            </a:r>
            <a:endParaRPr lang="en-US" sz="26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FAE3-595C-4DC5-ADFE-AFDA590B168F}" type="datetime1">
              <a:rPr lang="vi-VN" smtClean="0"/>
              <a:t>18/01/2018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24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58" y="4719918"/>
            <a:ext cx="4433883" cy="7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Menu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150324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smtClean="0">
                <a:solidFill>
                  <a:srgbClr val="FF0000"/>
                </a:solidFill>
              </a:rPr>
              <a:t>Dropdowns menu:</a:t>
            </a:r>
          </a:p>
          <a:p>
            <a:pPr marL="0" indent="0">
              <a:buNone/>
            </a:pPr>
            <a:r>
              <a:rPr lang="en-US"/>
              <a:t>&lt;div class="</a:t>
            </a:r>
            <a:r>
              <a:rPr lang="en-US">
                <a:solidFill>
                  <a:srgbClr val="0070C0"/>
                </a:solidFill>
              </a:rPr>
              <a:t>pure-menu pure-menu-horizontal</a:t>
            </a:r>
            <a:r>
              <a:rPr lang="en-US"/>
              <a:t>"&gt;</a:t>
            </a:r>
          </a:p>
          <a:p>
            <a:pPr marL="0" indent="0">
              <a:buNone/>
            </a:pPr>
            <a:r>
              <a:rPr lang="en-US"/>
              <a:t>    &lt;ul class="</a:t>
            </a:r>
            <a:r>
              <a:rPr lang="en-US">
                <a:solidFill>
                  <a:srgbClr val="0070C0"/>
                </a:solidFill>
              </a:rPr>
              <a:t>pure-menu-lis</a:t>
            </a:r>
            <a:r>
              <a:rPr lang="en-US"/>
              <a:t>t"&gt;</a:t>
            </a:r>
          </a:p>
          <a:p>
            <a:pPr marL="0" indent="0">
              <a:buNone/>
            </a:pPr>
            <a:r>
              <a:rPr lang="en-US"/>
              <a:t>        &lt;li class="</a:t>
            </a:r>
            <a:r>
              <a:rPr lang="en-US">
                <a:solidFill>
                  <a:srgbClr val="0070C0"/>
                </a:solidFill>
              </a:rPr>
              <a:t>pure-menu-item pure-menu-selected</a:t>
            </a:r>
            <a:r>
              <a:rPr lang="en-US"/>
              <a:t>"&gt;&lt;a href="</a:t>
            </a:r>
            <a:r>
              <a:rPr lang="en-US">
                <a:solidFill>
                  <a:srgbClr val="0070C0"/>
                </a:solidFill>
              </a:rPr>
              <a:t>#</a:t>
            </a:r>
            <a:r>
              <a:rPr lang="en-US"/>
              <a:t>" class="</a:t>
            </a:r>
            <a:r>
              <a:rPr lang="en-US">
                <a:solidFill>
                  <a:srgbClr val="0070C0"/>
                </a:solidFill>
              </a:rPr>
              <a:t>pure-menu-link"&gt;</a:t>
            </a:r>
            <a:r>
              <a:rPr lang="en-US"/>
              <a:t>Home&lt;/a&gt;&lt;/li&gt;</a:t>
            </a:r>
          </a:p>
          <a:p>
            <a:pPr marL="0" indent="0">
              <a:buNone/>
            </a:pPr>
            <a:r>
              <a:rPr lang="en-US"/>
              <a:t>        &lt;li class="</a:t>
            </a:r>
            <a:r>
              <a:rPr lang="en-US">
                <a:solidFill>
                  <a:srgbClr val="0070C0"/>
                </a:solidFill>
              </a:rPr>
              <a:t>pure-menu-item pure-menu-has-children pure-menu-allow-hover</a:t>
            </a:r>
            <a:r>
              <a:rPr lang="en-US"/>
              <a:t>"&gt;</a:t>
            </a:r>
          </a:p>
          <a:p>
            <a:pPr marL="0" indent="0">
              <a:buNone/>
            </a:pPr>
            <a:r>
              <a:rPr lang="en-US"/>
              <a:t>            &lt;a href="</a:t>
            </a:r>
            <a:r>
              <a:rPr lang="en-US">
                <a:solidFill>
                  <a:srgbClr val="0070C0"/>
                </a:solidFill>
              </a:rPr>
              <a:t>#</a:t>
            </a:r>
            <a:r>
              <a:rPr lang="en-US"/>
              <a:t>" id="</a:t>
            </a:r>
            <a:r>
              <a:rPr lang="en-US">
                <a:solidFill>
                  <a:srgbClr val="0070C0"/>
                </a:solidFill>
              </a:rPr>
              <a:t>menuLink1</a:t>
            </a:r>
            <a:r>
              <a:rPr lang="en-US"/>
              <a:t>" class="</a:t>
            </a:r>
            <a:r>
              <a:rPr lang="en-US">
                <a:solidFill>
                  <a:srgbClr val="0070C0"/>
                </a:solidFill>
              </a:rPr>
              <a:t>pure-menu-link</a:t>
            </a:r>
            <a:r>
              <a:rPr lang="en-US"/>
              <a:t>"&gt;Contact&lt;/a&gt;</a:t>
            </a:r>
          </a:p>
          <a:p>
            <a:pPr marL="0" indent="0">
              <a:buNone/>
            </a:pPr>
            <a:r>
              <a:rPr lang="en-US"/>
              <a:t>            &lt;ul class="</a:t>
            </a:r>
            <a:r>
              <a:rPr lang="en-US">
                <a:solidFill>
                  <a:srgbClr val="0070C0"/>
                </a:solidFill>
              </a:rPr>
              <a:t>pure-menu-children</a:t>
            </a:r>
            <a:r>
              <a:rPr lang="en-US"/>
              <a:t>"&gt;</a:t>
            </a:r>
          </a:p>
          <a:p>
            <a:pPr marL="0" indent="0">
              <a:buNone/>
            </a:pPr>
            <a:r>
              <a:rPr lang="en-US"/>
              <a:t>                &lt;li class="</a:t>
            </a:r>
            <a:r>
              <a:rPr lang="en-US">
                <a:solidFill>
                  <a:srgbClr val="0070C0"/>
                </a:solidFill>
              </a:rPr>
              <a:t>pure-menu-item</a:t>
            </a:r>
            <a:r>
              <a:rPr lang="en-US"/>
              <a:t>"&gt;&lt;a href="</a:t>
            </a:r>
            <a:r>
              <a:rPr lang="en-US">
                <a:solidFill>
                  <a:srgbClr val="0070C0"/>
                </a:solidFill>
              </a:rPr>
              <a:t>#</a:t>
            </a:r>
            <a:r>
              <a:rPr lang="en-US"/>
              <a:t>" class="</a:t>
            </a:r>
            <a:r>
              <a:rPr lang="en-US">
                <a:solidFill>
                  <a:srgbClr val="0070C0"/>
                </a:solidFill>
              </a:rPr>
              <a:t>pure-menu-link</a:t>
            </a:r>
            <a:r>
              <a:rPr lang="en-US"/>
              <a:t>"&gt;Email&lt;/a&gt;</a:t>
            </a:r>
          </a:p>
          <a:p>
            <a:pPr marL="0" indent="0">
              <a:buNone/>
            </a:pPr>
            <a:r>
              <a:rPr lang="en-US"/>
              <a:t>            &lt;/ul&gt;</a:t>
            </a:r>
          </a:p>
          <a:p>
            <a:pPr marL="0" indent="0">
              <a:buNone/>
            </a:pPr>
            <a:r>
              <a:rPr lang="en-US"/>
              <a:t>        &lt;/li&gt;</a:t>
            </a:r>
          </a:p>
          <a:p>
            <a:pPr marL="0" indent="0">
              <a:buNone/>
            </a:pPr>
            <a:r>
              <a:rPr lang="en-US"/>
              <a:t>    &lt;/ul&gt;</a:t>
            </a:r>
          </a:p>
          <a:p>
            <a:pPr marL="0" indent="0">
              <a:buNone/>
            </a:pPr>
            <a:r>
              <a:rPr lang="en-US"/>
              <a:t>&lt;/div&gt;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FAE3-595C-4DC5-ADFE-AFDA590B168F}" type="datetime1">
              <a:rPr lang="vi-VN" smtClean="0"/>
              <a:t>18/01/2018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25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06" y="4487396"/>
            <a:ext cx="3443615" cy="23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0749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smtClean="0">
                <a:solidFill>
                  <a:srgbClr val="FF0000"/>
                </a:solidFill>
              </a:rPr>
              <a:t>hank for your attention !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68CE-C969-4257-9A2E-0C0C242994B0}" type="datetime1">
              <a:rPr lang="vi-VN" smtClean="0"/>
              <a:t>18/01/2018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7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Layout</a:t>
            </a:r>
            <a:endParaRPr lang="vi-VN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8" y="1169894"/>
            <a:ext cx="10052243" cy="4978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45" y="1087757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/>
              <a:t>Email</a:t>
            </a:r>
            <a:endParaRPr lang="vi-VN" sz="2800" i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611D-2015-453F-A363-908C60DC0C41}" type="datetime1">
              <a:rPr lang="vi-VN" smtClean="0"/>
              <a:t>18/01/2018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7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Layout</a:t>
            </a:r>
            <a:endParaRPr lang="vi-VN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188" y="1564101"/>
            <a:ext cx="10246659" cy="5011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45" y="1087757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/>
              <a:t>Landing page</a:t>
            </a:r>
            <a:endParaRPr lang="vi-VN" sz="2800" i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0D9-2B8A-4384-AE1D-A20E9C5574A8}" type="datetime1">
              <a:rPr lang="vi-VN" smtClean="0"/>
              <a:t>18/01/2018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65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Layout</a:t>
            </a:r>
            <a:endParaRPr lang="vi-VN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5" y="1519518"/>
            <a:ext cx="10104648" cy="4935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45" y="1087757"/>
            <a:ext cx="179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/>
              <a:t>Responsive</a:t>
            </a:r>
            <a:endParaRPr lang="vi-VN" sz="2800" i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D540-00A7-4514-856E-41C57DD23577}" type="datetime1">
              <a:rPr lang="vi-VN" smtClean="0"/>
              <a:t>18/01/2018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2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Add Pure to Your </a:t>
            </a:r>
            <a:r>
              <a:rPr lang="en-US" smtClean="0">
                <a:solidFill>
                  <a:srgbClr val="C00000"/>
                </a:solidFill>
              </a:rPr>
              <a:t>Page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the following &lt;link&gt; element into your page's &lt;head&gt;, before your project's stylesheets</a:t>
            </a:r>
          </a:p>
          <a:p>
            <a:pPr marL="0" indent="0">
              <a:buNone/>
            </a:pPr>
            <a:r>
              <a:rPr lang="en-US" smtClean="0"/>
              <a:t>&lt;</a:t>
            </a:r>
            <a:r>
              <a:rPr lang="en-US" smtClean="0">
                <a:solidFill>
                  <a:srgbClr val="FF0000"/>
                </a:solidFill>
              </a:rPr>
              <a:t>link rel</a:t>
            </a:r>
            <a:r>
              <a:rPr lang="en-US" smtClean="0"/>
              <a:t>="</a:t>
            </a:r>
            <a:r>
              <a:rPr lang="en-US" smtClean="0">
                <a:solidFill>
                  <a:srgbClr val="0070C0"/>
                </a:solidFill>
              </a:rPr>
              <a:t>stylesheet</a:t>
            </a:r>
            <a:r>
              <a:rPr lang="en-US" smtClean="0"/>
              <a:t>" </a:t>
            </a:r>
            <a:r>
              <a:rPr lang="en-US" smtClean="0">
                <a:solidFill>
                  <a:srgbClr val="FF0000"/>
                </a:solidFill>
              </a:rPr>
              <a:t>href</a:t>
            </a:r>
            <a:r>
              <a:rPr lang="en-US" smtClean="0"/>
              <a:t>="</a:t>
            </a:r>
            <a:r>
              <a:rPr lang="en-US" smtClean="0">
                <a:solidFill>
                  <a:srgbClr val="0070C0"/>
                </a:solidFill>
              </a:rPr>
              <a:t>https://unpkg.com/purecss@1.0.0/build/pure-min.css" integrity="sha384-nn4HPE8lTHyVtfCBi5yW9d20FjT8BJwUXyWZT9InLYax14RDjBj46LmSztkmNP9w</a:t>
            </a:r>
            <a:r>
              <a:rPr lang="en-US" smtClean="0"/>
              <a:t>" </a:t>
            </a:r>
            <a:r>
              <a:rPr lang="en-US" smtClean="0">
                <a:solidFill>
                  <a:srgbClr val="FF0000"/>
                </a:solidFill>
              </a:rPr>
              <a:t>crossorigin</a:t>
            </a:r>
            <a:r>
              <a:rPr lang="en-US" smtClean="0"/>
              <a:t>="</a:t>
            </a:r>
            <a:r>
              <a:rPr lang="en-US" smtClean="0">
                <a:solidFill>
                  <a:srgbClr val="0070C0"/>
                </a:solidFill>
              </a:rPr>
              <a:t>anonymous</a:t>
            </a:r>
            <a:r>
              <a:rPr lang="en-US" smtClean="0"/>
              <a:t>"&gt;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FF68-6850-44B0-AA2A-7CE5351EBA1D}" type="datetime1">
              <a:rPr lang="vi-VN" smtClean="0"/>
              <a:t>18/01/2018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3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Add the Viewport Meta Element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043" y="2014310"/>
            <a:ext cx="9437914" cy="254317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&lt;meta name="</a:t>
            </a:r>
            <a:r>
              <a:rPr lang="en-US" smtClean="0">
                <a:solidFill>
                  <a:srgbClr val="0070C0"/>
                </a:solidFill>
              </a:rPr>
              <a:t>viewport</a:t>
            </a:r>
            <a:r>
              <a:rPr lang="en-US" smtClean="0"/>
              <a:t>" content="</a:t>
            </a:r>
            <a:r>
              <a:rPr lang="en-US" smtClean="0">
                <a:solidFill>
                  <a:srgbClr val="0070C0"/>
                </a:solidFill>
              </a:rPr>
              <a:t>width=device-width, initial-scale=1</a:t>
            </a:r>
            <a:r>
              <a:rPr lang="en-US" smtClean="0"/>
              <a:t>"&gt;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3603171"/>
            <a:ext cx="6096000" cy="31242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7A51-5D8A-4067-B7C3-97696D0CE839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82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Understand Pure Grids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351338"/>
          </a:xfrm>
        </p:spPr>
        <p:txBody>
          <a:bodyPr/>
          <a:lstStyle/>
          <a:p>
            <a:r>
              <a:rPr lang="en-US" smtClean="0"/>
              <a:t>create a row by using the .pure-g class, and create columns within that row by using the pure-u-* classes.</a:t>
            </a:r>
          </a:p>
          <a:p>
            <a:r>
              <a:rPr lang="en-US" smtClean="0"/>
              <a:t>Here's a grid with three columns:</a:t>
            </a:r>
          </a:p>
          <a:p>
            <a:pPr marL="0" indent="0">
              <a:buNone/>
            </a:pPr>
            <a:r>
              <a:rPr lang="en-US" smtClean="0"/>
              <a:t>	&lt;div class="</a:t>
            </a:r>
            <a:r>
              <a:rPr lang="en-US" smtClean="0">
                <a:solidFill>
                  <a:srgbClr val="0070C0"/>
                </a:solidFill>
              </a:rPr>
              <a:t>pure-g</a:t>
            </a:r>
            <a:r>
              <a:rPr lang="en-US" smtClean="0"/>
              <a:t>"&gt;</a:t>
            </a:r>
          </a:p>
          <a:p>
            <a:pPr marL="0" indent="0">
              <a:buNone/>
            </a:pPr>
            <a:r>
              <a:rPr lang="en-US" smtClean="0"/>
              <a:t>    		&lt;div class="</a:t>
            </a:r>
            <a:r>
              <a:rPr lang="en-US" smtClean="0">
                <a:solidFill>
                  <a:srgbClr val="0070C0"/>
                </a:solidFill>
              </a:rPr>
              <a:t>pure-u-1-3</a:t>
            </a:r>
            <a:r>
              <a:rPr lang="en-US" smtClean="0"/>
              <a:t>"&gt;&lt;p&gt;Thirds&lt;/p&gt;&lt;/div&gt;</a:t>
            </a:r>
          </a:p>
          <a:p>
            <a:pPr marL="0" indent="0">
              <a:buNone/>
            </a:pPr>
            <a:r>
              <a:rPr lang="en-US" smtClean="0"/>
              <a:t>   		 &lt;div class="</a:t>
            </a:r>
            <a:r>
              <a:rPr lang="en-US" smtClean="0">
                <a:solidFill>
                  <a:srgbClr val="0070C0"/>
                </a:solidFill>
              </a:rPr>
              <a:t>pure-u-1-3</a:t>
            </a:r>
            <a:r>
              <a:rPr lang="en-US" smtClean="0"/>
              <a:t>"&gt;&lt;p&gt;Thirds&lt;/p&gt;&lt;/div&gt;</a:t>
            </a:r>
          </a:p>
          <a:p>
            <a:pPr marL="0" indent="0">
              <a:buNone/>
            </a:pPr>
            <a:r>
              <a:rPr lang="en-US" smtClean="0"/>
              <a:t>    		&lt;div class="</a:t>
            </a:r>
            <a:r>
              <a:rPr lang="en-US" smtClean="0">
                <a:solidFill>
                  <a:srgbClr val="0070C0"/>
                </a:solidFill>
              </a:rPr>
              <a:t>pure-u-1-3</a:t>
            </a:r>
            <a:r>
              <a:rPr lang="en-US" smtClean="0"/>
              <a:t>"&gt;&lt;p&gt;Thirds&lt;/p&gt;&lt;/div&gt;</a:t>
            </a:r>
          </a:p>
          <a:p>
            <a:pPr marL="0" indent="0">
              <a:buNone/>
            </a:pPr>
            <a:r>
              <a:rPr lang="en-US" smtClean="0"/>
              <a:t>	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5389109"/>
            <a:ext cx="11229975" cy="13144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5BF3-A1BA-403A-BA4C-33DB6B34183C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07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</a:rPr>
              <a:t>Understand Pure Grids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6311"/>
            <a:ext cx="11113273" cy="4598654"/>
          </a:xfrm>
        </p:spPr>
        <p:txBody>
          <a:bodyPr>
            <a:normAutofit lnSpcReduction="10000"/>
          </a:bodyPr>
          <a:lstStyle/>
          <a:p>
            <a:r>
              <a:rPr lang="en-US" b="1" smtClean="0"/>
              <a:t>Grid classes vs. unit classes: </a:t>
            </a:r>
            <a:r>
              <a:rPr lang="en-US" smtClean="0"/>
              <a:t>Pure Grids consist of two types of classes: the grid class (pure-g) and unit classes (pure-u or pure-u-*)</a:t>
            </a:r>
          </a:p>
          <a:p>
            <a:r>
              <a:rPr lang="en-US" b="1" smtClean="0"/>
              <a:t>The widths of the units are fractions:</a:t>
            </a:r>
            <a:r>
              <a:rPr lang="en-US" smtClean="0"/>
              <a:t>Units have various class names that represent their widths. For example, pure-u-1-2 has a width of 50%, whereas pure-u-1-5 would have a width of 20%.</a:t>
            </a:r>
          </a:p>
          <a:p>
            <a:r>
              <a:rPr lang="en-US" b="1" smtClean="0"/>
              <a:t>All child elements of a grid must be units:</a:t>
            </a:r>
            <a:r>
              <a:rPr lang="en-US" smtClean="0"/>
              <a:t>Child elements contained within an element with a pure-g classname must be a grid unit with a pure-u or pure-u-* classname.</a:t>
            </a:r>
          </a:p>
          <a:p>
            <a:r>
              <a:rPr lang="en-US" b="1" smtClean="0"/>
              <a:t>Content goes inside grid units: </a:t>
            </a:r>
            <a:r>
              <a:rPr lang="en-US" smtClean="0"/>
              <a:t>All content which is visible to people needs to be contained inside a grid unit. This ensures that the content will be rendered properly.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5BF3-A1BA-403A-BA4C-33DB6B34183C}" type="datetime1">
              <a:rPr lang="vi-VN" smtClean="0"/>
              <a:t>18/01/2018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BBF0-3328-4C2A-8FC0-24F792E8B12B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0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809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Layout</vt:lpstr>
      <vt:lpstr>Layout</vt:lpstr>
      <vt:lpstr>Layout</vt:lpstr>
      <vt:lpstr>Layout</vt:lpstr>
      <vt:lpstr>Add Pure to Your Page</vt:lpstr>
      <vt:lpstr>Add the Viewport Meta Element</vt:lpstr>
      <vt:lpstr>Understand Pure Grids</vt:lpstr>
      <vt:lpstr>Understand Pure Grids</vt:lpstr>
      <vt:lpstr>Grids Unit Size</vt:lpstr>
      <vt:lpstr>Grids Unit Size</vt:lpstr>
      <vt:lpstr>Grids Unit Size</vt:lpstr>
      <vt:lpstr>Responsive Grids</vt:lpstr>
      <vt:lpstr>Responsive Grids</vt:lpstr>
      <vt:lpstr>Base</vt:lpstr>
      <vt:lpstr>Base</vt:lpstr>
      <vt:lpstr>Form</vt:lpstr>
      <vt:lpstr>Form</vt:lpstr>
      <vt:lpstr>Button</vt:lpstr>
      <vt:lpstr>Button</vt:lpstr>
      <vt:lpstr>Table</vt:lpstr>
      <vt:lpstr>Menu</vt:lpstr>
      <vt:lpstr>Menu</vt:lpstr>
      <vt:lpstr>Menu</vt:lpstr>
      <vt:lpstr>Menu</vt:lpstr>
      <vt:lpstr>Thank for your attention !</vt:lpstr>
    </vt:vector>
  </TitlesOfParts>
  <Company>00000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31</cp:revision>
  <dcterms:created xsi:type="dcterms:W3CDTF">2018-01-17T14:23:25Z</dcterms:created>
  <dcterms:modified xsi:type="dcterms:W3CDTF">2018-01-18T10:49:46Z</dcterms:modified>
</cp:coreProperties>
</file>