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izzie\MoonSpectroscopy\Spectra.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izzie\MoonSpectroscopy\Spectra.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99508932351198E-2"/>
          <c:y val="1.1317559185698803E-2"/>
          <c:w val="0.82631499691570798"/>
          <c:h val="0.92288413232355515"/>
        </c:manualLayout>
      </c:layout>
      <c:scatterChart>
        <c:scatterStyle val="smoothMarker"/>
        <c:varyColors val="0"/>
        <c:ser>
          <c:idx val="4"/>
          <c:order val="0"/>
          <c:tx>
            <c:strRef>
              <c:f>Sheet1!$N$18</c:f>
              <c:strCache>
                <c:ptCount val="1"/>
                <c:pt idx="0">
                  <c:v>Blue(ish) Carpet: </c:v>
                </c:pt>
              </c:strCache>
            </c:strRef>
          </c:tx>
          <c:marker>
            <c:symbol val="x"/>
            <c:size val="7"/>
            <c:spPr>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Sheet1!$N$19:$N$27</c:f>
              <c:numCache>
                <c:formatCode>General</c:formatCode>
                <c:ptCount val="9"/>
                <c:pt idx="0">
                  <c:v>12</c:v>
                </c:pt>
                <c:pt idx="1">
                  <c:v>13.900000000000002</c:v>
                </c:pt>
                <c:pt idx="2">
                  <c:v>12.9</c:v>
                </c:pt>
                <c:pt idx="3">
                  <c:v>12.950000000000001</c:v>
                </c:pt>
                <c:pt idx="4">
                  <c:v>12.5</c:v>
                </c:pt>
                <c:pt idx="5">
                  <c:v>14.000000000000002</c:v>
                </c:pt>
                <c:pt idx="6">
                  <c:v>15</c:v>
                </c:pt>
                <c:pt idx="7">
                  <c:v>14.000000000000002</c:v>
                </c:pt>
                <c:pt idx="8">
                  <c:v>10.75</c:v>
                </c:pt>
              </c:numCache>
            </c:numRef>
          </c:yVal>
          <c:smooth val="1"/>
        </c:ser>
        <c:ser>
          <c:idx val="10"/>
          <c:order val="1"/>
          <c:tx>
            <c:strRef>
              <c:f>Sheet1!$Z$18</c:f>
              <c:strCache>
                <c:ptCount val="1"/>
                <c:pt idx="0">
                  <c:v>Blue pin board: </c:v>
                </c:pt>
              </c:strCache>
            </c:strRef>
          </c:tx>
          <c:spPr>
            <a:ln>
              <a:solidFill>
                <a:srgbClr val="00B0F0"/>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Sheet1!$Z$19:$Z$27</c:f>
              <c:numCache>
                <c:formatCode>General</c:formatCode>
                <c:ptCount val="9"/>
                <c:pt idx="0">
                  <c:v>13</c:v>
                </c:pt>
                <c:pt idx="1">
                  <c:v>7.2499999999999991</c:v>
                </c:pt>
                <c:pt idx="2">
                  <c:v>6.9</c:v>
                </c:pt>
                <c:pt idx="3">
                  <c:v>6.5</c:v>
                </c:pt>
                <c:pt idx="4">
                  <c:v>6.4</c:v>
                </c:pt>
                <c:pt idx="5">
                  <c:v>10.65</c:v>
                </c:pt>
                <c:pt idx="6">
                  <c:v>10.45</c:v>
                </c:pt>
                <c:pt idx="7">
                  <c:v>26.200000000000003</c:v>
                </c:pt>
                <c:pt idx="8">
                  <c:v>17.7</c:v>
                </c:pt>
              </c:numCache>
            </c:numRef>
          </c:yVal>
          <c:smooth val="1"/>
        </c:ser>
        <c:ser>
          <c:idx val="9"/>
          <c:order val="2"/>
          <c:tx>
            <c:strRef>
              <c:f>Sheet1!$X$18</c:f>
              <c:strCache>
                <c:ptCount val="1"/>
                <c:pt idx="0">
                  <c:v>Green fabric pin board:</c:v>
                </c:pt>
              </c:strCache>
            </c:strRef>
          </c:tx>
          <c:spPr>
            <a:ln>
              <a:solidFill>
                <a:srgbClr val="00B050"/>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Sheet1!$X$19:$X$27</c:f>
              <c:numCache>
                <c:formatCode>General</c:formatCode>
                <c:ptCount val="9"/>
                <c:pt idx="0">
                  <c:v>8.15</c:v>
                </c:pt>
                <c:pt idx="1">
                  <c:v>12.6</c:v>
                </c:pt>
                <c:pt idx="2">
                  <c:v>8.25</c:v>
                </c:pt>
                <c:pt idx="3">
                  <c:v>6.8500000000000005</c:v>
                </c:pt>
                <c:pt idx="4">
                  <c:v>6.65</c:v>
                </c:pt>
                <c:pt idx="5">
                  <c:v>9.0499999999999989</c:v>
                </c:pt>
                <c:pt idx="6">
                  <c:v>9.4499999999999993</c:v>
                </c:pt>
                <c:pt idx="7">
                  <c:v>18.45</c:v>
                </c:pt>
                <c:pt idx="8">
                  <c:v>12.8</c:v>
                </c:pt>
              </c:numCache>
            </c:numRef>
          </c:yVal>
          <c:smooth val="1"/>
        </c:ser>
        <c:ser>
          <c:idx val="0"/>
          <c:order val="3"/>
          <c:tx>
            <c:strRef>
              <c:f>Sheet1!$E$18</c:f>
              <c:strCache>
                <c:ptCount val="1"/>
                <c:pt idx="0">
                  <c:v>Leaf:</c:v>
                </c:pt>
              </c:strCache>
            </c:strRef>
          </c:tx>
          <c:spPr>
            <a:ln cap="rnd">
              <a:solidFill>
                <a:srgbClr val="92D050"/>
              </a:solidFill>
              <a:round/>
            </a:ln>
          </c:spPr>
          <c:marker>
            <c:symbol val="x"/>
            <c:size val="7"/>
            <c:spPr>
              <a:noFill/>
              <a:ln cap="rnd">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Sheet1!$E$19:$E$27</c:f>
              <c:numCache>
                <c:formatCode>General</c:formatCode>
                <c:ptCount val="9"/>
                <c:pt idx="0">
                  <c:v>7.55</c:v>
                </c:pt>
                <c:pt idx="1">
                  <c:v>14.000000000000002</c:v>
                </c:pt>
                <c:pt idx="2">
                  <c:v>10.549999999999999</c:v>
                </c:pt>
                <c:pt idx="3">
                  <c:v>8.25</c:v>
                </c:pt>
                <c:pt idx="4">
                  <c:v>6.15</c:v>
                </c:pt>
                <c:pt idx="5">
                  <c:v>12.45</c:v>
                </c:pt>
                <c:pt idx="6">
                  <c:v>20.599999999999998</c:v>
                </c:pt>
                <c:pt idx="7">
                  <c:v>30.75</c:v>
                </c:pt>
                <c:pt idx="8">
                  <c:v>20.25</c:v>
                </c:pt>
              </c:numCache>
            </c:numRef>
          </c:yVal>
          <c:smooth val="1"/>
        </c:ser>
        <c:ser>
          <c:idx val="11"/>
          <c:order val="4"/>
          <c:tx>
            <c:strRef>
              <c:f>Sheet1!$AB$18</c:f>
              <c:strCache>
                <c:ptCount val="1"/>
                <c:pt idx="0">
                  <c:v>Green sheet of paper: </c:v>
                </c:pt>
              </c:strCache>
            </c:strRef>
          </c:tx>
          <c:spPr>
            <a:ln>
              <a:solidFill>
                <a:srgbClr val="99F51F"/>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Sheet1!$AB$19:$AB$27</c:f>
              <c:numCache>
                <c:formatCode>General</c:formatCode>
                <c:ptCount val="9"/>
                <c:pt idx="0">
                  <c:v>17.75</c:v>
                </c:pt>
                <c:pt idx="1">
                  <c:v>34.5</c:v>
                </c:pt>
                <c:pt idx="2">
                  <c:v>23.150000000000002</c:v>
                </c:pt>
                <c:pt idx="3">
                  <c:v>19.25</c:v>
                </c:pt>
                <c:pt idx="4">
                  <c:v>18.350000000000001</c:v>
                </c:pt>
                <c:pt idx="5">
                  <c:v>25.5</c:v>
                </c:pt>
                <c:pt idx="6">
                  <c:v>31.7</c:v>
                </c:pt>
                <c:pt idx="7">
                  <c:v>45</c:v>
                </c:pt>
                <c:pt idx="8">
                  <c:v>28.849999999999998</c:v>
                </c:pt>
              </c:numCache>
            </c:numRef>
          </c:yVal>
          <c:smooth val="1"/>
        </c:ser>
        <c:ser>
          <c:idx val="14"/>
          <c:order val="5"/>
          <c:tx>
            <c:strRef>
              <c:f>Sheet1!$AH$18</c:f>
              <c:strCache>
                <c:ptCount val="1"/>
                <c:pt idx="0">
                  <c:v>Yellow book cover:</c:v>
                </c:pt>
              </c:strCache>
            </c:strRef>
          </c:tx>
          <c:spPr>
            <a:ln>
              <a:solidFill>
                <a:srgbClr val="ECFF7B"/>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Sheet1!$AH$19:$AH$27</c:f>
              <c:numCache>
                <c:formatCode>General</c:formatCode>
                <c:ptCount val="9"/>
                <c:pt idx="0">
                  <c:v>19.650000000000002</c:v>
                </c:pt>
                <c:pt idx="1">
                  <c:v>61.050000000000004</c:v>
                </c:pt>
                <c:pt idx="2">
                  <c:v>60.95</c:v>
                </c:pt>
                <c:pt idx="3">
                  <c:v>56.699999999999996</c:v>
                </c:pt>
                <c:pt idx="4">
                  <c:v>55.95</c:v>
                </c:pt>
                <c:pt idx="5">
                  <c:v>62.5</c:v>
                </c:pt>
                <c:pt idx="6">
                  <c:v>67.650000000000006</c:v>
                </c:pt>
                <c:pt idx="7">
                  <c:v>59.75</c:v>
                </c:pt>
                <c:pt idx="8">
                  <c:v>34.599999999999994</c:v>
                </c:pt>
              </c:numCache>
            </c:numRef>
          </c:yVal>
          <c:smooth val="1"/>
        </c:ser>
        <c:ser>
          <c:idx val="12"/>
          <c:order val="6"/>
          <c:tx>
            <c:strRef>
              <c:f>Sheet1!$AD$18</c:f>
              <c:strCache>
                <c:ptCount val="1"/>
                <c:pt idx="0">
                  <c:v>Yellow sheet of papir: </c:v>
                </c:pt>
              </c:strCache>
            </c:strRef>
          </c:tx>
          <c:spPr>
            <a:ln>
              <a:solidFill>
                <a:srgbClr val="FFFF00"/>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Sheet1!$AD$19:$AD$27</c:f>
              <c:numCache>
                <c:formatCode>General</c:formatCode>
                <c:ptCount val="9"/>
                <c:pt idx="0">
                  <c:v>19.350000000000001</c:v>
                </c:pt>
                <c:pt idx="1">
                  <c:v>62.1</c:v>
                </c:pt>
                <c:pt idx="2">
                  <c:v>61.1</c:v>
                </c:pt>
                <c:pt idx="3">
                  <c:v>55.2</c:v>
                </c:pt>
                <c:pt idx="4">
                  <c:v>54.2</c:v>
                </c:pt>
                <c:pt idx="5">
                  <c:v>59.95</c:v>
                </c:pt>
                <c:pt idx="6">
                  <c:v>63.55</c:v>
                </c:pt>
                <c:pt idx="7">
                  <c:v>52.5</c:v>
                </c:pt>
                <c:pt idx="8">
                  <c:v>32.200000000000003</c:v>
                </c:pt>
              </c:numCache>
            </c:numRef>
          </c:yVal>
          <c:smooth val="1"/>
        </c:ser>
        <c:ser>
          <c:idx val="13"/>
          <c:order val="7"/>
          <c:tx>
            <c:strRef>
              <c:f>Sheet1!$AF$18</c:f>
              <c:strCache>
                <c:ptCount val="1"/>
                <c:pt idx="0">
                  <c:v>Red book cover: </c:v>
                </c:pt>
              </c:strCache>
            </c:strRef>
          </c:tx>
          <c:spPr>
            <a:ln>
              <a:solidFill>
                <a:srgbClr val="FF0000"/>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Sheet1!$AF$19:$AF$27</c:f>
              <c:numCache>
                <c:formatCode>General</c:formatCode>
                <c:ptCount val="9"/>
                <c:pt idx="0">
                  <c:v>10.549999999999999</c:v>
                </c:pt>
                <c:pt idx="1">
                  <c:v>11.700000000000001</c:v>
                </c:pt>
                <c:pt idx="2">
                  <c:v>18.7</c:v>
                </c:pt>
                <c:pt idx="3">
                  <c:v>26</c:v>
                </c:pt>
                <c:pt idx="4">
                  <c:v>30.099999999999998</c:v>
                </c:pt>
                <c:pt idx="5">
                  <c:v>35.949999999999996</c:v>
                </c:pt>
                <c:pt idx="6">
                  <c:v>40.200000000000003</c:v>
                </c:pt>
                <c:pt idx="7">
                  <c:v>38.25</c:v>
                </c:pt>
                <c:pt idx="8">
                  <c:v>23.25</c:v>
                </c:pt>
              </c:numCache>
            </c:numRef>
          </c:yVal>
          <c:smooth val="1"/>
        </c:ser>
        <c:ser>
          <c:idx val="6"/>
          <c:order val="8"/>
          <c:tx>
            <c:strRef>
              <c:f>Sheet1!$R$18</c:f>
              <c:strCache>
                <c:ptCount val="1"/>
                <c:pt idx="0">
                  <c:v>Cardboard: </c:v>
                </c:pt>
              </c:strCache>
            </c:strRef>
          </c:tx>
          <c:spPr>
            <a:ln>
              <a:solidFill>
                <a:srgbClr val="BE7952"/>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Sheet1!$R$19:$R$27</c:f>
              <c:numCache>
                <c:formatCode>General</c:formatCode>
                <c:ptCount val="9"/>
                <c:pt idx="0">
                  <c:v>16.55</c:v>
                </c:pt>
                <c:pt idx="1">
                  <c:v>27.500000000000004</c:v>
                </c:pt>
                <c:pt idx="2">
                  <c:v>28.749999999999996</c:v>
                </c:pt>
                <c:pt idx="3">
                  <c:v>26.6</c:v>
                </c:pt>
                <c:pt idx="4">
                  <c:v>25.5</c:v>
                </c:pt>
                <c:pt idx="5">
                  <c:v>30.4</c:v>
                </c:pt>
                <c:pt idx="6">
                  <c:v>3.5999999999999996</c:v>
                </c:pt>
                <c:pt idx="7">
                  <c:v>31.15</c:v>
                </c:pt>
                <c:pt idx="8">
                  <c:v>19.75</c:v>
                </c:pt>
              </c:numCache>
            </c:numRef>
          </c:yVal>
          <c:smooth val="1"/>
        </c:ser>
        <c:ser>
          <c:idx val="7"/>
          <c:order val="9"/>
          <c:tx>
            <c:strRef>
              <c:f>Sheet1!$T$18</c:f>
              <c:strCache>
                <c:ptCount val="1"/>
                <c:pt idx="0">
                  <c:v>Stone (smooth): </c:v>
                </c:pt>
              </c:strCache>
            </c:strRef>
          </c:tx>
          <c:spPr>
            <a:ln>
              <a:solidFill>
                <a:srgbClr val="795337"/>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Sheet1!$T$19:$T$27</c:f>
              <c:numCache>
                <c:formatCode>General</c:formatCode>
                <c:ptCount val="9"/>
                <c:pt idx="0">
                  <c:v>9.9</c:v>
                </c:pt>
                <c:pt idx="1">
                  <c:v>12.6</c:v>
                </c:pt>
                <c:pt idx="2">
                  <c:v>11.5</c:v>
                </c:pt>
                <c:pt idx="3">
                  <c:v>7.35</c:v>
                </c:pt>
                <c:pt idx="4">
                  <c:v>11.35</c:v>
                </c:pt>
                <c:pt idx="5">
                  <c:v>12.65</c:v>
                </c:pt>
                <c:pt idx="6">
                  <c:v>12.35</c:v>
                </c:pt>
                <c:pt idx="7">
                  <c:v>9.5</c:v>
                </c:pt>
                <c:pt idx="8">
                  <c:v>7.0000000000000009</c:v>
                </c:pt>
              </c:numCache>
            </c:numRef>
          </c:yVal>
          <c:smooth val="1"/>
        </c:ser>
        <c:ser>
          <c:idx val="1"/>
          <c:order val="10"/>
          <c:tx>
            <c:strRef>
              <c:f>Sheet1!$G$18</c:f>
              <c:strCache>
                <c:ptCount val="1"/>
                <c:pt idx="0">
                  <c:v>Stone (rough): </c:v>
                </c:pt>
              </c:strCache>
            </c:strRef>
          </c:tx>
          <c:spPr>
            <a:ln>
              <a:solidFill>
                <a:srgbClr val="9E7E54"/>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Sheet1!$G$19:$G$27</c:f>
              <c:numCache>
                <c:formatCode>General</c:formatCode>
                <c:ptCount val="9"/>
                <c:pt idx="0">
                  <c:v>13.3</c:v>
                </c:pt>
                <c:pt idx="1">
                  <c:v>17.649999999999999</c:v>
                </c:pt>
                <c:pt idx="2">
                  <c:v>16.05</c:v>
                </c:pt>
                <c:pt idx="3">
                  <c:v>12.8</c:v>
                </c:pt>
                <c:pt idx="4">
                  <c:v>11.25</c:v>
                </c:pt>
                <c:pt idx="5">
                  <c:v>13.55</c:v>
                </c:pt>
                <c:pt idx="6">
                  <c:v>13.950000000000001</c:v>
                </c:pt>
                <c:pt idx="7">
                  <c:v>11</c:v>
                </c:pt>
                <c:pt idx="8">
                  <c:v>7.9</c:v>
                </c:pt>
              </c:numCache>
            </c:numRef>
          </c:yVal>
          <c:smooth val="1"/>
        </c:ser>
        <c:ser>
          <c:idx val="5"/>
          <c:order val="11"/>
          <c:tx>
            <c:strRef>
              <c:f>Sheet1!$P$18</c:f>
              <c:strCache>
                <c:ptCount val="1"/>
                <c:pt idx="0">
                  <c:v>White paint: </c:v>
                </c:pt>
              </c:strCache>
            </c:strRef>
          </c:tx>
          <c:spPr>
            <a:ln>
              <a:solidFill>
                <a:schemeClr val="bg1">
                  <a:lumMod val="95000"/>
                </a:schemeClr>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Sheet1!$P$19:$P$27</c:f>
              <c:numCache>
                <c:formatCode>General</c:formatCode>
                <c:ptCount val="9"/>
                <c:pt idx="0">
                  <c:v>52.800000000000004</c:v>
                </c:pt>
                <c:pt idx="1">
                  <c:v>56.25</c:v>
                </c:pt>
                <c:pt idx="2">
                  <c:v>51.5</c:v>
                </c:pt>
                <c:pt idx="3">
                  <c:v>50.849999999999994</c:v>
                </c:pt>
                <c:pt idx="4">
                  <c:v>49.15</c:v>
                </c:pt>
                <c:pt idx="5">
                  <c:v>53.75</c:v>
                </c:pt>
                <c:pt idx="6">
                  <c:v>60</c:v>
                </c:pt>
                <c:pt idx="7">
                  <c:v>52</c:v>
                </c:pt>
                <c:pt idx="8">
                  <c:v>29.65</c:v>
                </c:pt>
              </c:numCache>
            </c:numRef>
          </c:yVal>
          <c:smooth val="1"/>
        </c:ser>
        <c:ser>
          <c:idx val="2"/>
          <c:order val="12"/>
          <c:tx>
            <c:strRef>
              <c:f>Sheet1!$I$18</c:f>
              <c:strCache>
                <c:ptCount val="1"/>
                <c:pt idx="0">
                  <c:v>Mirror: </c:v>
                </c:pt>
              </c:strCache>
            </c:strRef>
          </c:tx>
          <c:spPr>
            <a:ln>
              <a:solidFill>
                <a:schemeClr val="bg1">
                  <a:lumMod val="65000"/>
                </a:schemeClr>
              </a:solidFill>
            </a:ln>
          </c:spPr>
          <c:marker>
            <c:symbol val="x"/>
            <c:size val="7"/>
            <c:spPr>
              <a:noFill/>
              <a:ln>
                <a:solidFill>
                  <a:schemeClr val="tx1">
                    <a:alpha val="94000"/>
                  </a:schemeClr>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Sheet1!$I$19:$I$27</c:f>
              <c:numCache>
                <c:formatCode>General</c:formatCode>
                <c:ptCount val="9"/>
                <c:pt idx="1">
                  <c:v>97.5</c:v>
                </c:pt>
                <c:pt idx="2">
                  <c:v>40.799999999999997</c:v>
                </c:pt>
                <c:pt idx="3">
                  <c:v>31.5</c:v>
                </c:pt>
                <c:pt idx="4">
                  <c:v>35.549999999999997</c:v>
                </c:pt>
                <c:pt idx="5">
                  <c:v>46.5</c:v>
                </c:pt>
                <c:pt idx="6">
                  <c:v>68</c:v>
                </c:pt>
                <c:pt idx="8">
                  <c:v>61.650000000000006</c:v>
                </c:pt>
              </c:numCache>
            </c:numRef>
          </c:yVal>
          <c:smooth val="1"/>
        </c:ser>
        <c:ser>
          <c:idx val="3"/>
          <c:order val="13"/>
          <c:tx>
            <c:strRef>
              <c:f>Sheet1!$L$18</c:f>
              <c:strCache>
                <c:ptCount val="1"/>
                <c:pt idx="0">
                  <c:v>Polished Metal (steel ?):</c:v>
                </c:pt>
              </c:strCache>
            </c:strRef>
          </c:tx>
          <c:spPr>
            <a:ln>
              <a:solidFill>
                <a:schemeClr val="tx1">
                  <a:lumMod val="50000"/>
                  <a:lumOff val="50000"/>
                </a:schemeClr>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Sheet1!$L$19:$L$27</c:f>
              <c:numCache>
                <c:formatCode>General</c:formatCode>
                <c:ptCount val="9"/>
                <c:pt idx="2">
                  <c:v>71.05</c:v>
                </c:pt>
                <c:pt idx="3">
                  <c:v>84.75</c:v>
                </c:pt>
                <c:pt idx="4">
                  <c:v>64.95</c:v>
                </c:pt>
                <c:pt idx="5">
                  <c:v>70.75</c:v>
                </c:pt>
                <c:pt idx="8">
                  <c:v>57.999999999999993</c:v>
                </c:pt>
              </c:numCache>
            </c:numRef>
          </c:yVal>
          <c:smooth val="1"/>
        </c:ser>
        <c:ser>
          <c:idx val="8"/>
          <c:order val="14"/>
          <c:tx>
            <c:strRef>
              <c:f>Sheet1!$V$18</c:f>
              <c:strCache>
                <c:ptCount val="1"/>
                <c:pt idx="0">
                  <c:v>Mouse Mat (Black rubber): </c:v>
                </c:pt>
              </c:strCache>
            </c:strRef>
          </c:tx>
          <c:spPr>
            <a:ln>
              <a:solidFill>
                <a:schemeClr val="tx1"/>
              </a:solidFill>
            </a:ln>
          </c:spPr>
          <c:marker>
            <c:symbol val="x"/>
            <c:size val="7"/>
            <c:spPr>
              <a:noFill/>
              <a:ln>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Sheet1!$V$19:$V$27</c:f>
              <c:numCache>
                <c:formatCode>General</c:formatCode>
                <c:ptCount val="9"/>
                <c:pt idx="0">
                  <c:v>6.25</c:v>
                </c:pt>
                <c:pt idx="1">
                  <c:v>7.6</c:v>
                </c:pt>
                <c:pt idx="2">
                  <c:v>7.85</c:v>
                </c:pt>
                <c:pt idx="3">
                  <c:v>6.8500000000000005</c:v>
                </c:pt>
                <c:pt idx="4">
                  <c:v>7.0499999999999989</c:v>
                </c:pt>
                <c:pt idx="5">
                  <c:v>13.100000000000001</c:v>
                </c:pt>
                <c:pt idx="6">
                  <c:v>24.85</c:v>
                </c:pt>
                <c:pt idx="7">
                  <c:v>36.25</c:v>
                </c:pt>
                <c:pt idx="8">
                  <c:v>23</c:v>
                </c:pt>
              </c:numCache>
            </c:numRef>
          </c:yVal>
          <c:smooth val="1"/>
        </c:ser>
        <c:dLbls>
          <c:showLegendKey val="0"/>
          <c:showVal val="0"/>
          <c:showCatName val="0"/>
          <c:showSerName val="0"/>
          <c:showPercent val="0"/>
          <c:showBubbleSize val="0"/>
        </c:dLbls>
        <c:axId val="260869872"/>
        <c:axId val="260869088"/>
      </c:scatterChart>
      <c:valAx>
        <c:axId val="260869872"/>
        <c:scaling>
          <c:orientation val="minMax"/>
          <c:max val="950"/>
          <c:min val="450"/>
        </c:scaling>
        <c:delete val="0"/>
        <c:axPos val="b"/>
        <c:title>
          <c:tx>
            <c:rich>
              <a:bodyPr/>
              <a:lstStyle/>
              <a:p>
                <a:pPr>
                  <a:defRPr/>
                </a:pPr>
                <a:r>
                  <a:rPr lang="en-GB"/>
                  <a:t>Wavelength/</a:t>
                </a:r>
                <a:r>
                  <a:rPr lang="en-GB" baseline="0"/>
                  <a:t>nm</a:t>
                </a:r>
                <a:endParaRPr lang="en-GB"/>
              </a:p>
            </c:rich>
          </c:tx>
          <c:overlay val="0"/>
        </c:title>
        <c:numFmt formatCode="General" sourceLinked="1"/>
        <c:majorTickMark val="out"/>
        <c:minorTickMark val="none"/>
        <c:tickLblPos val="nextTo"/>
        <c:crossAx val="260869088"/>
        <c:crosses val="autoZero"/>
        <c:crossBetween val="midCat"/>
      </c:valAx>
      <c:valAx>
        <c:axId val="260869088"/>
        <c:scaling>
          <c:orientation val="minMax"/>
          <c:max val="100"/>
        </c:scaling>
        <c:delete val="0"/>
        <c:axPos val="l"/>
        <c:majorGridlines/>
        <c:title>
          <c:tx>
            <c:rich>
              <a:bodyPr/>
              <a:lstStyle/>
              <a:p>
                <a:pPr>
                  <a:defRPr/>
                </a:pPr>
                <a:r>
                  <a:rPr lang="en-GB" dirty="0" smtClean="0"/>
                  <a:t>Intensity/%</a:t>
                </a:r>
                <a:endParaRPr lang="en-GB" dirty="0"/>
              </a:p>
            </c:rich>
          </c:tx>
          <c:overlay val="0"/>
        </c:title>
        <c:numFmt formatCode="General" sourceLinked="1"/>
        <c:majorTickMark val="out"/>
        <c:minorTickMark val="none"/>
        <c:tickLblPos val="nextTo"/>
        <c:crossAx val="260869872"/>
        <c:crosses val="autoZero"/>
        <c:crossBetween val="midCat"/>
      </c:valAx>
      <c:spPr>
        <a:gradFill>
          <a:gsLst>
            <a:gs pos="0">
              <a:schemeClr val="accent1">
                <a:lumMod val="5000"/>
                <a:lumOff val="95000"/>
              </a:schemeClr>
            </a:gs>
            <a:gs pos="76000">
              <a:schemeClr val="accent1">
                <a:lumMod val="45000"/>
                <a:lumOff val="55000"/>
              </a:schemeClr>
            </a:gs>
            <a:gs pos="94000">
              <a:schemeClr val="accent1">
                <a:lumMod val="45000"/>
                <a:lumOff val="55000"/>
              </a:schemeClr>
            </a:gs>
            <a:gs pos="100000">
              <a:schemeClr val="accent1">
                <a:lumMod val="30000"/>
                <a:lumOff val="70000"/>
              </a:schemeClr>
            </a:gs>
          </a:gsLst>
          <a:lin ang="5400000" scaled="1"/>
        </a:gradFill>
        <a:ln>
          <a:noFill/>
        </a:ln>
      </c:spPr>
    </c:plotArea>
    <c:legend>
      <c:legendPos val="r"/>
      <c:layout>
        <c:manualLayout>
          <c:xMode val="edge"/>
          <c:yMode val="edge"/>
          <c:x val="0.87431987548091161"/>
          <c:y val="8.7970656071302666E-2"/>
          <c:w val="0.12449318155882688"/>
          <c:h val="0.82523230831704308"/>
        </c:manualLayout>
      </c:layout>
      <c:overlay val="0"/>
      <c:spPr>
        <a:solidFill>
          <a:schemeClr val="tx2">
            <a:lumMod val="20000"/>
            <a:lumOff val="80000"/>
          </a:schemeClr>
        </a:solidFill>
      </c:sp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3.1502340444791568E-2"/>
          <c:y val="1.7890709744229471E-2"/>
          <c:w val="0.94892271111160964"/>
          <c:h val="0.94675049505287012"/>
        </c:manualLayout>
      </c:layout>
      <c:scatterChart>
        <c:scatterStyle val="smoothMarker"/>
        <c:varyColors val="0"/>
        <c:ser>
          <c:idx val="0"/>
          <c:order val="0"/>
          <c:tx>
            <c:strRef>
              <c:f>Sheet1!$E$18</c:f>
              <c:strCache>
                <c:ptCount val="1"/>
                <c:pt idx="0">
                  <c:v>Leaf:</c:v>
                </c:pt>
              </c:strCache>
            </c:strRef>
          </c:tx>
          <c:spPr>
            <a:ln cap="rnd">
              <a:solidFill>
                <a:srgbClr val="92D050"/>
              </a:solidFill>
              <a:round/>
            </a:ln>
          </c:spPr>
          <c:marker>
            <c:symbol val="x"/>
            <c:size val="7"/>
            <c:spPr>
              <a:noFill/>
              <a:ln cap="rnd">
                <a:solidFill>
                  <a:schemeClr val="tx1"/>
                </a:solidFill>
              </a:ln>
            </c:spPr>
          </c:marker>
          <c:xVal>
            <c:numRef>
              <c:f>Sheet1!$C$19:$C$27</c:f>
              <c:numCache>
                <c:formatCode>General</c:formatCode>
                <c:ptCount val="9"/>
                <c:pt idx="0">
                  <c:v>470</c:v>
                </c:pt>
                <c:pt idx="1">
                  <c:v>555</c:v>
                </c:pt>
                <c:pt idx="2">
                  <c:v>585</c:v>
                </c:pt>
                <c:pt idx="3">
                  <c:v>605</c:v>
                </c:pt>
                <c:pt idx="4">
                  <c:v>635</c:v>
                </c:pt>
                <c:pt idx="5">
                  <c:v>660</c:v>
                </c:pt>
                <c:pt idx="6">
                  <c:v>695</c:v>
                </c:pt>
                <c:pt idx="7">
                  <c:v>880</c:v>
                </c:pt>
                <c:pt idx="8">
                  <c:v>940</c:v>
                </c:pt>
              </c:numCache>
            </c:numRef>
          </c:xVal>
          <c:yVal>
            <c:numRef>
              <c:f>Sheet1!$E$19:$E$27</c:f>
              <c:numCache>
                <c:formatCode>General</c:formatCode>
                <c:ptCount val="9"/>
                <c:pt idx="0">
                  <c:v>7.55</c:v>
                </c:pt>
                <c:pt idx="1">
                  <c:v>14.000000000000002</c:v>
                </c:pt>
                <c:pt idx="2">
                  <c:v>10.549999999999999</c:v>
                </c:pt>
                <c:pt idx="3">
                  <c:v>8.25</c:v>
                </c:pt>
                <c:pt idx="4">
                  <c:v>6.15</c:v>
                </c:pt>
                <c:pt idx="5">
                  <c:v>12.45</c:v>
                </c:pt>
                <c:pt idx="6">
                  <c:v>20.599999999999998</c:v>
                </c:pt>
                <c:pt idx="7">
                  <c:v>30.75</c:v>
                </c:pt>
                <c:pt idx="8">
                  <c:v>20.25</c:v>
                </c:pt>
              </c:numCache>
            </c:numRef>
          </c:yVal>
          <c:smooth val="1"/>
        </c:ser>
        <c:dLbls>
          <c:showLegendKey val="0"/>
          <c:showVal val="0"/>
          <c:showCatName val="0"/>
          <c:showSerName val="0"/>
          <c:showPercent val="0"/>
          <c:showBubbleSize val="0"/>
        </c:dLbls>
        <c:axId val="260867912"/>
        <c:axId val="260866736"/>
      </c:scatterChart>
      <c:valAx>
        <c:axId val="260867912"/>
        <c:scaling>
          <c:orientation val="minMax"/>
          <c:max val="950"/>
          <c:min val="450"/>
        </c:scaling>
        <c:delete val="0"/>
        <c:axPos val="b"/>
        <c:numFmt formatCode="General" sourceLinked="1"/>
        <c:majorTickMark val="out"/>
        <c:minorTickMark val="none"/>
        <c:tickLblPos val="nextTo"/>
        <c:crossAx val="260866736"/>
        <c:crosses val="autoZero"/>
        <c:crossBetween val="midCat"/>
      </c:valAx>
      <c:valAx>
        <c:axId val="260866736"/>
        <c:scaling>
          <c:orientation val="minMax"/>
          <c:min val="0"/>
        </c:scaling>
        <c:delete val="0"/>
        <c:axPos val="l"/>
        <c:majorGridlines/>
        <c:numFmt formatCode="General" sourceLinked="1"/>
        <c:majorTickMark val="out"/>
        <c:minorTickMark val="none"/>
        <c:tickLblPos val="nextTo"/>
        <c:crossAx val="260867912"/>
        <c:crosses val="autoZero"/>
        <c:crossBetween val="midCat"/>
      </c:valAx>
      <c:spPr>
        <a:gradFill>
          <a:gsLst>
            <a:gs pos="0">
              <a:schemeClr val="accent1">
                <a:lumMod val="5000"/>
                <a:lumOff val="95000"/>
              </a:schemeClr>
            </a:gs>
            <a:gs pos="76000">
              <a:schemeClr val="accent1">
                <a:lumMod val="45000"/>
                <a:lumOff val="55000"/>
              </a:schemeClr>
            </a:gs>
            <a:gs pos="94000">
              <a:schemeClr val="accent1">
                <a:lumMod val="45000"/>
                <a:lumOff val="55000"/>
              </a:schemeClr>
            </a:gs>
            <a:gs pos="100000">
              <a:schemeClr val="accent1">
                <a:lumMod val="30000"/>
                <a:lumOff val="70000"/>
              </a:schemeClr>
            </a:gs>
          </a:gsLst>
          <a:lin ang="5400000" scaled="1"/>
        </a:gradFill>
        <a:ln>
          <a:noFill/>
        </a:ln>
      </c:spPr>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40CCCC-DC05-48B5-A616-8A1A10162312}" type="datetimeFigureOut">
              <a:rPr lang="en-GB" smtClean="0"/>
              <a:t>22/02/2016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37870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40CCCC-DC05-48B5-A616-8A1A10162312}" type="datetimeFigureOut">
              <a:rPr lang="en-GB" smtClean="0"/>
              <a:t>22/02/2016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130310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40CCCC-DC05-48B5-A616-8A1A10162312}" type="datetimeFigureOut">
              <a:rPr lang="en-GB" smtClean="0"/>
              <a:t>22/02/2016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66018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40CCCC-DC05-48B5-A616-8A1A10162312}" type="datetimeFigureOut">
              <a:rPr lang="en-GB" smtClean="0"/>
              <a:t>22/02/2016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80347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40CCCC-DC05-48B5-A616-8A1A10162312}" type="datetimeFigureOut">
              <a:rPr lang="en-GB" smtClean="0"/>
              <a:t>22/02/2016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297016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40CCCC-DC05-48B5-A616-8A1A10162312}" type="datetimeFigureOut">
              <a:rPr lang="en-GB" smtClean="0"/>
              <a:t>22/02/2016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410235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40CCCC-DC05-48B5-A616-8A1A10162312}" type="datetimeFigureOut">
              <a:rPr lang="en-GB" smtClean="0"/>
              <a:t>22/02/2016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316351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40CCCC-DC05-48B5-A616-8A1A10162312}" type="datetimeFigureOut">
              <a:rPr lang="en-GB" smtClean="0"/>
              <a:t>22/02/2016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244094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0CCCC-DC05-48B5-A616-8A1A10162312}" type="datetimeFigureOut">
              <a:rPr lang="en-GB" smtClean="0"/>
              <a:t>22/02/2016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248677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0CCCC-DC05-48B5-A616-8A1A10162312}" type="datetimeFigureOut">
              <a:rPr lang="en-GB" smtClean="0"/>
              <a:t>22/02/2016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200113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0CCCC-DC05-48B5-A616-8A1A10162312}" type="datetimeFigureOut">
              <a:rPr lang="en-GB" smtClean="0"/>
              <a:t>22/02/2016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A26FA2-5248-4840-8A32-97737F8668E0}" type="slidenum">
              <a:rPr lang="en-GB" smtClean="0"/>
              <a:t>‹#›</a:t>
            </a:fld>
            <a:endParaRPr lang="en-GB"/>
          </a:p>
        </p:txBody>
      </p:sp>
    </p:spTree>
    <p:extLst>
      <p:ext uri="{BB962C8B-B14F-4D97-AF65-F5344CB8AC3E}">
        <p14:creationId xmlns:p14="http://schemas.microsoft.com/office/powerpoint/2010/main" val="348952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0CCCC-DC05-48B5-A616-8A1A10162312}" type="datetimeFigureOut">
              <a:rPr lang="en-GB" smtClean="0"/>
              <a:t>22/02/2016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26FA2-5248-4840-8A32-97737F8668E0}" type="slidenum">
              <a:rPr lang="en-GB" smtClean="0"/>
              <a:t>‹#›</a:t>
            </a:fld>
            <a:endParaRPr lang="en-GB"/>
          </a:p>
        </p:txBody>
      </p:sp>
    </p:spTree>
    <p:extLst>
      <p:ext uri="{BB962C8B-B14F-4D97-AF65-F5344CB8AC3E}">
        <p14:creationId xmlns:p14="http://schemas.microsoft.com/office/powerpoint/2010/main" val="1303955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Spectra of the Moon using a </a:t>
            </a:r>
            <a:r>
              <a:rPr lang="en-GB" dirty="0"/>
              <a:t>R</a:t>
            </a:r>
            <a:r>
              <a:rPr lang="en-GB" dirty="0" smtClean="0"/>
              <a:t>obotic Telescope</a:t>
            </a:r>
            <a:endParaRPr lang="en-GB" dirty="0"/>
          </a:p>
        </p:txBody>
      </p:sp>
      <p:sp>
        <p:nvSpPr>
          <p:cNvPr id="3" name="Subtitle 2"/>
          <p:cNvSpPr>
            <a:spLocks noGrp="1"/>
          </p:cNvSpPr>
          <p:nvPr>
            <p:ph type="subTitle" idx="1"/>
          </p:nvPr>
        </p:nvSpPr>
        <p:spPr/>
        <p:txBody>
          <a:bodyPr/>
          <a:lstStyle/>
          <a:p>
            <a:r>
              <a:rPr lang="en-GB" dirty="0" err="1" smtClean="0"/>
              <a:t>E.Almas</a:t>
            </a:r>
            <a:r>
              <a:rPr lang="en-GB" dirty="0" smtClean="0"/>
              <a:t>, </a:t>
            </a:r>
            <a:r>
              <a:rPr lang="en-GB" dirty="0" err="1" smtClean="0"/>
              <a:t>T.Christopherson</a:t>
            </a:r>
            <a:r>
              <a:rPr lang="en-GB" dirty="0" smtClean="0"/>
              <a:t>, </a:t>
            </a:r>
            <a:r>
              <a:rPr lang="en-GB" dirty="0" err="1" smtClean="0"/>
              <a:t>W.Hogg</a:t>
            </a:r>
            <a:r>
              <a:rPr lang="en-GB" dirty="0" smtClean="0"/>
              <a:t>, </a:t>
            </a:r>
            <a:r>
              <a:rPr lang="en-GB" dirty="0" err="1" smtClean="0"/>
              <a:t>E.Stone</a:t>
            </a:r>
            <a:endParaRPr lang="en-GB" dirty="0"/>
          </a:p>
        </p:txBody>
      </p:sp>
    </p:spTree>
    <p:extLst>
      <p:ext uri="{BB962C8B-B14F-4D97-AF65-F5344CB8AC3E}">
        <p14:creationId xmlns:p14="http://schemas.microsoft.com/office/powerpoint/2010/main" val="28284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Autofit/>
          </a:bodyPr>
          <a:lstStyle/>
          <a:p>
            <a:r>
              <a:rPr lang="en-GB" sz="1200" dirty="0" smtClean="0"/>
              <a:t>Goals: the </a:t>
            </a:r>
            <a:r>
              <a:rPr lang="en-GB" sz="1200" dirty="0"/>
              <a:t>following steps (</a:t>
            </a:r>
            <a:r>
              <a:rPr lang="en-GB" sz="1200" dirty="0" smtClean="0"/>
              <a:t>1-5) </a:t>
            </a:r>
            <a:r>
              <a:rPr lang="en-GB" sz="1200" dirty="0"/>
              <a:t>are </a:t>
            </a:r>
            <a:r>
              <a:rPr lang="en-GB" sz="1200" dirty="0" smtClean="0"/>
              <a:t>mandatory in </a:t>
            </a:r>
            <a:r>
              <a:rPr lang="en-GB" sz="1200" dirty="0"/>
              <a:t>order to complete the </a:t>
            </a:r>
            <a:r>
              <a:rPr lang="en-GB" sz="1200" dirty="0" smtClean="0"/>
              <a:t>project, however </a:t>
            </a:r>
            <a:r>
              <a:rPr lang="en-GB" sz="1200" dirty="0"/>
              <a:t>you may </a:t>
            </a:r>
            <a:r>
              <a:rPr lang="en-GB" sz="1200" dirty="0" smtClean="0"/>
              <a:t>boost marks</a:t>
            </a:r>
            <a:r>
              <a:rPr lang="en-GB" sz="1200" dirty="0"/>
              <a:t>, either as a group, or as </a:t>
            </a:r>
            <a:r>
              <a:rPr lang="en-GB" sz="1200" dirty="0" smtClean="0"/>
              <a:t>an individual, with optional goals </a:t>
            </a:r>
            <a:r>
              <a:rPr lang="en-GB" sz="1200" dirty="0"/>
              <a:t>(</a:t>
            </a:r>
            <a:r>
              <a:rPr lang="en-GB" sz="1200" dirty="0" smtClean="0"/>
              <a:t>5-8). </a:t>
            </a:r>
          </a:p>
          <a:p>
            <a:r>
              <a:rPr lang="en-GB" sz="1200" dirty="0" smtClean="0"/>
              <a:t>(1)Demonstrate </a:t>
            </a:r>
            <a:r>
              <a:rPr lang="en-GB" sz="1200" dirty="0"/>
              <a:t>acquiring </a:t>
            </a:r>
            <a:r>
              <a:rPr lang="en-GB" sz="1200" dirty="0" smtClean="0"/>
              <a:t>calibrated </a:t>
            </a:r>
            <a:r>
              <a:rPr lang="en-GB" sz="1200" dirty="0"/>
              <a:t>test spectra of different materials </a:t>
            </a:r>
            <a:r>
              <a:rPr lang="en-GB" sz="1200" dirty="0" smtClean="0"/>
              <a:t>.</a:t>
            </a:r>
            <a:r>
              <a:rPr lang="en-GB" sz="1200" dirty="0"/>
              <a:t>g. tarmac, </a:t>
            </a:r>
            <a:r>
              <a:rPr lang="en-GB" sz="1200" dirty="0" smtClean="0"/>
              <a:t>concrete</a:t>
            </a:r>
            <a:r>
              <a:rPr lang="en-GB" sz="1200" dirty="0"/>
              <a:t>, rock </a:t>
            </a:r>
            <a:r>
              <a:rPr lang="en-GB" sz="1200" dirty="0" smtClean="0"/>
              <a:t>samples, vegetation, using </a:t>
            </a:r>
            <a:r>
              <a:rPr lang="en-GB" sz="1200" dirty="0"/>
              <a:t>a hand held </a:t>
            </a:r>
            <a:r>
              <a:rPr lang="en-GB" sz="1200" dirty="0" smtClean="0"/>
              <a:t>spectrometer. </a:t>
            </a:r>
          </a:p>
          <a:p>
            <a:r>
              <a:rPr lang="en-GB" sz="1200" dirty="0" smtClean="0"/>
              <a:t>(2)Use </a:t>
            </a:r>
            <a:r>
              <a:rPr lang="en-GB" sz="1200" dirty="0"/>
              <a:t>N </a:t>
            </a:r>
            <a:r>
              <a:rPr lang="en-GB" sz="1200" dirty="0" smtClean="0"/>
              <a:t>(</a:t>
            </a:r>
            <a:r>
              <a:rPr lang="en-GB" sz="1200" dirty="0"/>
              <a:t>e.g. 20) </a:t>
            </a:r>
            <a:r>
              <a:rPr lang="en-GB" sz="1200" dirty="0" smtClean="0"/>
              <a:t>identifiable reference </a:t>
            </a:r>
            <a:r>
              <a:rPr lang="en-GB" sz="1200" dirty="0"/>
              <a:t>areas of the Moon </a:t>
            </a:r>
            <a:r>
              <a:rPr lang="en-GB" sz="1200" dirty="0" smtClean="0"/>
              <a:t>(</a:t>
            </a:r>
            <a:r>
              <a:rPr lang="en-GB" sz="1200" dirty="0"/>
              <a:t>highland and/or </a:t>
            </a:r>
            <a:r>
              <a:rPr lang="en-GB" sz="1200" dirty="0" smtClean="0"/>
              <a:t>mare</a:t>
            </a:r>
            <a:r>
              <a:rPr lang="en-GB" sz="1200" dirty="0"/>
              <a:t>) to calibrate measured </a:t>
            </a:r>
            <a:r>
              <a:rPr lang="en-GB" sz="1200" dirty="0" smtClean="0"/>
              <a:t>brightness </a:t>
            </a:r>
            <a:r>
              <a:rPr lang="en-GB" sz="1200" dirty="0"/>
              <a:t>values in the CCD camera </a:t>
            </a:r>
            <a:r>
              <a:rPr lang="en-GB" sz="1200" dirty="0" err="1" smtClean="0"/>
              <a:t>wrt</a:t>
            </a:r>
            <a:r>
              <a:rPr lang="en-GB" sz="1200" dirty="0" smtClean="0"/>
              <a:t> a </a:t>
            </a:r>
            <a:r>
              <a:rPr lang="en-GB" sz="1200" dirty="0"/>
              <a:t>standard lunar </a:t>
            </a:r>
            <a:r>
              <a:rPr lang="en-GB" sz="1200" dirty="0" err="1" smtClean="0"/>
              <a:t>pectrum</a:t>
            </a:r>
            <a:r>
              <a:rPr lang="en-GB" sz="1200" dirty="0" smtClean="0"/>
              <a:t>(find </a:t>
            </a:r>
            <a:r>
              <a:rPr lang="en-GB" sz="1200" dirty="0"/>
              <a:t>this </a:t>
            </a:r>
            <a:r>
              <a:rPr lang="en-GB" sz="1200" dirty="0" smtClean="0"/>
              <a:t>on-line). </a:t>
            </a:r>
          </a:p>
          <a:p>
            <a:r>
              <a:rPr lang="en-GB" sz="1200" dirty="0" smtClean="0"/>
              <a:t>(3)select </a:t>
            </a:r>
            <a:r>
              <a:rPr lang="en-GB" sz="1200" dirty="0"/>
              <a:t>and measure some target areas that you want to measure the spectrum of </a:t>
            </a:r>
            <a:r>
              <a:rPr lang="en-GB" sz="1200" dirty="0" err="1"/>
              <a:t>wrt</a:t>
            </a:r>
            <a:r>
              <a:rPr lang="en-GB" sz="1200" dirty="0"/>
              <a:t> the </a:t>
            </a:r>
            <a:r>
              <a:rPr lang="en-GB" sz="1200" dirty="0" smtClean="0"/>
              <a:t>previously </a:t>
            </a:r>
            <a:r>
              <a:rPr lang="en-GB" sz="1200" dirty="0"/>
              <a:t>derived </a:t>
            </a:r>
            <a:r>
              <a:rPr lang="en-GB" sz="1200" dirty="0" smtClean="0"/>
              <a:t>standard </a:t>
            </a:r>
            <a:r>
              <a:rPr lang="en-GB" sz="1200" dirty="0"/>
              <a:t>lunar spectra. </a:t>
            </a:r>
            <a:endParaRPr lang="en-GB" sz="1200" dirty="0" smtClean="0"/>
          </a:p>
          <a:p>
            <a:r>
              <a:rPr lang="en-GB" sz="1200" dirty="0" smtClean="0"/>
              <a:t>(4)Analyse </a:t>
            </a:r>
            <a:r>
              <a:rPr lang="en-GB" sz="1200" dirty="0"/>
              <a:t>the spectra from (3) to </a:t>
            </a:r>
            <a:r>
              <a:rPr lang="en-GB" sz="1200" dirty="0" smtClean="0"/>
              <a:t>determine –can you </a:t>
            </a:r>
            <a:r>
              <a:rPr lang="en-GB" sz="1200" dirty="0"/>
              <a:t>see any mineral absorption </a:t>
            </a:r>
            <a:r>
              <a:rPr lang="en-GB" sz="1200" dirty="0" smtClean="0"/>
              <a:t>ands –what </a:t>
            </a:r>
            <a:r>
              <a:rPr lang="en-GB" sz="1200" dirty="0"/>
              <a:t>might these </a:t>
            </a:r>
            <a:r>
              <a:rPr lang="en-GB" sz="1200" dirty="0" smtClean="0"/>
              <a:t>be? What is/are the </a:t>
            </a:r>
            <a:r>
              <a:rPr lang="en-GB" sz="1200" dirty="0"/>
              <a:t>most colourful </a:t>
            </a:r>
            <a:r>
              <a:rPr lang="en-GB" sz="1200" dirty="0" smtClean="0"/>
              <a:t>area(s)f </a:t>
            </a:r>
            <a:r>
              <a:rPr lang="en-GB" sz="1200" dirty="0"/>
              <a:t>the Moon? </a:t>
            </a:r>
            <a:endParaRPr lang="en-GB" sz="1200" dirty="0" smtClean="0"/>
          </a:p>
          <a:p>
            <a:r>
              <a:rPr lang="en-GB" sz="1200" dirty="0" smtClean="0"/>
              <a:t>(5)How </a:t>
            </a:r>
            <a:r>
              <a:rPr lang="en-GB" sz="1200" dirty="0"/>
              <a:t>accurately can you measure absorption bands in the spectra of </a:t>
            </a:r>
            <a:r>
              <a:rPr lang="en-GB" sz="1200" dirty="0" smtClean="0"/>
              <a:t>lunar </a:t>
            </a:r>
            <a:r>
              <a:rPr lang="en-GB" sz="1200" dirty="0"/>
              <a:t>surface features you are </a:t>
            </a:r>
            <a:r>
              <a:rPr lang="en-GB" sz="1200" dirty="0" smtClean="0"/>
              <a:t>studying(use </a:t>
            </a:r>
            <a:r>
              <a:rPr lang="en-GB" sz="1200" dirty="0"/>
              <a:t>propagation of errors</a:t>
            </a:r>
            <a:r>
              <a:rPr lang="en-GB" sz="1200" dirty="0" smtClean="0"/>
              <a:t>)? </a:t>
            </a:r>
          </a:p>
          <a:p>
            <a:r>
              <a:rPr lang="en-GB" sz="1200" dirty="0" smtClean="0"/>
              <a:t>(6)Investigate </a:t>
            </a:r>
            <a:r>
              <a:rPr lang="en-GB" sz="1200" dirty="0"/>
              <a:t>whether </a:t>
            </a:r>
            <a:r>
              <a:rPr lang="en-GB" sz="1200" dirty="0" smtClean="0"/>
              <a:t>the telescope </a:t>
            </a:r>
            <a:r>
              <a:rPr lang="en-GB" sz="1200" dirty="0"/>
              <a:t>optics suffer from </a:t>
            </a:r>
            <a:r>
              <a:rPr lang="en-GB" sz="1200" dirty="0" err="1" smtClean="0"/>
              <a:t>vignetting</a:t>
            </a:r>
            <a:r>
              <a:rPr lang="en-GB" sz="1200" dirty="0" smtClean="0"/>
              <a:t>, or </a:t>
            </a:r>
            <a:r>
              <a:rPr lang="en-GB" sz="1200" dirty="0"/>
              <a:t>other </a:t>
            </a:r>
            <a:r>
              <a:rPr lang="en-GB" sz="1200" dirty="0" smtClean="0"/>
              <a:t>non-linear </a:t>
            </a:r>
            <a:r>
              <a:rPr lang="en-GB" sz="1200" dirty="0"/>
              <a:t>sensitivity </a:t>
            </a:r>
            <a:r>
              <a:rPr lang="en-GB" sz="1200" dirty="0" smtClean="0"/>
              <a:t>effects, across the image</a:t>
            </a:r>
            <a:r>
              <a:rPr lang="en-GB" sz="1200" dirty="0"/>
              <a:t>. </a:t>
            </a:r>
            <a:r>
              <a:rPr lang="en-GB" sz="1200" dirty="0" smtClean="0"/>
              <a:t>Can </a:t>
            </a:r>
            <a:r>
              <a:rPr lang="en-GB" sz="1200" dirty="0"/>
              <a:t>you calibrate out/mitigate this effect if present? </a:t>
            </a:r>
            <a:endParaRPr lang="en-GB" sz="1200" dirty="0" smtClean="0"/>
          </a:p>
          <a:p>
            <a:r>
              <a:rPr lang="en-GB" sz="1200" dirty="0" smtClean="0"/>
              <a:t>(7)Experiment </a:t>
            </a:r>
            <a:r>
              <a:rPr lang="en-GB" sz="1200" dirty="0"/>
              <a:t>with producing </a:t>
            </a:r>
            <a:r>
              <a:rPr lang="en-GB" sz="1200" dirty="0" smtClean="0"/>
              <a:t>meaningful co-registered </a:t>
            </a:r>
            <a:r>
              <a:rPr lang="en-GB" sz="1200" dirty="0"/>
              <a:t>colour ratio images of the lunar surface </a:t>
            </a:r>
            <a:r>
              <a:rPr lang="en-GB" sz="1200" dirty="0" smtClean="0"/>
              <a:t>o </a:t>
            </a:r>
            <a:r>
              <a:rPr lang="en-GB" sz="1200" dirty="0"/>
              <a:t>highlight </a:t>
            </a:r>
            <a:r>
              <a:rPr lang="en-GB" sz="1200" dirty="0" smtClean="0"/>
              <a:t>surface composition </a:t>
            </a:r>
            <a:r>
              <a:rPr lang="en-GB" sz="1200" dirty="0"/>
              <a:t>differences. </a:t>
            </a:r>
            <a:endParaRPr lang="en-GB" sz="1200" dirty="0" smtClean="0"/>
          </a:p>
          <a:p>
            <a:r>
              <a:rPr lang="en-GB" sz="1200" dirty="0" smtClean="0"/>
              <a:t>(8)Repeat </a:t>
            </a:r>
            <a:r>
              <a:rPr lang="en-GB" sz="1200" dirty="0"/>
              <a:t>your spectra measurements at other </a:t>
            </a:r>
            <a:r>
              <a:rPr lang="en-GB" sz="1200" dirty="0" smtClean="0"/>
              <a:t>lunar phases </a:t>
            </a:r>
            <a:r>
              <a:rPr lang="en-GB" sz="1200" dirty="0"/>
              <a:t>to see if </a:t>
            </a:r>
            <a:r>
              <a:rPr lang="en-GB" sz="1200" dirty="0" smtClean="0"/>
              <a:t>the </a:t>
            </a:r>
            <a:r>
              <a:rPr lang="en-GB" sz="1200" dirty="0"/>
              <a:t>surface changes colour at different </a:t>
            </a:r>
            <a:r>
              <a:rPr lang="en-GB" sz="1200" dirty="0" smtClean="0"/>
              <a:t>illumination </a:t>
            </a:r>
            <a:r>
              <a:rPr lang="en-GB" sz="1200" dirty="0"/>
              <a:t>and viewing angles?</a:t>
            </a:r>
          </a:p>
          <a:p>
            <a:endParaRPr lang="en-GB" sz="800" dirty="0"/>
          </a:p>
        </p:txBody>
      </p:sp>
    </p:spTree>
    <p:extLst>
      <p:ext uri="{BB962C8B-B14F-4D97-AF65-F5344CB8AC3E}">
        <p14:creationId xmlns:p14="http://schemas.microsoft.com/office/powerpoint/2010/main" val="15742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Spectra of objects with handheld spectrometer</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317737821"/>
              </p:ext>
            </p:extLst>
          </p:nvPr>
        </p:nvGraphicFramePr>
        <p:xfrm>
          <a:off x="284389" y="1590539"/>
          <a:ext cx="10426032" cy="52674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60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“Before </a:t>
            </a:r>
            <a:r>
              <a:rPr lang="en-GB" dirty="0"/>
              <a:t>analysing a sample it is frequently necessary to check the calibration of the spectrometer that is being used. This is performed by analysing known samples and measuring the error between the empirical and known values for the samples. A skew, or bias, can be introduced into the data handling routines of the data analysis equipment of the spectrometer to </a:t>
            </a:r>
            <a:r>
              <a:rPr lang="en-GB" dirty="0" smtClean="0"/>
              <a:t>compensate </a:t>
            </a:r>
            <a:r>
              <a:rPr lang="en-GB" dirty="0"/>
              <a:t>for these differences</a:t>
            </a:r>
            <a:r>
              <a:rPr lang="en-GB" dirty="0" smtClean="0"/>
              <a:t>.”</a:t>
            </a:r>
          </a:p>
          <a:p>
            <a:r>
              <a:rPr lang="en-GB" dirty="0">
                <a:solidFill>
                  <a:schemeClr val="tx1">
                    <a:lumMod val="50000"/>
                    <a:lumOff val="50000"/>
                  </a:schemeClr>
                </a:solidFill>
              </a:rPr>
              <a:t>Davies, Anthony MC, and Harald A. Martens. "Method and apparatus for calibrating a spectrometer." U.S. Patent No. 5,321,970. 21 Jun. 1994.</a:t>
            </a:r>
          </a:p>
          <a:p>
            <a:endParaRPr lang="en-GB" dirty="0"/>
          </a:p>
        </p:txBody>
      </p:sp>
    </p:spTree>
    <p:extLst>
      <p:ext uri="{BB962C8B-B14F-4D97-AF65-F5344CB8AC3E}">
        <p14:creationId xmlns:p14="http://schemas.microsoft.com/office/powerpoint/2010/main" val="75906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Comparing to Known spectra</a:t>
            </a:r>
            <a:endParaRPr lang="en-GB" dirty="0"/>
          </a:p>
        </p:txBody>
      </p:sp>
      <p:grpSp>
        <p:nvGrpSpPr>
          <p:cNvPr id="10" name="Group 9"/>
          <p:cNvGrpSpPr/>
          <p:nvPr/>
        </p:nvGrpSpPr>
        <p:grpSpPr>
          <a:xfrm>
            <a:off x="7448852" y="1690688"/>
            <a:ext cx="4299011" cy="4589845"/>
            <a:chOff x="7614315" y="2269939"/>
            <a:chExt cx="4299011" cy="458984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315" y="2269939"/>
              <a:ext cx="3739485" cy="3830415"/>
            </a:xfrm>
            <a:prstGeom prst="rect">
              <a:avLst/>
            </a:prstGeom>
          </p:spPr>
        </p:pic>
        <p:sp>
          <p:nvSpPr>
            <p:cNvPr id="6" name="Rectangle 5"/>
            <p:cNvSpPr/>
            <p:nvPr/>
          </p:nvSpPr>
          <p:spPr>
            <a:xfrm>
              <a:off x="9405257" y="4319451"/>
              <a:ext cx="1846217" cy="1254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907383" y="6074954"/>
              <a:ext cx="4005943" cy="784830"/>
            </a:xfrm>
            <a:prstGeom prst="rect">
              <a:avLst/>
            </a:prstGeom>
            <a:noFill/>
          </p:spPr>
          <p:txBody>
            <a:bodyPr wrap="square" rtlCol="0">
              <a:spAutoFit/>
            </a:bodyPr>
            <a:lstStyle/>
            <a:p>
              <a:r>
                <a:rPr lang="en-GB" sz="900" dirty="0">
                  <a:solidFill>
                    <a:schemeClr val="tx1">
                      <a:lumMod val="50000"/>
                      <a:lumOff val="50000"/>
                    </a:schemeClr>
                  </a:solidFill>
                </a:rPr>
                <a:t>Figure 1: Mean reflectance spectra of brown leaf litter (n = 20) and... - Scientific Figure on </a:t>
              </a:r>
              <a:r>
                <a:rPr lang="en-GB" sz="900" dirty="0" err="1">
                  <a:solidFill>
                    <a:schemeClr val="tx1">
                      <a:lumMod val="50000"/>
                      <a:lumOff val="50000"/>
                    </a:schemeClr>
                  </a:solidFill>
                </a:rPr>
                <a:t>ResearchGate</a:t>
              </a:r>
              <a:r>
                <a:rPr lang="en-GB" sz="900" dirty="0">
                  <a:solidFill>
                    <a:schemeClr val="tx1">
                      <a:lumMod val="50000"/>
                      <a:lumOff val="50000"/>
                    </a:schemeClr>
                  </a:solidFill>
                </a:rPr>
                <a:t>. Available from: https://www.researchgate.net/figure/276212092_fig6_Figure-1-Mean-reflectance-spectra-of-brown-leaf-litter-n-20-and-green-foliage-n [accessed Feb 19, 2016]</a:t>
              </a:r>
            </a:p>
          </p:txBody>
        </p:sp>
      </p:grpSp>
      <p:grpSp>
        <p:nvGrpSpPr>
          <p:cNvPr id="3" name="Group 2"/>
          <p:cNvGrpSpPr/>
          <p:nvPr/>
        </p:nvGrpSpPr>
        <p:grpSpPr>
          <a:xfrm>
            <a:off x="239632" y="1552163"/>
            <a:ext cx="7106894" cy="3968940"/>
            <a:chOff x="3214971" y="1690688"/>
            <a:chExt cx="7106894" cy="3968940"/>
          </a:xfrm>
        </p:grpSpPr>
        <p:graphicFrame>
          <p:nvGraphicFramePr>
            <p:cNvPr id="11" name="Chart 10"/>
            <p:cNvGraphicFramePr>
              <a:graphicFrameLocks/>
            </p:cNvGraphicFramePr>
            <p:nvPr>
              <p:extLst>
                <p:ext uri="{D42A27DB-BD31-4B8C-83A1-F6EECF244321}">
                  <p14:modId xmlns:p14="http://schemas.microsoft.com/office/powerpoint/2010/main" val="3282992161"/>
                </p:ext>
              </p:extLst>
            </p:nvPr>
          </p:nvGraphicFramePr>
          <p:xfrm>
            <a:off x="3214971" y="1690688"/>
            <a:ext cx="7106894" cy="396894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3839282" y="3016251"/>
              <a:ext cx="2985260" cy="2333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6" name="Straight Connector 15"/>
          <p:cNvCxnSpPr/>
          <p:nvPr/>
        </p:nvCxnSpPr>
        <p:spPr>
          <a:xfrm>
            <a:off x="9934575" y="4143375"/>
            <a:ext cx="0" cy="923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0690225" y="4448175"/>
            <a:ext cx="9525" cy="619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800" y="3829050"/>
            <a:ext cx="9525" cy="1382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181350" y="4143375"/>
            <a:ext cx="1" cy="10682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63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1825624"/>
            <a:ext cx="10515600" cy="4879975"/>
          </a:xfrm>
        </p:spPr>
        <p:txBody>
          <a:bodyPr>
            <a:normAutofit/>
          </a:bodyPr>
          <a:lstStyle/>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a:p>
            <a:r>
              <a:rPr lang="en-US" i="1" dirty="0" smtClean="0">
                <a:solidFill>
                  <a:schemeClr val="tx1">
                    <a:lumMod val="50000"/>
                    <a:lumOff val="50000"/>
                  </a:schemeClr>
                </a:solidFill>
              </a:rPr>
              <a:t>Figure </a:t>
            </a:r>
            <a:r>
              <a:rPr lang="en-US" i="1" dirty="0">
                <a:solidFill>
                  <a:schemeClr val="tx1">
                    <a:lumMod val="50000"/>
                    <a:lumOff val="50000"/>
                  </a:schemeClr>
                </a:solidFill>
              </a:rPr>
              <a:t>1- Mare Serenitatis (top middle) and Mare </a:t>
            </a:r>
            <a:r>
              <a:rPr lang="en-US" i="1" dirty="0" err="1">
                <a:solidFill>
                  <a:schemeClr val="tx1">
                    <a:lumMod val="50000"/>
                    <a:lumOff val="50000"/>
                  </a:schemeClr>
                </a:solidFill>
              </a:rPr>
              <a:t>Tranquillitatis</a:t>
            </a:r>
            <a:r>
              <a:rPr lang="en-US" i="1" dirty="0">
                <a:solidFill>
                  <a:schemeClr val="tx1">
                    <a:lumMod val="50000"/>
                    <a:lumOff val="50000"/>
                  </a:schemeClr>
                </a:solidFill>
              </a:rPr>
              <a:t> (right) in R-Band</a:t>
            </a:r>
            <a:endParaRPr lang="en-GB" i="1" dirty="0">
              <a:solidFill>
                <a:schemeClr val="tx1">
                  <a:lumMod val="50000"/>
                  <a:lumOff val="50000"/>
                </a:schemeClr>
              </a:solidFill>
            </a:endParaRPr>
          </a:p>
          <a:p>
            <a:endParaRPr lang="en-GB"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1825625"/>
            <a:ext cx="5760720" cy="3396615"/>
          </a:xfrm>
          <a:prstGeom prst="rect">
            <a:avLst/>
          </a:prstGeom>
        </p:spPr>
      </p:pic>
    </p:spTree>
    <p:extLst>
      <p:ext uri="{BB962C8B-B14F-4D97-AF65-F5344CB8AC3E}">
        <p14:creationId xmlns:p14="http://schemas.microsoft.com/office/powerpoint/2010/main" val="124387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Combining this photo in RGB with Red representing I-band, Green representing R-band and Blue representing B-band yields the following result:</a:t>
            </a:r>
            <a:endParaRPr lang="en-GB" dirty="0"/>
          </a:p>
          <a:p>
            <a:endParaRPr lang="en-GB"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781800" y="3481388"/>
            <a:ext cx="4572000" cy="2695575"/>
          </a:xfrm>
          <a:prstGeom prst="rect">
            <a:avLst/>
          </a:prstGeom>
        </p:spPr>
      </p:pic>
    </p:spTree>
    <p:extLst>
      <p:ext uri="{BB962C8B-B14F-4D97-AF65-F5344CB8AC3E}">
        <p14:creationId xmlns:p14="http://schemas.microsoft.com/office/powerpoint/2010/main" val="238539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306" y="397878"/>
            <a:ext cx="3316706" cy="6318894"/>
          </a:xfrm>
        </p:spPr>
        <p:txBody>
          <a:bodyPr/>
          <a:lstStyle/>
          <a:p>
            <a:r>
              <a:rPr lang="en-US" dirty="0"/>
              <a:t>Comparing this to NASAs spectral composition of the moon shows a similar result where Mare Serenitatis is in the green-yellow part of the spectrum and Mare </a:t>
            </a:r>
            <a:r>
              <a:rPr lang="en-US" dirty="0" err="1"/>
              <a:t>Tranquillitatis</a:t>
            </a:r>
            <a:r>
              <a:rPr lang="en-US" dirty="0"/>
              <a:t> is in the blue-purple part.</a:t>
            </a:r>
            <a:endParaRPr lang="en-GB" dirty="0"/>
          </a:p>
          <a:p>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023008" y="729006"/>
            <a:ext cx="5760720" cy="542163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rot="3974466">
            <a:off x="3183265" y="2733717"/>
            <a:ext cx="4572000" cy="2695575"/>
          </a:xfrm>
          <a:prstGeom prst="rect">
            <a:avLst/>
          </a:prstGeom>
        </p:spPr>
      </p:pic>
      <p:sp>
        <p:nvSpPr>
          <p:cNvPr id="6" name="Rectangle 5"/>
          <p:cNvSpPr/>
          <p:nvPr/>
        </p:nvSpPr>
        <p:spPr>
          <a:xfrm rot="20269449">
            <a:off x="7014849" y="1615479"/>
            <a:ext cx="1152078" cy="19757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5502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490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Spectra of the Moon using a Robotic Telescope</vt:lpstr>
      <vt:lpstr>PowerPoint Presentation</vt:lpstr>
      <vt:lpstr>Spectra of objects with handheld spectrometer</vt:lpstr>
      <vt:lpstr>PowerPoint Presentation</vt:lpstr>
      <vt:lpstr>Comparing to Known spectra</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Spectra of the Moon using a Robotic Telescope</dc:title>
  <dc:creator>Lizzie</dc:creator>
  <cp:lastModifiedBy>Lizzie</cp:lastModifiedBy>
  <cp:revision>19</cp:revision>
  <dcterms:created xsi:type="dcterms:W3CDTF">2016-02-19T14:38:03Z</dcterms:created>
  <dcterms:modified xsi:type="dcterms:W3CDTF">2016-02-22T15:33:00Z</dcterms:modified>
</cp:coreProperties>
</file>