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10" d="100"/>
          <a:sy n="110" d="100"/>
        </p:scale>
        <p:origin x="63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zzie\MoonSpectroscopy\Spectra.graph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zzie\MoonSpectroscopy\Spectra.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4467766775246413E-2"/>
          <c:y val="1.8870023950920699E-2"/>
          <c:w val="0.77972393278292906"/>
          <c:h val="0.90600689782041099"/>
        </c:manualLayout>
      </c:layout>
      <c:scatterChart>
        <c:scatterStyle val="smoothMarker"/>
        <c:varyColors val="0"/>
        <c:ser>
          <c:idx val="4"/>
          <c:order val="0"/>
          <c:tx>
            <c:strRef>
              <c:f>Sheet1!$G$18</c:f>
              <c:strCache>
                <c:ptCount val="1"/>
                <c:pt idx="0">
                  <c:v>Blue(ish) Carpet: </c:v>
                </c:pt>
              </c:strCache>
            </c:strRef>
          </c:tx>
          <c:marker>
            <c:symbol val="x"/>
            <c:size val="7"/>
            <c:spPr>
              <a:ln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Sheet1!$G$19:$G$27</c:f>
              <c:numCache>
                <c:formatCode>General</c:formatCode>
                <c:ptCount val="9"/>
                <c:pt idx="0">
                  <c:v>240</c:v>
                </c:pt>
                <c:pt idx="1">
                  <c:v>278</c:v>
                </c:pt>
                <c:pt idx="2">
                  <c:v>258</c:v>
                </c:pt>
                <c:pt idx="3">
                  <c:v>259</c:v>
                </c:pt>
                <c:pt idx="4">
                  <c:v>250</c:v>
                </c:pt>
                <c:pt idx="5">
                  <c:v>280</c:v>
                </c:pt>
                <c:pt idx="6">
                  <c:v>300</c:v>
                </c:pt>
                <c:pt idx="7">
                  <c:v>280</c:v>
                </c:pt>
                <c:pt idx="8">
                  <c:v>215</c:v>
                </c:pt>
              </c:numCache>
            </c:numRef>
          </c:yVal>
          <c:smooth val="1"/>
        </c:ser>
        <c:ser>
          <c:idx val="10"/>
          <c:order val="1"/>
          <c:tx>
            <c:strRef>
              <c:f>Sheet1!$M$18</c:f>
              <c:strCache>
                <c:ptCount val="1"/>
                <c:pt idx="0">
                  <c:v>Blue pin board: 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x"/>
            <c:size val="7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Sheet1!$M$19:$M$27</c:f>
              <c:numCache>
                <c:formatCode>General</c:formatCode>
                <c:ptCount val="9"/>
                <c:pt idx="0">
                  <c:v>260</c:v>
                </c:pt>
                <c:pt idx="1">
                  <c:v>145</c:v>
                </c:pt>
                <c:pt idx="2">
                  <c:v>138</c:v>
                </c:pt>
                <c:pt idx="3">
                  <c:v>130</c:v>
                </c:pt>
                <c:pt idx="4">
                  <c:v>128</c:v>
                </c:pt>
                <c:pt idx="5">
                  <c:v>213</c:v>
                </c:pt>
                <c:pt idx="6">
                  <c:v>209</c:v>
                </c:pt>
                <c:pt idx="7">
                  <c:v>524</c:v>
                </c:pt>
                <c:pt idx="8">
                  <c:v>354</c:v>
                </c:pt>
              </c:numCache>
            </c:numRef>
          </c:yVal>
          <c:smooth val="1"/>
        </c:ser>
        <c:ser>
          <c:idx val="9"/>
          <c:order val="2"/>
          <c:tx>
            <c:strRef>
              <c:f>Sheet1!$L$18</c:f>
              <c:strCache>
                <c:ptCount val="1"/>
                <c:pt idx="0">
                  <c:v>Green fabric pin board: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x"/>
            <c:size val="7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Sheet1!$L$19:$L$27</c:f>
              <c:numCache>
                <c:formatCode>General</c:formatCode>
                <c:ptCount val="9"/>
                <c:pt idx="0">
                  <c:v>163</c:v>
                </c:pt>
                <c:pt idx="1">
                  <c:v>252</c:v>
                </c:pt>
                <c:pt idx="2">
                  <c:v>165</c:v>
                </c:pt>
                <c:pt idx="3">
                  <c:v>137</c:v>
                </c:pt>
                <c:pt idx="4">
                  <c:v>133</c:v>
                </c:pt>
                <c:pt idx="5">
                  <c:v>181</c:v>
                </c:pt>
                <c:pt idx="6">
                  <c:v>189</c:v>
                </c:pt>
                <c:pt idx="7">
                  <c:v>369</c:v>
                </c:pt>
                <c:pt idx="8">
                  <c:v>256</c:v>
                </c:pt>
              </c:numCache>
            </c:numRef>
          </c:yVal>
          <c:smooth val="1"/>
        </c:ser>
        <c:ser>
          <c:idx val="0"/>
          <c:order val="3"/>
          <c:tx>
            <c:strRef>
              <c:f>Sheet1!$C$18</c:f>
              <c:strCache>
                <c:ptCount val="1"/>
                <c:pt idx="0">
                  <c:v>Leaf:</c:v>
                </c:pt>
              </c:strCache>
            </c:strRef>
          </c:tx>
          <c:spPr>
            <a:ln cap="rnd">
              <a:solidFill>
                <a:srgbClr val="92D050"/>
              </a:solidFill>
              <a:round/>
            </a:ln>
          </c:spPr>
          <c:marker>
            <c:symbol val="x"/>
            <c:size val="7"/>
            <c:spPr>
              <a:noFill/>
              <a:ln cap="rnd"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Sheet1!$C$19:$C$27</c:f>
              <c:numCache>
                <c:formatCode>General</c:formatCode>
                <c:ptCount val="9"/>
                <c:pt idx="0">
                  <c:v>151</c:v>
                </c:pt>
                <c:pt idx="1">
                  <c:v>280</c:v>
                </c:pt>
                <c:pt idx="2">
                  <c:v>211</c:v>
                </c:pt>
                <c:pt idx="3">
                  <c:v>165</c:v>
                </c:pt>
                <c:pt idx="4">
                  <c:v>123</c:v>
                </c:pt>
                <c:pt idx="5">
                  <c:v>249</c:v>
                </c:pt>
                <c:pt idx="6">
                  <c:v>412</c:v>
                </c:pt>
                <c:pt idx="7">
                  <c:v>615</c:v>
                </c:pt>
                <c:pt idx="8">
                  <c:v>405</c:v>
                </c:pt>
              </c:numCache>
            </c:numRef>
          </c:yVal>
          <c:smooth val="1"/>
        </c:ser>
        <c:ser>
          <c:idx val="11"/>
          <c:order val="4"/>
          <c:tx>
            <c:strRef>
              <c:f>Sheet1!$N$18</c:f>
              <c:strCache>
                <c:ptCount val="1"/>
                <c:pt idx="0">
                  <c:v>Green sheet of paper: </c:v>
                </c:pt>
              </c:strCache>
            </c:strRef>
          </c:tx>
          <c:spPr>
            <a:ln>
              <a:solidFill>
                <a:srgbClr val="99F51F"/>
              </a:solidFill>
            </a:ln>
          </c:spPr>
          <c:marker>
            <c:symbol val="x"/>
            <c:size val="7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Sheet1!$N$19:$N$27</c:f>
              <c:numCache>
                <c:formatCode>General</c:formatCode>
                <c:ptCount val="9"/>
                <c:pt idx="0">
                  <c:v>355</c:v>
                </c:pt>
                <c:pt idx="1">
                  <c:v>690</c:v>
                </c:pt>
                <c:pt idx="2">
                  <c:v>463</c:v>
                </c:pt>
                <c:pt idx="3">
                  <c:v>385</c:v>
                </c:pt>
                <c:pt idx="4">
                  <c:v>367</c:v>
                </c:pt>
                <c:pt idx="5">
                  <c:v>510</c:v>
                </c:pt>
                <c:pt idx="6">
                  <c:v>634</c:v>
                </c:pt>
                <c:pt idx="7">
                  <c:v>900</c:v>
                </c:pt>
                <c:pt idx="8">
                  <c:v>577</c:v>
                </c:pt>
              </c:numCache>
            </c:numRef>
          </c:yVal>
          <c:smooth val="1"/>
        </c:ser>
        <c:ser>
          <c:idx val="14"/>
          <c:order val="5"/>
          <c:tx>
            <c:strRef>
              <c:f>Sheet1!$Q$18</c:f>
              <c:strCache>
                <c:ptCount val="1"/>
                <c:pt idx="0">
                  <c:v>Yellow book cover:</c:v>
                </c:pt>
              </c:strCache>
            </c:strRef>
          </c:tx>
          <c:spPr>
            <a:ln>
              <a:solidFill>
                <a:srgbClr val="ECFF7B"/>
              </a:solidFill>
            </a:ln>
          </c:spPr>
          <c:marker>
            <c:symbol val="x"/>
            <c:size val="7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Sheet1!$Q$19:$Q$27</c:f>
              <c:numCache>
                <c:formatCode>General</c:formatCode>
                <c:ptCount val="9"/>
                <c:pt idx="0">
                  <c:v>393</c:v>
                </c:pt>
                <c:pt idx="1">
                  <c:v>1221</c:v>
                </c:pt>
                <c:pt idx="2">
                  <c:v>1219</c:v>
                </c:pt>
                <c:pt idx="3">
                  <c:v>1134</c:v>
                </c:pt>
                <c:pt idx="4">
                  <c:v>1119</c:v>
                </c:pt>
                <c:pt idx="5">
                  <c:v>1250</c:v>
                </c:pt>
                <c:pt idx="6">
                  <c:v>1353</c:v>
                </c:pt>
                <c:pt idx="7">
                  <c:v>1195</c:v>
                </c:pt>
                <c:pt idx="8">
                  <c:v>692</c:v>
                </c:pt>
              </c:numCache>
            </c:numRef>
          </c:yVal>
          <c:smooth val="1"/>
        </c:ser>
        <c:ser>
          <c:idx val="12"/>
          <c:order val="6"/>
          <c:tx>
            <c:strRef>
              <c:f>Sheet1!$O$18</c:f>
              <c:strCache>
                <c:ptCount val="1"/>
                <c:pt idx="0">
                  <c:v>Yellow sheet of papir: </c:v>
                </c:pt>
              </c:strCache>
            </c:strRef>
          </c:tx>
          <c:spPr>
            <a:ln>
              <a:solidFill>
                <a:srgbClr val="FFFF00"/>
              </a:solidFill>
            </a:ln>
          </c:spPr>
          <c:marker>
            <c:symbol val="x"/>
            <c:size val="7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Sheet1!$O$19:$O$27</c:f>
              <c:numCache>
                <c:formatCode>General</c:formatCode>
                <c:ptCount val="9"/>
                <c:pt idx="0">
                  <c:v>387</c:v>
                </c:pt>
                <c:pt idx="1">
                  <c:v>1242</c:v>
                </c:pt>
                <c:pt idx="2">
                  <c:v>1222</c:v>
                </c:pt>
                <c:pt idx="3">
                  <c:v>1104</c:v>
                </c:pt>
                <c:pt idx="4">
                  <c:v>1084</c:v>
                </c:pt>
                <c:pt idx="5">
                  <c:v>1199</c:v>
                </c:pt>
                <c:pt idx="6">
                  <c:v>1271</c:v>
                </c:pt>
                <c:pt idx="7">
                  <c:v>1050</c:v>
                </c:pt>
                <c:pt idx="8">
                  <c:v>644</c:v>
                </c:pt>
              </c:numCache>
            </c:numRef>
          </c:yVal>
          <c:smooth val="1"/>
        </c:ser>
        <c:ser>
          <c:idx val="13"/>
          <c:order val="7"/>
          <c:tx>
            <c:strRef>
              <c:f>Sheet1!$P$18</c:f>
              <c:strCache>
                <c:ptCount val="1"/>
                <c:pt idx="0">
                  <c:v>Red book cover: 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x"/>
            <c:size val="7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Sheet1!$P$19:$P$27</c:f>
              <c:numCache>
                <c:formatCode>General</c:formatCode>
                <c:ptCount val="9"/>
                <c:pt idx="0">
                  <c:v>211</c:v>
                </c:pt>
                <c:pt idx="1">
                  <c:v>234</c:v>
                </c:pt>
                <c:pt idx="2">
                  <c:v>374</c:v>
                </c:pt>
                <c:pt idx="3">
                  <c:v>520</c:v>
                </c:pt>
                <c:pt idx="4">
                  <c:v>602</c:v>
                </c:pt>
                <c:pt idx="5">
                  <c:v>719</c:v>
                </c:pt>
                <c:pt idx="6">
                  <c:v>804</c:v>
                </c:pt>
                <c:pt idx="7">
                  <c:v>765</c:v>
                </c:pt>
                <c:pt idx="8">
                  <c:v>465</c:v>
                </c:pt>
              </c:numCache>
            </c:numRef>
          </c:yVal>
          <c:smooth val="1"/>
        </c:ser>
        <c:ser>
          <c:idx val="6"/>
          <c:order val="8"/>
          <c:tx>
            <c:strRef>
              <c:f>Sheet1!$I$18</c:f>
              <c:strCache>
                <c:ptCount val="1"/>
                <c:pt idx="0">
                  <c:v>Cardboard: </c:v>
                </c:pt>
              </c:strCache>
            </c:strRef>
          </c:tx>
          <c:spPr>
            <a:ln>
              <a:solidFill>
                <a:srgbClr val="BE7952"/>
              </a:solidFill>
            </a:ln>
          </c:spPr>
          <c:marker>
            <c:symbol val="x"/>
            <c:size val="7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Sheet1!$I$19:$I$27</c:f>
              <c:numCache>
                <c:formatCode>General</c:formatCode>
                <c:ptCount val="9"/>
                <c:pt idx="0">
                  <c:v>331</c:v>
                </c:pt>
                <c:pt idx="1">
                  <c:v>550</c:v>
                </c:pt>
                <c:pt idx="2">
                  <c:v>575</c:v>
                </c:pt>
                <c:pt idx="3">
                  <c:v>532</c:v>
                </c:pt>
                <c:pt idx="4">
                  <c:v>510</c:v>
                </c:pt>
                <c:pt idx="5">
                  <c:v>608</c:v>
                </c:pt>
                <c:pt idx="6">
                  <c:v>72</c:v>
                </c:pt>
                <c:pt idx="7">
                  <c:v>623</c:v>
                </c:pt>
                <c:pt idx="8">
                  <c:v>395</c:v>
                </c:pt>
              </c:numCache>
            </c:numRef>
          </c:yVal>
          <c:smooth val="1"/>
        </c:ser>
        <c:ser>
          <c:idx val="7"/>
          <c:order val="9"/>
          <c:tx>
            <c:strRef>
              <c:f>Sheet1!$J$18</c:f>
              <c:strCache>
                <c:ptCount val="1"/>
                <c:pt idx="0">
                  <c:v>Stone (smooth): </c:v>
                </c:pt>
              </c:strCache>
            </c:strRef>
          </c:tx>
          <c:spPr>
            <a:ln>
              <a:solidFill>
                <a:srgbClr val="795337"/>
              </a:solidFill>
            </a:ln>
          </c:spPr>
          <c:marker>
            <c:symbol val="x"/>
            <c:size val="7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Sheet1!$J$19:$J$27</c:f>
              <c:numCache>
                <c:formatCode>General</c:formatCode>
                <c:ptCount val="9"/>
                <c:pt idx="0">
                  <c:v>198</c:v>
                </c:pt>
                <c:pt idx="1">
                  <c:v>252</c:v>
                </c:pt>
                <c:pt idx="2">
                  <c:v>230</c:v>
                </c:pt>
                <c:pt idx="3">
                  <c:v>147</c:v>
                </c:pt>
                <c:pt idx="4">
                  <c:v>227</c:v>
                </c:pt>
                <c:pt idx="5">
                  <c:v>253</c:v>
                </c:pt>
                <c:pt idx="6">
                  <c:v>247</c:v>
                </c:pt>
                <c:pt idx="7">
                  <c:v>190</c:v>
                </c:pt>
                <c:pt idx="8">
                  <c:v>140</c:v>
                </c:pt>
              </c:numCache>
            </c:numRef>
          </c:yVal>
          <c:smooth val="1"/>
        </c:ser>
        <c:ser>
          <c:idx val="1"/>
          <c:order val="10"/>
          <c:tx>
            <c:strRef>
              <c:f>Sheet1!$D$18</c:f>
              <c:strCache>
                <c:ptCount val="1"/>
                <c:pt idx="0">
                  <c:v>Stone (rough): </c:v>
                </c:pt>
              </c:strCache>
            </c:strRef>
          </c:tx>
          <c:spPr>
            <a:ln>
              <a:solidFill>
                <a:srgbClr val="9E7E54"/>
              </a:solidFill>
            </a:ln>
          </c:spPr>
          <c:marker>
            <c:symbol val="x"/>
            <c:size val="7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Sheet1!$D$19:$D$27</c:f>
              <c:numCache>
                <c:formatCode>General</c:formatCode>
                <c:ptCount val="9"/>
                <c:pt idx="0">
                  <c:v>266</c:v>
                </c:pt>
                <c:pt idx="1">
                  <c:v>353</c:v>
                </c:pt>
                <c:pt idx="2">
                  <c:v>321</c:v>
                </c:pt>
                <c:pt idx="3">
                  <c:v>256</c:v>
                </c:pt>
                <c:pt idx="4">
                  <c:v>225</c:v>
                </c:pt>
                <c:pt idx="5">
                  <c:v>271</c:v>
                </c:pt>
                <c:pt idx="6">
                  <c:v>279</c:v>
                </c:pt>
                <c:pt idx="7">
                  <c:v>220</c:v>
                </c:pt>
                <c:pt idx="8">
                  <c:v>158</c:v>
                </c:pt>
              </c:numCache>
            </c:numRef>
          </c:yVal>
          <c:smooth val="1"/>
        </c:ser>
        <c:ser>
          <c:idx val="5"/>
          <c:order val="11"/>
          <c:tx>
            <c:strRef>
              <c:f>Sheet1!$H$18</c:f>
              <c:strCache>
                <c:ptCount val="1"/>
                <c:pt idx="0">
                  <c:v>White paint: </c:v>
                </c:pt>
              </c:strCache>
            </c:strRef>
          </c:tx>
          <c:spPr>
            <a:ln>
              <a:solidFill>
                <a:schemeClr val="bg1">
                  <a:lumMod val="95000"/>
                </a:schemeClr>
              </a:solidFill>
            </a:ln>
          </c:spPr>
          <c:marker>
            <c:symbol val="x"/>
            <c:size val="7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Sheet1!$H$19:$H$27</c:f>
              <c:numCache>
                <c:formatCode>General</c:formatCode>
                <c:ptCount val="9"/>
                <c:pt idx="0">
                  <c:v>1056</c:v>
                </c:pt>
                <c:pt idx="1">
                  <c:v>1125</c:v>
                </c:pt>
                <c:pt idx="2">
                  <c:v>1030</c:v>
                </c:pt>
                <c:pt idx="3">
                  <c:v>1017</c:v>
                </c:pt>
                <c:pt idx="4">
                  <c:v>983</c:v>
                </c:pt>
                <c:pt idx="5">
                  <c:v>1075</c:v>
                </c:pt>
                <c:pt idx="6">
                  <c:v>1200</c:v>
                </c:pt>
                <c:pt idx="7">
                  <c:v>1040</c:v>
                </c:pt>
                <c:pt idx="8">
                  <c:v>593</c:v>
                </c:pt>
              </c:numCache>
            </c:numRef>
          </c:yVal>
          <c:smooth val="1"/>
        </c:ser>
        <c:ser>
          <c:idx val="2"/>
          <c:order val="12"/>
          <c:tx>
            <c:strRef>
              <c:f>Sheet1!$E$18</c:f>
              <c:strCache>
                <c:ptCount val="1"/>
                <c:pt idx="0">
                  <c:v>Mirror: 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</a:ln>
          </c:spPr>
          <c:marker>
            <c:symbol val="x"/>
            <c:size val="7"/>
            <c:spPr>
              <a:noFill/>
              <a:ln>
                <a:solidFill>
                  <a:schemeClr val="tx1">
                    <a:alpha val="94000"/>
                  </a:schemeClr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Sheet1!$E$19:$E$27</c:f>
              <c:numCache>
                <c:formatCode>General</c:formatCode>
                <c:ptCount val="9"/>
                <c:pt idx="1">
                  <c:v>1950</c:v>
                </c:pt>
                <c:pt idx="2">
                  <c:v>816</c:v>
                </c:pt>
                <c:pt idx="3">
                  <c:v>630</c:v>
                </c:pt>
                <c:pt idx="4">
                  <c:v>711</c:v>
                </c:pt>
                <c:pt idx="5">
                  <c:v>930</c:v>
                </c:pt>
                <c:pt idx="6">
                  <c:v>1360</c:v>
                </c:pt>
                <c:pt idx="8">
                  <c:v>1233</c:v>
                </c:pt>
              </c:numCache>
            </c:numRef>
          </c:yVal>
          <c:smooth val="1"/>
        </c:ser>
        <c:ser>
          <c:idx val="3"/>
          <c:order val="13"/>
          <c:tx>
            <c:strRef>
              <c:f>Sheet1!$F$18</c:f>
              <c:strCache>
                <c:ptCount val="1"/>
                <c:pt idx="0">
                  <c:v>Polished Metal (steel ?):</c:v>
                </c:pt>
              </c:strCache>
            </c:strRef>
          </c:tx>
          <c:spPr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marker>
            <c:symbol val="x"/>
            <c:size val="7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Sheet1!$F$19:$F$27</c:f>
              <c:numCache>
                <c:formatCode>General</c:formatCode>
                <c:ptCount val="9"/>
                <c:pt idx="2">
                  <c:v>1421</c:v>
                </c:pt>
                <c:pt idx="3">
                  <c:v>1695</c:v>
                </c:pt>
                <c:pt idx="4">
                  <c:v>1299</c:v>
                </c:pt>
                <c:pt idx="5">
                  <c:v>1415</c:v>
                </c:pt>
                <c:pt idx="8">
                  <c:v>1160</c:v>
                </c:pt>
              </c:numCache>
            </c:numRef>
          </c:yVal>
          <c:smooth val="1"/>
        </c:ser>
        <c:ser>
          <c:idx val="8"/>
          <c:order val="14"/>
          <c:tx>
            <c:strRef>
              <c:f>Sheet1!$K$18</c:f>
              <c:strCache>
                <c:ptCount val="1"/>
                <c:pt idx="0">
                  <c:v>Mouse Mat (Black rubber): 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x"/>
            <c:size val="7"/>
            <c:spPr>
              <a:noFill/>
              <a:ln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Sheet1!$K$19:$K$27</c:f>
              <c:numCache>
                <c:formatCode>General</c:formatCode>
                <c:ptCount val="9"/>
                <c:pt idx="0">
                  <c:v>125</c:v>
                </c:pt>
                <c:pt idx="1">
                  <c:v>152</c:v>
                </c:pt>
                <c:pt idx="2">
                  <c:v>157</c:v>
                </c:pt>
                <c:pt idx="3">
                  <c:v>137</c:v>
                </c:pt>
                <c:pt idx="4">
                  <c:v>141</c:v>
                </c:pt>
                <c:pt idx="5">
                  <c:v>262</c:v>
                </c:pt>
                <c:pt idx="6">
                  <c:v>497</c:v>
                </c:pt>
                <c:pt idx="7">
                  <c:v>725</c:v>
                </c:pt>
                <c:pt idx="8">
                  <c:v>460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3575608"/>
        <c:axId val="313572080"/>
      </c:scatterChart>
      <c:valAx>
        <c:axId val="313575608"/>
        <c:scaling>
          <c:orientation val="minMax"/>
          <c:max val="950"/>
          <c:min val="45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Wavelength/</a:t>
                </a:r>
                <a:r>
                  <a:rPr lang="en-GB" baseline="0"/>
                  <a:t>nm</a:t>
                </a:r>
                <a:endParaRPr lang="en-GB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13572080"/>
        <c:crosses val="autoZero"/>
        <c:crossBetween val="midCat"/>
      </c:valAx>
      <c:valAx>
        <c:axId val="313572080"/>
        <c:scaling>
          <c:orientation val="minMax"/>
          <c:max val="2000"/>
          <c:min val="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Intensity/AU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13575608"/>
        <c:crosses val="autoZero"/>
        <c:crossBetween val="midCat"/>
      </c:valAx>
      <c:spPr>
        <a:gradFill>
          <a:gsLst>
            <a:gs pos="0">
              <a:schemeClr val="accent1">
                <a:lumMod val="5000"/>
                <a:lumOff val="95000"/>
              </a:schemeClr>
            </a:gs>
            <a:gs pos="7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</c:spPr>
    </c:plotArea>
    <c:legend>
      <c:legendPos val="r"/>
      <c:layout>
        <c:manualLayout>
          <c:xMode val="edge"/>
          <c:yMode val="edge"/>
          <c:x val="0.87188365316683336"/>
          <c:y val="2.3449005909668289E-3"/>
          <c:w val="0.12449318155882688"/>
          <c:h val="0.99282669539230683"/>
        </c:manualLayout>
      </c:layout>
      <c:overlay val="0"/>
      <c:spPr>
        <a:solidFill>
          <a:schemeClr val="tx2">
            <a:lumMod val="20000"/>
            <a:lumOff val="80000"/>
          </a:schemeClr>
        </a:solidFill>
      </c:sp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3.1502352528514577E-2"/>
          <c:y val="1.1317559185698803E-2"/>
          <c:w val="0.9349618051639087"/>
          <c:h val="0.9467504950528701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Sheet1!$C$18</c:f>
              <c:strCache>
                <c:ptCount val="1"/>
                <c:pt idx="0">
                  <c:v>Leaf:</c:v>
                </c:pt>
              </c:strCache>
            </c:strRef>
          </c:tx>
          <c:spPr>
            <a:ln cap="rnd">
              <a:solidFill>
                <a:srgbClr val="92D050"/>
              </a:solidFill>
              <a:round/>
            </a:ln>
          </c:spPr>
          <c:marker>
            <c:symbol val="x"/>
            <c:size val="7"/>
            <c:spPr>
              <a:noFill/>
              <a:ln cap="rnd">
                <a:solidFill>
                  <a:schemeClr val="tx1"/>
                </a:solidFill>
              </a:ln>
            </c:spPr>
          </c:marker>
          <c:xVal>
            <c:numRef>
              <c:f>Sheet1!$B$19:$B$27</c:f>
              <c:numCache>
                <c:formatCode>General</c:formatCode>
                <c:ptCount val="9"/>
                <c:pt idx="0">
                  <c:v>470</c:v>
                </c:pt>
                <c:pt idx="1">
                  <c:v>555</c:v>
                </c:pt>
                <c:pt idx="2">
                  <c:v>585</c:v>
                </c:pt>
                <c:pt idx="3">
                  <c:v>605</c:v>
                </c:pt>
                <c:pt idx="4">
                  <c:v>635</c:v>
                </c:pt>
                <c:pt idx="5">
                  <c:v>660</c:v>
                </c:pt>
                <c:pt idx="6">
                  <c:v>695</c:v>
                </c:pt>
                <c:pt idx="7">
                  <c:v>880</c:v>
                </c:pt>
                <c:pt idx="8">
                  <c:v>940</c:v>
                </c:pt>
              </c:numCache>
            </c:numRef>
          </c:xVal>
          <c:yVal>
            <c:numRef>
              <c:f>Sheet1!$C$19:$C$27</c:f>
              <c:numCache>
                <c:formatCode>General</c:formatCode>
                <c:ptCount val="9"/>
                <c:pt idx="0">
                  <c:v>151</c:v>
                </c:pt>
                <c:pt idx="1">
                  <c:v>280</c:v>
                </c:pt>
                <c:pt idx="2">
                  <c:v>211</c:v>
                </c:pt>
                <c:pt idx="3">
                  <c:v>165</c:v>
                </c:pt>
                <c:pt idx="4">
                  <c:v>123</c:v>
                </c:pt>
                <c:pt idx="5">
                  <c:v>249</c:v>
                </c:pt>
                <c:pt idx="6">
                  <c:v>412</c:v>
                </c:pt>
                <c:pt idx="7">
                  <c:v>615</c:v>
                </c:pt>
                <c:pt idx="8">
                  <c:v>405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3836352"/>
        <c:axId val="313833608"/>
      </c:scatterChart>
      <c:valAx>
        <c:axId val="313836352"/>
        <c:scaling>
          <c:orientation val="minMax"/>
          <c:max val="950"/>
          <c:min val="450"/>
        </c:scaling>
        <c:delete val="0"/>
        <c:axPos val="b"/>
        <c:numFmt formatCode="General" sourceLinked="1"/>
        <c:majorTickMark val="out"/>
        <c:minorTickMark val="none"/>
        <c:tickLblPos val="nextTo"/>
        <c:crossAx val="313833608"/>
        <c:crosses val="autoZero"/>
        <c:crossBetween val="midCat"/>
      </c:valAx>
      <c:valAx>
        <c:axId val="313833608"/>
        <c:scaling>
          <c:orientation val="minMax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13836352"/>
        <c:crosses val="autoZero"/>
        <c:crossBetween val="midCat"/>
      </c:valAx>
      <c:spPr>
        <a:gradFill>
          <a:gsLst>
            <a:gs pos="0">
              <a:schemeClr val="accent1">
                <a:lumMod val="5000"/>
                <a:lumOff val="95000"/>
              </a:schemeClr>
            </a:gs>
            <a:gs pos="76000">
              <a:schemeClr val="accent1">
                <a:lumMod val="45000"/>
                <a:lumOff val="5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CCCC-DC05-48B5-A616-8A1A10162312}" type="datetimeFigureOut">
              <a:rPr lang="en-GB" smtClean="0"/>
              <a:t>19/02/2016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6FA2-5248-4840-8A32-97737F86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0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CCCC-DC05-48B5-A616-8A1A10162312}" type="datetimeFigureOut">
              <a:rPr lang="en-GB" smtClean="0"/>
              <a:t>19/02/2016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6FA2-5248-4840-8A32-97737F86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10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CCCC-DC05-48B5-A616-8A1A10162312}" type="datetimeFigureOut">
              <a:rPr lang="en-GB" smtClean="0"/>
              <a:t>19/02/2016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6FA2-5248-4840-8A32-97737F86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18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CCCC-DC05-48B5-A616-8A1A10162312}" type="datetimeFigureOut">
              <a:rPr lang="en-GB" smtClean="0"/>
              <a:t>19/02/2016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6FA2-5248-4840-8A32-97737F86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47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CCCC-DC05-48B5-A616-8A1A10162312}" type="datetimeFigureOut">
              <a:rPr lang="en-GB" smtClean="0"/>
              <a:t>19/02/2016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6FA2-5248-4840-8A32-97737F86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16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CCCC-DC05-48B5-A616-8A1A10162312}" type="datetimeFigureOut">
              <a:rPr lang="en-GB" smtClean="0"/>
              <a:t>19/02/2016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6FA2-5248-4840-8A32-97737F86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35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CCCC-DC05-48B5-A616-8A1A10162312}" type="datetimeFigureOut">
              <a:rPr lang="en-GB" smtClean="0"/>
              <a:t>19/02/2016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6FA2-5248-4840-8A32-97737F86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51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CCCC-DC05-48B5-A616-8A1A10162312}" type="datetimeFigureOut">
              <a:rPr lang="en-GB" smtClean="0"/>
              <a:t>19/02/2016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6FA2-5248-4840-8A32-97737F86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94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CCCC-DC05-48B5-A616-8A1A10162312}" type="datetimeFigureOut">
              <a:rPr lang="en-GB" smtClean="0"/>
              <a:t>19/02/2016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6FA2-5248-4840-8A32-97737F86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7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CCCC-DC05-48B5-A616-8A1A10162312}" type="datetimeFigureOut">
              <a:rPr lang="en-GB" smtClean="0"/>
              <a:t>19/02/2016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6FA2-5248-4840-8A32-97737F86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13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CCCC-DC05-48B5-A616-8A1A10162312}" type="datetimeFigureOut">
              <a:rPr lang="en-GB" smtClean="0"/>
              <a:t>19/02/2016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6FA2-5248-4840-8A32-97737F86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5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0CCCC-DC05-48B5-A616-8A1A10162312}" type="datetimeFigureOut">
              <a:rPr lang="en-GB" smtClean="0"/>
              <a:t>19/02/2016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26FA2-5248-4840-8A32-97737F866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95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Spectra of the Moon using a </a:t>
            </a:r>
            <a:r>
              <a:rPr lang="en-GB" dirty="0"/>
              <a:t>R</a:t>
            </a:r>
            <a:r>
              <a:rPr lang="en-GB" dirty="0" smtClean="0"/>
              <a:t>obotic Telescope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E.Almas</a:t>
            </a:r>
            <a:r>
              <a:rPr lang="en-GB" dirty="0" smtClean="0"/>
              <a:t>, </a:t>
            </a:r>
            <a:r>
              <a:rPr lang="en-GB" dirty="0" err="1" smtClean="0"/>
              <a:t>T.Christopherson</a:t>
            </a:r>
            <a:r>
              <a:rPr lang="en-GB" dirty="0" smtClean="0"/>
              <a:t>, </a:t>
            </a:r>
            <a:r>
              <a:rPr lang="en-GB" dirty="0" err="1" smtClean="0"/>
              <a:t>W.Hogg</a:t>
            </a:r>
            <a:r>
              <a:rPr lang="en-GB" dirty="0" smtClean="0"/>
              <a:t>, </a:t>
            </a:r>
            <a:r>
              <a:rPr lang="en-GB" dirty="0" err="1" smtClean="0"/>
              <a:t>E.Stone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49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Spectra of objects with handheld spectrometer</a:t>
            </a:r>
            <a:endParaRPr lang="en-GB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5908023"/>
              </p:ext>
            </p:extLst>
          </p:nvPr>
        </p:nvGraphicFramePr>
        <p:xfrm>
          <a:off x="0" y="1525225"/>
          <a:ext cx="10843771" cy="5267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60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Comparing to Known spectra</a:t>
            </a:r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176495" y="1690688"/>
            <a:ext cx="7106894" cy="3968940"/>
            <a:chOff x="176495" y="1690688"/>
            <a:chExt cx="7147414" cy="3968940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3599492"/>
                </p:ext>
              </p:extLst>
            </p:nvPr>
          </p:nvGraphicFramePr>
          <p:xfrm>
            <a:off x="176495" y="1690688"/>
            <a:ext cx="7147414" cy="39689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Rectangle 6"/>
            <p:cNvSpPr/>
            <p:nvPr/>
          </p:nvSpPr>
          <p:spPr>
            <a:xfrm>
              <a:off x="838200" y="2926081"/>
              <a:ext cx="3002280" cy="23338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448852" y="1690688"/>
            <a:ext cx="4299011" cy="4589845"/>
            <a:chOff x="7614315" y="2269939"/>
            <a:chExt cx="4299011" cy="458984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315" y="2269939"/>
              <a:ext cx="3739485" cy="383041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9405257" y="4319451"/>
              <a:ext cx="1846217" cy="1254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07383" y="6074954"/>
              <a:ext cx="400594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Figure 1: Mean reflectance spectra of brown leaf litter (n = 20) and... - Scientific Figure on </a:t>
              </a:r>
              <a:r>
                <a:rPr lang="en-GB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ResearchGate</a:t>
              </a:r>
              <a:r>
                <a:rPr lang="en-GB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 Available from: https://www.researchgate.net/figure/276212092_fig6_Figure-1-Mean-reflectance-spectra-of-brown-leaf-litter-n-20-and-green-foliage-n [accessed Feb 19, 2016]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1632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65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Spectra of the Moon using a Robotic Telescope</vt:lpstr>
      <vt:lpstr>Spectra of objects with handheld spectrometer</vt:lpstr>
      <vt:lpstr>Comparing to Known spectra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Spectra of the Moon using a Robotic Telescope</dc:title>
  <dc:creator>Lizzie</dc:creator>
  <cp:lastModifiedBy>Lizzie</cp:lastModifiedBy>
  <cp:revision>6</cp:revision>
  <dcterms:created xsi:type="dcterms:W3CDTF">2016-02-19T14:38:03Z</dcterms:created>
  <dcterms:modified xsi:type="dcterms:W3CDTF">2016-02-19T17:29:03Z</dcterms:modified>
</cp:coreProperties>
</file>