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467766775246413E-2"/>
          <c:y val="1.8870023950920699E-2"/>
          <c:w val="0.77972393278292906"/>
          <c:h val="0.90600689782041099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Sheet1!$G$18</c:f>
              <c:strCache>
                <c:ptCount val="1"/>
                <c:pt idx="0">
                  <c:v>Blue(ish) Carpet: </c:v>
                </c:pt>
              </c:strCache>
            </c:strRef>
          </c:tx>
          <c:marker>
            <c:symbol val="x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Sheet1!$G$19:$G$27</c:f>
              <c:numCache>
                <c:formatCode>General</c:formatCode>
                <c:ptCount val="9"/>
                <c:pt idx="0">
                  <c:v>240</c:v>
                </c:pt>
                <c:pt idx="1">
                  <c:v>278</c:v>
                </c:pt>
                <c:pt idx="2">
                  <c:v>258</c:v>
                </c:pt>
                <c:pt idx="3">
                  <c:v>259</c:v>
                </c:pt>
                <c:pt idx="4">
                  <c:v>250</c:v>
                </c:pt>
                <c:pt idx="5">
                  <c:v>280</c:v>
                </c:pt>
                <c:pt idx="6">
                  <c:v>300</c:v>
                </c:pt>
                <c:pt idx="7">
                  <c:v>280</c:v>
                </c:pt>
                <c:pt idx="8">
                  <c:v>215</c:v>
                </c:pt>
              </c:numCache>
            </c:numRef>
          </c:yVal>
          <c:smooth val="1"/>
        </c:ser>
        <c:ser>
          <c:idx val="10"/>
          <c:order val="1"/>
          <c:tx>
            <c:strRef>
              <c:f>Sheet1!$M$18</c:f>
              <c:strCache>
                <c:ptCount val="1"/>
                <c:pt idx="0">
                  <c:v>Blue pin board: 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Sheet1!$M$19:$M$27</c:f>
              <c:numCache>
                <c:formatCode>General</c:formatCode>
                <c:ptCount val="9"/>
                <c:pt idx="0">
                  <c:v>260</c:v>
                </c:pt>
                <c:pt idx="1">
                  <c:v>145</c:v>
                </c:pt>
                <c:pt idx="2">
                  <c:v>138</c:v>
                </c:pt>
                <c:pt idx="3">
                  <c:v>130</c:v>
                </c:pt>
                <c:pt idx="4">
                  <c:v>128</c:v>
                </c:pt>
                <c:pt idx="5">
                  <c:v>213</c:v>
                </c:pt>
                <c:pt idx="6">
                  <c:v>209</c:v>
                </c:pt>
                <c:pt idx="7">
                  <c:v>524</c:v>
                </c:pt>
                <c:pt idx="8">
                  <c:v>354</c:v>
                </c:pt>
              </c:numCache>
            </c:numRef>
          </c:yVal>
          <c:smooth val="1"/>
        </c:ser>
        <c:ser>
          <c:idx val="9"/>
          <c:order val="2"/>
          <c:tx>
            <c:strRef>
              <c:f>Sheet1!$L$18</c:f>
              <c:strCache>
                <c:ptCount val="1"/>
                <c:pt idx="0">
                  <c:v>Green fabric pin board: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Sheet1!$L$19:$L$27</c:f>
              <c:numCache>
                <c:formatCode>General</c:formatCode>
                <c:ptCount val="9"/>
                <c:pt idx="0">
                  <c:v>163</c:v>
                </c:pt>
                <c:pt idx="1">
                  <c:v>252</c:v>
                </c:pt>
                <c:pt idx="2">
                  <c:v>165</c:v>
                </c:pt>
                <c:pt idx="3">
                  <c:v>137</c:v>
                </c:pt>
                <c:pt idx="4">
                  <c:v>133</c:v>
                </c:pt>
                <c:pt idx="5">
                  <c:v>181</c:v>
                </c:pt>
                <c:pt idx="6">
                  <c:v>189</c:v>
                </c:pt>
                <c:pt idx="7">
                  <c:v>369</c:v>
                </c:pt>
                <c:pt idx="8">
                  <c:v>256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ser>
          <c:idx val="11"/>
          <c:order val="4"/>
          <c:tx>
            <c:strRef>
              <c:f>Sheet1!$N$18</c:f>
              <c:strCache>
                <c:ptCount val="1"/>
                <c:pt idx="0">
                  <c:v>Green sheet of paper: </c:v>
                </c:pt>
              </c:strCache>
            </c:strRef>
          </c:tx>
          <c:spPr>
            <a:ln>
              <a:solidFill>
                <a:srgbClr val="99F51F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Sheet1!$N$19:$N$27</c:f>
              <c:numCache>
                <c:formatCode>General</c:formatCode>
                <c:ptCount val="9"/>
                <c:pt idx="0">
                  <c:v>355</c:v>
                </c:pt>
                <c:pt idx="1">
                  <c:v>690</c:v>
                </c:pt>
                <c:pt idx="2">
                  <c:v>463</c:v>
                </c:pt>
                <c:pt idx="3">
                  <c:v>385</c:v>
                </c:pt>
                <c:pt idx="4">
                  <c:v>367</c:v>
                </c:pt>
                <c:pt idx="5">
                  <c:v>510</c:v>
                </c:pt>
                <c:pt idx="6">
                  <c:v>634</c:v>
                </c:pt>
                <c:pt idx="7">
                  <c:v>900</c:v>
                </c:pt>
                <c:pt idx="8">
                  <c:v>577</c:v>
                </c:pt>
              </c:numCache>
            </c:numRef>
          </c:yVal>
          <c:smooth val="1"/>
        </c:ser>
        <c:ser>
          <c:idx val="14"/>
          <c:order val="5"/>
          <c:tx>
            <c:strRef>
              <c:f>Sheet1!$Q$18</c:f>
              <c:strCache>
                <c:ptCount val="1"/>
                <c:pt idx="0">
                  <c:v>Yellow book cover:</c:v>
                </c:pt>
              </c:strCache>
            </c:strRef>
          </c:tx>
          <c:spPr>
            <a:ln>
              <a:solidFill>
                <a:srgbClr val="ECFF7B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Sheet1!$Q$19:$Q$27</c:f>
              <c:numCache>
                <c:formatCode>General</c:formatCode>
                <c:ptCount val="9"/>
                <c:pt idx="0">
                  <c:v>393</c:v>
                </c:pt>
                <c:pt idx="1">
                  <c:v>1221</c:v>
                </c:pt>
                <c:pt idx="2">
                  <c:v>1219</c:v>
                </c:pt>
                <c:pt idx="3">
                  <c:v>1134</c:v>
                </c:pt>
                <c:pt idx="4">
                  <c:v>1119</c:v>
                </c:pt>
                <c:pt idx="5">
                  <c:v>1250</c:v>
                </c:pt>
                <c:pt idx="6">
                  <c:v>1353</c:v>
                </c:pt>
                <c:pt idx="7">
                  <c:v>1195</c:v>
                </c:pt>
                <c:pt idx="8">
                  <c:v>692</c:v>
                </c:pt>
              </c:numCache>
            </c:numRef>
          </c:yVal>
          <c:smooth val="1"/>
        </c:ser>
        <c:ser>
          <c:idx val="12"/>
          <c:order val="6"/>
          <c:tx>
            <c:strRef>
              <c:f>Sheet1!$O$18</c:f>
              <c:strCache>
                <c:ptCount val="1"/>
                <c:pt idx="0">
                  <c:v>Yellow sheet of papir: 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Sheet1!$O$19:$O$27</c:f>
              <c:numCache>
                <c:formatCode>General</c:formatCode>
                <c:ptCount val="9"/>
                <c:pt idx="0">
                  <c:v>387</c:v>
                </c:pt>
                <c:pt idx="1">
                  <c:v>1242</c:v>
                </c:pt>
                <c:pt idx="2">
                  <c:v>1222</c:v>
                </c:pt>
                <c:pt idx="3">
                  <c:v>1104</c:v>
                </c:pt>
                <c:pt idx="4">
                  <c:v>1084</c:v>
                </c:pt>
                <c:pt idx="5">
                  <c:v>1199</c:v>
                </c:pt>
                <c:pt idx="6">
                  <c:v>1271</c:v>
                </c:pt>
                <c:pt idx="7">
                  <c:v>1050</c:v>
                </c:pt>
                <c:pt idx="8">
                  <c:v>644</c:v>
                </c:pt>
              </c:numCache>
            </c:numRef>
          </c:yVal>
          <c:smooth val="1"/>
        </c:ser>
        <c:ser>
          <c:idx val="13"/>
          <c:order val="7"/>
          <c:tx>
            <c:strRef>
              <c:f>Sheet1!$P$18</c:f>
              <c:strCache>
                <c:ptCount val="1"/>
                <c:pt idx="0">
                  <c:v>Red book cover: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Sheet1!$P$19:$P$27</c:f>
              <c:numCache>
                <c:formatCode>General</c:formatCode>
                <c:ptCount val="9"/>
                <c:pt idx="0">
                  <c:v>211</c:v>
                </c:pt>
                <c:pt idx="1">
                  <c:v>234</c:v>
                </c:pt>
                <c:pt idx="2">
                  <c:v>374</c:v>
                </c:pt>
                <c:pt idx="3">
                  <c:v>520</c:v>
                </c:pt>
                <c:pt idx="4">
                  <c:v>602</c:v>
                </c:pt>
                <c:pt idx="5">
                  <c:v>719</c:v>
                </c:pt>
                <c:pt idx="6">
                  <c:v>804</c:v>
                </c:pt>
                <c:pt idx="7">
                  <c:v>765</c:v>
                </c:pt>
                <c:pt idx="8">
                  <c:v>465</c:v>
                </c:pt>
              </c:numCache>
            </c:numRef>
          </c:yVal>
          <c:smooth val="1"/>
        </c:ser>
        <c:ser>
          <c:idx val="6"/>
          <c:order val="8"/>
          <c:tx>
            <c:strRef>
              <c:f>Sheet1!$I$18</c:f>
              <c:strCache>
                <c:ptCount val="1"/>
                <c:pt idx="0">
                  <c:v>Cardboard: </c:v>
                </c:pt>
              </c:strCache>
            </c:strRef>
          </c:tx>
          <c:spPr>
            <a:ln>
              <a:solidFill>
                <a:srgbClr val="BE7952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Sheet1!$I$19:$I$27</c:f>
              <c:numCache>
                <c:formatCode>General</c:formatCode>
                <c:ptCount val="9"/>
                <c:pt idx="0">
                  <c:v>331</c:v>
                </c:pt>
                <c:pt idx="1">
                  <c:v>550</c:v>
                </c:pt>
                <c:pt idx="2">
                  <c:v>575</c:v>
                </c:pt>
                <c:pt idx="3">
                  <c:v>532</c:v>
                </c:pt>
                <c:pt idx="4">
                  <c:v>510</c:v>
                </c:pt>
                <c:pt idx="5">
                  <c:v>608</c:v>
                </c:pt>
                <c:pt idx="6">
                  <c:v>72</c:v>
                </c:pt>
                <c:pt idx="7">
                  <c:v>623</c:v>
                </c:pt>
                <c:pt idx="8">
                  <c:v>395</c:v>
                </c:pt>
              </c:numCache>
            </c:numRef>
          </c:yVal>
          <c:smooth val="1"/>
        </c:ser>
        <c:ser>
          <c:idx val="7"/>
          <c:order val="9"/>
          <c:tx>
            <c:strRef>
              <c:f>Sheet1!$J$18</c:f>
              <c:strCache>
                <c:ptCount val="1"/>
                <c:pt idx="0">
                  <c:v>Stone (smooth): </c:v>
                </c:pt>
              </c:strCache>
            </c:strRef>
          </c:tx>
          <c:spPr>
            <a:ln>
              <a:solidFill>
                <a:srgbClr val="795337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Sheet1!$J$19:$J$27</c:f>
              <c:numCache>
                <c:formatCode>General</c:formatCode>
                <c:ptCount val="9"/>
                <c:pt idx="0">
                  <c:v>198</c:v>
                </c:pt>
                <c:pt idx="1">
                  <c:v>252</c:v>
                </c:pt>
                <c:pt idx="2">
                  <c:v>230</c:v>
                </c:pt>
                <c:pt idx="3">
                  <c:v>147</c:v>
                </c:pt>
                <c:pt idx="4">
                  <c:v>227</c:v>
                </c:pt>
                <c:pt idx="5">
                  <c:v>253</c:v>
                </c:pt>
                <c:pt idx="6">
                  <c:v>247</c:v>
                </c:pt>
                <c:pt idx="7">
                  <c:v>190</c:v>
                </c:pt>
                <c:pt idx="8">
                  <c:v>140</c:v>
                </c:pt>
              </c:numCache>
            </c:numRef>
          </c:yVal>
          <c:smooth val="1"/>
        </c:ser>
        <c:ser>
          <c:idx val="1"/>
          <c:order val="10"/>
          <c:tx>
            <c:strRef>
              <c:f>Sheet1!$D$18</c:f>
              <c:strCache>
                <c:ptCount val="1"/>
                <c:pt idx="0">
                  <c:v>Stone (rough): </c:v>
                </c:pt>
              </c:strCache>
            </c:strRef>
          </c:tx>
          <c:spPr>
            <a:ln>
              <a:solidFill>
                <a:srgbClr val="9E7E54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Sheet1!$D$19:$D$27</c:f>
              <c:numCache>
                <c:formatCode>General</c:formatCode>
                <c:ptCount val="9"/>
                <c:pt idx="0">
                  <c:v>266</c:v>
                </c:pt>
                <c:pt idx="1">
                  <c:v>353</c:v>
                </c:pt>
                <c:pt idx="2">
                  <c:v>321</c:v>
                </c:pt>
                <c:pt idx="3">
                  <c:v>256</c:v>
                </c:pt>
                <c:pt idx="4">
                  <c:v>225</c:v>
                </c:pt>
                <c:pt idx="5">
                  <c:v>271</c:v>
                </c:pt>
                <c:pt idx="6">
                  <c:v>279</c:v>
                </c:pt>
                <c:pt idx="7">
                  <c:v>220</c:v>
                </c:pt>
                <c:pt idx="8">
                  <c:v>158</c:v>
                </c:pt>
              </c:numCache>
            </c:numRef>
          </c:yVal>
          <c:smooth val="1"/>
        </c:ser>
        <c:ser>
          <c:idx val="5"/>
          <c:order val="11"/>
          <c:tx>
            <c:strRef>
              <c:f>Sheet1!$H$18</c:f>
              <c:strCache>
                <c:ptCount val="1"/>
                <c:pt idx="0">
                  <c:v>White paint: 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Sheet1!$H$19:$H$27</c:f>
              <c:numCache>
                <c:formatCode>General</c:formatCode>
                <c:ptCount val="9"/>
                <c:pt idx="0">
                  <c:v>1056</c:v>
                </c:pt>
                <c:pt idx="1">
                  <c:v>1125</c:v>
                </c:pt>
                <c:pt idx="2">
                  <c:v>1030</c:v>
                </c:pt>
                <c:pt idx="3">
                  <c:v>1017</c:v>
                </c:pt>
                <c:pt idx="4">
                  <c:v>983</c:v>
                </c:pt>
                <c:pt idx="5">
                  <c:v>1075</c:v>
                </c:pt>
                <c:pt idx="6">
                  <c:v>1200</c:v>
                </c:pt>
                <c:pt idx="7">
                  <c:v>1040</c:v>
                </c:pt>
                <c:pt idx="8">
                  <c:v>593</c:v>
                </c:pt>
              </c:numCache>
            </c:numRef>
          </c:yVal>
          <c:smooth val="1"/>
        </c:ser>
        <c:ser>
          <c:idx val="2"/>
          <c:order val="12"/>
          <c:tx>
            <c:strRef>
              <c:f>Sheet1!$E$18</c:f>
              <c:strCache>
                <c:ptCount val="1"/>
                <c:pt idx="0">
                  <c:v>Mirror: 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>
                    <a:alpha val="94000"/>
                  </a:schemeClr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Sheet1!$E$19:$E$27</c:f>
              <c:numCache>
                <c:formatCode>General</c:formatCode>
                <c:ptCount val="9"/>
                <c:pt idx="1">
                  <c:v>1950</c:v>
                </c:pt>
                <c:pt idx="2">
                  <c:v>816</c:v>
                </c:pt>
                <c:pt idx="3">
                  <c:v>630</c:v>
                </c:pt>
                <c:pt idx="4">
                  <c:v>711</c:v>
                </c:pt>
                <c:pt idx="5">
                  <c:v>930</c:v>
                </c:pt>
                <c:pt idx="6">
                  <c:v>1360</c:v>
                </c:pt>
                <c:pt idx="8">
                  <c:v>1233</c:v>
                </c:pt>
              </c:numCache>
            </c:numRef>
          </c:yVal>
          <c:smooth val="1"/>
        </c:ser>
        <c:ser>
          <c:idx val="3"/>
          <c:order val="13"/>
          <c:tx>
            <c:strRef>
              <c:f>Sheet1!$F$18</c:f>
              <c:strCache>
                <c:ptCount val="1"/>
                <c:pt idx="0">
                  <c:v>Polished Metal (steel ?):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Sheet1!$F$19:$F$27</c:f>
              <c:numCache>
                <c:formatCode>General</c:formatCode>
                <c:ptCount val="9"/>
                <c:pt idx="2">
                  <c:v>1421</c:v>
                </c:pt>
                <c:pt idx="3">
                  <c:v>1695</c:v>
                </c:pt>
                <c:pt idx="4">
                  <c:v>1299</c:v>
                </c:pt>
                <c:pt idx="5">
                  <c:v>1415</c:v>
                </c:pt>
                <c:pt idx="8">
                  <c:v>1160</c:v>
                </c:pt>
              </c:numCache>
            </c:numRef>
          </c:yVal>
          <c:smooth val="1"/>
        </c:ser>
        <c:ser>
          <c:idx val="8"/>
          <c:order val="14"/>
          <c:tx>
            <c:strRef>
              <c:f>Sheet1!$K$18</c:f>
              <c:strCache>
                <c:ptCount val="1"/>
                <c:pt idx="0">
                  <c:v>Mouse Mat (Black rubber): 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Sheet1!$K$19:$K$27</c:f>
              <c:numCache>
                <c:formatCode>General</c:formatCode>
                <c:ptCount val="9"/>
                <c:pt idx="0">
                  <c:v>125</c:v>
                </c:pt>
                <c:pt idx="1">
                  <c:v>152</c:v>
                </c:pt>
                <c:pt idx="2">
                  <c:v>157</c:v>
                </c:pt>
                <c:pt idx="3">
                  <c:v>137</c:v>
                </c:pt>
                <c:pt idx="4">
                  <c:v>141</c:v>
                </c:pt>
                <c:pt idx="5">
                  <c:v>262</c:v>
                </c:pt>
                <c:pt idx="6">
                  <c:v>497</c:v>
                </c:pt>
                <c:pt idx="7">
                  <c:v>725</c:v>
                </c:pt>
                <c:pt idx="8">
                  <c:v>460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40656"/>
        <c:axId val="200741048"/>
      </c:scatterChart>
      <c:valAx>
        <c:axId val="200740656"/>
        <c:scaling>
          <c:orientation val="minMax"/>
          <c:max val="950"/>
          <c:min val="4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Wavelength/</a:t>
                </a:r>
                <a:r>
                  <a:rPr lang="en-GB" baseline="0"/>
                  <a:t>nm</a:t>
                </a:r>
                <a:endParaRPr lang="en-GB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41048"/>
        <c:crosses val="autoZero"/>
        <c:crossBetween val="midCat"/>
      </c:valAx>
      <c:valAx>
        <c:axId val="200741048"/>
        <c:scaling>
          <c:orientation val="minMax"/>
          <c:max val="20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Intensity/AU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40656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legend>
      <c:legendPos val="r"/>
      <c:layout>
        <c:manualLayout>
          <c:xMode val="edge"/>
          <c:yMode val="edge"/>
          <c:x val="0.87188365316683336"/>
          <c:y val="2.3449005909668289E-3"/>
          <c:w val="0.12449318155882688"/>
          <c:h val="0.99282669539230683"/>
        </c:manualLayout>
      </c:layout>
      <c:overlay val="0"/>
      <c:spPr>
        <a:solidFill>
          <a:schemeClr val="tx2">
            <a:lumMod val="20000"/>
            <a:lumOff val="80000"/>
          </a:schemeClr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1502352528514577E-2"/>
          <c:y val="1.1317559185698803E-2"/>
          <c:w val="0.9349618051639087"/>
          <c:h val="0.946750495052870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41832"/>
        <c:axId val="200742616"/>
      </c:scatterChart>
      <c:valAx>
        <c:axId val="200741832"/>
        <c:scaling>
          <c:orientation val="minMax"/>
          <c:max val="950"/>
          <c:min val="450"/>
        </c:scaling>
        <c:delete val="0"/>
        <c:axPos val="b"/>
        <c:numFmt formatCode="General" sourceLinked="1"/>
        <c:majorTickMark val="out"/>
        <c:minorTickMark val="none"/>
        <c:tickLblPos val="nextTo"/>
        <c:crossAx val="200742616"/>
        <c:crosses val="autoZero"/>
        <c:crossBetween val="midCat"/>
      </c:valAx>
      <c:valAx>
        <c:axId val="20074261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741832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0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7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1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4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Spectra of the Moon using a </a:t>
            </a:r>
            <a:r>
              <a:rPr lang="en-GB" dirty="0"/>
              <a:t>R</a:t>
            </a:r>
            <a:r>
              <a:rPr lang="en-GB" dirty="0" smtClean="0"/>
              <a:t>obotic Telescope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E.Almas</a:t>
            </a:r>
            <a:r>
              <a:rPr lang="en-GB" dirty="0" smtClean="0"/>
              <a:t>, </a:t>
            </a:r>
            <a:r>
              <a:rPr lang="en-GB" dirty="0" err="1" smtClean="0"/>
              <a:t>T.Christopherson</a:t>
            </a:r>
            <a:r>
              <a:rPr lang="en-GB" dirty="0" smtClean="0"/>
              <a:t>, </a:t>
            </a:r>
            <a:r>
              <a:rPr lang="en-GB" dirty="0" err="1" smtClean="0"/>
              <a:t>W.Hogg</a:t>
            </a:r>
            <a:r>
              <a:rPr lang="en-GB" dirty="0" smtClean="0"/>
              <a:t>, </a:t>
            </a:r>
            <a:r>
              <a:rPr lang="en-GB" dirty="0" err="1" smtClean="0"/>
              <a:t>E.Stone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800" dirty="0" err="1" smtClean="0"/>
              <a:t>Goals:the</a:t>
            </a:r>
            <a:r>
              <a:rPr lang="en-GB" sz="800" dirty="0" smtClean="0"/>
              <a:t> </a:t>
            </a:r>
            <a:r>
              <a:rPr lang="en-GB" sz="800" dirty="0"/>
              <a:t>following steps (</a:t>
            </a:r>
            <a:r>
              <a:rPr lang="en-GB" sz="800" dirty="0" smtClean="0"/>
              <a:t>1-5) </a:t>
            </a:r>
            <a:r>
              <a:rPr lang="en-GB" sz="800" dirty="0"/>
              <a:t>are </a:t>
            </a:r>
            <a:r>
              <a:rPr lang="en-GB" sz="800" dirty="0" err="1" smtClean="0"/>
              <a:t>mandatoryin</a:t>
            </a:r>
            <a:r>
              <a:rPr lang="en-GB" sz="800" dirty="0" smtClean="0"/>
              <a:t> </a:t>
            </a:r>
            <a:r>
              <a:rPr lang="en-GB" sz="800" dirty="0"/>
              <a:t>order to complete the </a:t>
            </a:r>
            <a:r>
              <a:rPr lang="en-GB" sz="800" dirty="0" smtClean="0"/>
              <a:t>project, however </a:t>
            </a:r>
            <a:r>
              <a:rPr lang="en-GB" sz="800" dirty="0"/>
              <a:t>you may </a:t>
            </a:r>
            <a:r>
              <a:rPr lang="en-GB" sz="800" dirty="0" smtClean="0"/>
              <a:t>boost marks</a:t>
            </a:r>
            <a:r>
              <a:rPr lang="en-GB" sz="800" dirty="0"/>
              <a:t>, either as a group, or as </a:t>
            </a:r>
            <a:r>
              <a:rPr lang="en-GB" sz="800" dirty="0" smtClean="0"/>
              <a:t>an </a:t>
            </a:r>
            <a:r>
              <a:rPr lang="en-GB" sz="800" dirty="0" err="1" smtClean="0"/>
              <a:t>individual,with</a:t>
            </a:r>
            <a:r>
              <a:rPr lang="en-GB" sz="800" dirty="0" smtClean="0"/>
              <a:t> optional goals </a:t>
            </a:r>
            <a:r>
              <a:rPr lang="en-GB" sz="800" dirty="0"/>
              <a:t>(</a:t>
            </a:r>
            <a:r>
              <a:rPr lang="en-GB" sz="800" dirty="0" smtClean="0"/>
              <a:t>5-8). (1)Demonstrate </a:t>
            </a:r>
            <a:r>
              <a:rPr lang="en-GB" sz="800" dirty="0"/>
              <a:t>acquiring </a:t>
            </a:r>
            <a:r>
              <a:rPr lang="en-GB" sz="800" dirty="0" smtClean="0"/>
              <a:t>calibrated </a:t>
            </a:r>
            <a:r>
              <a:rPr lang="en-GB" sz="800" dirty="0"/>
              <a:t>test spectra of different materials </a:t>
            </a:r>
            <a:r>
              <a:rPr lang="en-GB" sz="800" dirty="0" smtClean="0"/>
              <a:t>.</a:t>
            </a:r>
            <a:r>
              <a:rPr lang="en-GB" sz="800" dirty="0"/>
              <a:t>g. tarmac, </a:t>
            </a:r>
            <a:r>
              <a:rPr lang="en-GB" sz="800" dirty="0" smtClean="0"/>
              <a:t>concrete</a:t>
            </a:r>
            <a:r>
              <a:rPr lang="en-GB" sz="800" dirty="0"/>
              <a:t>, rock </a:t>
            </a:r>
            <a:r>
              <a:rPr lang="en-GB" sz="800" dirty="0" smtClean="0"/>
              <a:t>samples, vegetation, using </a:t>
            </a:r>
            <a:r>
              <a:rPr lang="en-GB" sz="800" dirty="0"/>
              <a:t>a hand held </a:t>
            </a:r>
            <a:r>
              <a:rPr lang="en-GB" sz="800" dirty="0" smtClean="0"/>
              <a:t>spectrometer. (2)Use </a:t>
            </a:r>
            <a:r>
              <a:rPr lang="en-GB" sz="800" dirty="0"/>
              <a:t>N </a:t>
            </a:r>
            <a:r>
              <a:rPr lang="en-GB" sz="800" dirty="0" smtClean="0"/>
              <a:t>(</a:t>
            </a:r>
            <a:r>
              <a:rPr lang="en-GB" sz="800" dirty="0"/>
              <a:t>e.g. 20) </a:t>
            </a:r>
            <a:r>
              <a:rPr lang="en-GB" sz="800" dirty="0" smtClean="0"/>
              <a:t>identifiable reference </a:t>
            </a:r>
            <a:r>
              <a:rPr lang="en-GB" sz="800" dirty="0"/>
              <a:t>areas of the Moon </a:t>
            </a:r>
            <a:r>
              <a:rPr lang="en-GB" sz="800" dirty="0" smtClean="0"/>
              <a:t>(</a:t>
            </a:r>
            <a:r>
              <a:rPr lang="en-GB" sz="800" dirty="0"/>
              <a:t>highland and/or </a:t>
            </a:r>
            <a:r>
              <a:rPr lang="en-GB" sz="800" dirty="0" smtClean="0"/>
              <a:t>mare</a:t>
            </a:r>
            <a:r>
              <a:rPr lang="en-GB" sz="800" dirty="0"/>
              <a:t>) to calibrate measured </a:t>
            </a:r>
            <a:r>
              <a:rPr lang="en-GB" sz="800" dirty="0" smtClean="0"/>
              <a:t>brightness </a:t>
            </a:r>
            <a:r>
              <a:rPr lang="en-GB" sz="800" dirty="0"/>
              <a:t>values in the CCD camera </a:t>
            </a:r>
            <a:r>
              <a:rPr lang="en-GB" sz="800" dirty="0" err="1" smtClean="0"/>
              <a:t>wrta</a:t>
            </a:r>
            <a:r>
              <a:rPr lang="en-GB" sz="800" dirty="0" smtClean="0"/>
              <a:t> </a:t>
            </a:r>
            <a:r>
              <a:rPr lang="en-GB" sz="800" dirty="0"/>
              <a:t>standard lunar </a:t>
            </a:r>
            <a:r>
              <a:rPr lang="en-GB" sz="800" dirty="0" err="1" smtClean="0"/>
              <a:t>pectrum</a:t>
            </a:r>
            <a:r>
              <a:rPr lang="en-GB" sz="800" dirty="0" smtClean="0"/>
              <a:t>(find </a:t>
            </a:r>
            <a:r>
              <a:rPr lang="en-GB" sz="800" dirty="0"/>
              <a:t>this </a:t>
            </a:r>
            <a:r>
              <a:rPr lang="en-GB" sz="800" dirty="0" smtClean="0"/>
              <a:t>on-line). (3)select </a:t>
            </a:r>
            <a:r>
              <a:rPr lang="en-GB" sz="800" dirty="0"/>
              <a:t>and measure some target areas that you want to measure the spectrum of </a:t>
            </a:r>
            <a:r>
              <a:rPr lang="en-GB" sz="800" dirty="0" err="1"/>
              <a:t>wrt</a:t>
            </a:r>
            <a:r>
              <a:rPr lang="en-GB" sz="800" dirty="0"/>
              <a:t> the </a:t>
            </a:r>
            <a:r>
              <a:rPr lang="en-GB" sz="800" dirty="0" smtClean="0"/>
              <a:t>previously </a:t>
            </a:r>
            <a:r>
              <a:rPr lang="en-GB" sz="800" dirty="0"/>
              <a:t>derived </a:t>
            </a:r>
            <a:r>
              <a:rPr lang="en-GB" sz="800" dirty="0" smtClean="0"/>
              <a:t>standard </a:t>
            </a:r>
            <a:r>
              <a:rPr lang="en-GB" sz="800" dirty="0"/>
              <a:t>lunar spectra. </a:t>
            </a:r>
            <a:r>
              <a:rPr lang="en-GB" sz="800" dirty="0" smtClean="0"/>
              <a:t>(4)Analyse </a:t>
            </a:r>
            <a:r>
              <a:rPr lang="en-GB" sz="800" dirty="0"/>
              <a:t>the spectra from (3) to </a:t>
            </a:r>
            <a:r>
              <a:rPr lang="en-GB" sz="800" dirty="0" smtClean="0"/>
              <a:t>determine –can you </a:t>
            </a:r>
            <a:r>
              <a:rPr lang="en-GB" sz="800" dirty="0"/>
              <a:t>see any mineral absorption </a:t>
            </a:r>
            <a:r>
              <a:rPr lang="en-GB" sz="800" dirty="0" smtClean="0"/>
              <a:t>ands –what </a:t>
            </a:r>
            <a:r>
              <a:rPr lang="en-GB" sz="800" dirty="0"/>
              <a:t>might these </a:t>
            </a:r>
            <a:r>
              <a:rPr lang="en-GB" sz="800" dirty="0" err="1" smtClean="0"/>
              <a:t>be?What</a:t>
            </a:r>
            <a:r>
              <a:rPr lang="en-GB" sz="800" dirty="0" smtClean="0"/>
              <a:t> is/</a:t>
            </a:r>
            <a:r>
              <a:rPr lang="en-GB" sz="800" dirty="0" err="1" smtClean="0"/>
              <a:t>arethe</a:t>
            </a:r>
            <a:r>
              <a:rPr lang="en-GB" sz="800" dirty="0" smtClean="0"/>
              <a:t> </a:t>
            </a:r>
            <a:r>
              <a:rPr lang="en-GB" sz="800" dirty="0"/>
              <a:t>most colourful </a:t>
            </a:r>
            <a:r>
              <a:rPr lang="en-GB" sz="800" dirty="0" smtClean="0"/>
              <a:t>area(s)f </a:t>
            </a:r>
            <a:r>
              <a:rPr lang="en-GB" sz="800" dirty="0"/>
              <a:t>the Moon? </a:t>
            </a:r>
            <a:r>
              <a:rPr lang="en-GB" sz="800" dirty="0" smtClean="0"/>
              <a:t>(5)How </a:t>
            </a:r>
            <a:r>
              <a:rPr lang="en-GB" sz="800" dirty="0"/>
              <a:t>accurately can you measure absorption bands in the spectra of </a:t>
            </a:r>
            <a:r>
              <a:rPr lang="en-GB" sz="800" dirty="0" smtClean="0"/>
              <a:t>lunar </a:t>
            </a:r>
            <a:r>
              <a:rPr lang="en-GB" sz="800" dirty="0"/>
              <a:t>surface features you are </a:t>
            </a:r>
            <a:r>
              <a:rPr lang="en-GB" sz="800" dirty="0" smtClean="0"/>
              <a:t>studying(use </a:t>
            </a:r>
            <a:r>
              <a:rPr lang="en-GB" sz="800" dirty="0"/>
              <a:t>propagation of errors</a:t>
            </a:r>
            <a:r>
              <a:rPr lang="en-GB" sz="800" dirty="0" smtClean="0"/>
              <a:t>)? (6)Investigate </a:t>
            </a:r>
            <a:r>
              <a:rPr lang="en-GB" sz="800" dirty="0"/>
              <a:t>whether </a:t>
            </a:r>
            <a:r>
              <a:rPr lang="en-GB" sz="800" dirty="0" smtClean="0"/>
              <a:t>the </a:t>
            </a:r>
            <a:r>
              <a:rPr lang="en-GB" sz="800" dirty="0" err="1" smtClean="0"/>
              <a:t>elescope</a:t>
            </a:r>
            <a:r>
              <a:rPr lang="en-GB" sz="800" dirty="0" smtClean="0"/>
              <a:t> </a:t>
            </a:r>
            <a:r>
              <a:rPr lang="en-GB" sz="800" dirty="0"/>
              <a:t>optics suffer from </a:t>
            </a:r>
            <a:r>
              <a:rPr lang="en-GB" sz="800" dirty="0" err="1" smtClean="0"/>
              <a:t>vignetting,or</a:t>
            </a:r>
            <a:r>
              <a:rPr lang="en-GB" sz="800" dirty="0" smtClean="0"/>
              <a:t> </a:t>
            </a:r>
            <a:r>
              <a:rPr lang="en-GB" sz="800" dirty="0"/>
              <a:t>other </a:t>
            </a:r>
            <a:r>
              <a:rPr lang="en-GB" sz="800" dirty="0" smtClean="0"/>
              <a:t>non-linear </a:t>
            </a:r>
            <a:r>
              <a:rPr lang="en-GB" sz="800" dirty="0"/>
              <a:t>sensitivity </a:t>
            </a:r>
            <a:r>
              <a:rPr lang="en-GB" sz="800" dirty="0" err="1" smtClean="0"/>
              <a:t>effects,across</a:t>
            </a:r>
            <a:r>
              <a:rPr lang="en-GB" sz="800" dirty="0" smtClean="0"/>
              <a:t> </a:t>
            </a:r>
            <a:r>
              <a:rPr lang="en-GB" sz="800" dirty="0" err="1" smtClean="0"/>
              <a:t>theimage</a:t>
            </a:r>
            <a:r>
              <a:rPr lang="en-GB" sz="800" dirty="0"/>
              <a:t>. </a:t>
            </a:r>
            <a:r>
              <a:rPr lang="en-GB" sz="800" dirty="0" smtClean="0"/>
              <a:t>Can </a:t>
            </a:r>
            <a:r>
              <a:rPr lang="en-GB" sz="800" dirty="0"/>
              <a:t>you calibrate out/mitigate this effect if present? </a:t>
            </a:r>
            <a:r>
              <a:rPr lang="en-GB" sz="800" dirty="0" smtClean="0"/>
              <a:t>(7)Experiment </a:t>
            </a:r>
            <a:r>
              <a:rPr lang="en-GB" sz="800" dirty="0"/>
              <a:t>with producing </a:t>
            </a:r>
            <a:r>
              <a:rPr lang="en-GB" sz="800" dirty="0" smtClean="0"/>
              <a:t>meaningful co-registered </a:t>
            </a:r>
            <a:r>
              <a:rPr lang="en-GB" sz="800" dirty="0"/>
              <a:t>colour ratio images of the lunar surface </a:t>
            </a:r>
            <a:r>
              <a:rPr lang="en-GB" sz="800" dirty="0" smtClean="0"/>
              <a:t>o </a:t>
            </a:r>
            <a:r>
              <a:rPr lang="en-GB" sz="800" dirty="0"/>
              <a:t>highlight </a:t>
            </a:r>
            <a:r>
              <a:rPr lang="en-GB" sz="800" dirty="0" smtClean="0"/>
              <a:t>surface composition </a:t>
            </a:r>
            <a:r>
              <a:rPr lang="en-GB" sz="800" dirty="0"/>
              <a:t>differences. </a:t>
            </a:r>
            <a:r>
              <a:rPr lang="en-GB" sz="800" dirty="0" smtClean="0"/>
              <a:t>(8)Repeat </a:t>
            </a:r>
            <a:r>
              <a:rPr lang="en-GB" sz="800" dirty="0"/>
              <a:t>your spectra measurements at other </a:t>
            </a:r>
            <a:r>
              <a:rPr lang="en-GB" sz="800" dirty="0" err="1" smtClean="0"/>
              <a:t>lunarphases</a:t>
            </a:r>
            <a:r>
              <a:rPr lang="en-GB" sz="800" dirty="0" smtClean="0"/>
              <a:t> </a:t>
            </a:r>
            <a:r>
              <a:rPr lang="en-GB" sz="800" dirty="0"/>
              <a:t>to see if </a:t>
            </a:r>
            <a:r>
              <a:rPr lang="en-GB" sz="800" dirty="0" smtClean="0"/>
              <a:t>the </a:t>
            </a:r>
            <a:r>
              <a:rPr lang="en-GB" sz="800" dirty="0"/>
              <a:t>surface changes colour at different </a:t>
            </a:r>
            <a:r>
              <a:rPr lang="en-GB" sz="800" dirty="0" smtClean="0"/>
              <a:t>illumination </a:t>
            </a:r>
            <a:r>
              <a:rPr lang="en-GB" sz="800" dirty="0"/>
              <a:t>and viewing angles?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57422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 of objects with handheld spectrometer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908023"/>
              </p:ext>
            </p:extLst>
          </p:nvPr>
        </p:nvGraphicFramePr>
        <p:xfrm>
          <a:off x="0" y="1525225"/>
          <a:ext cx="10843771" cy="526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to Known spectra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76495" y="1690688"/>
            <a:ext cx="7106894" cy="3968940"/>
            <a:chOff x="176495" y="1690688"/>
            <a:chExt cx="7147414" cy="396894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492"/>
                </p:ext>
              </p:extLst>
            </p:nvPr>
          </p:nvGraphicFramePr>
          <p:xfrm>
            <a:off x="176495" y="1690688"/>
            <a:ext cx="7147414" cy="3968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838200" y="2926081"/>
              <a:ext cx="3002280" cy="2333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852" y="1690688"/>
            <a:ext cx="4299011" cy="4589845"/>
            <a:chOff x="7614315" y="2269939"/>
            <a:chExt cx="4299011" cy="45898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15" y="2269939"/>
              <a:ext cx="3739485" cy="38304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405257" y="4319451"/>
              <a:ext cx="1846217" cy="1254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7383" y="6074954"/>
              <a:ext cx="400594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Mean reflectance spectra of brown leaf litter (n = 20) and... - Scientific Figure on </a:t>
              </a:r>
              <a:r>
                <a:rPr lang="en-GB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ResearchGate</a:t>
              </a:r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Available from: https://www.researchgate.net/figure/276212092_fig6_Figure-1-Mean-reflectance-spectra-of-brown-leaf-litter-n-20-and-green-foliage-n [accessed Feb 19, 2016]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63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Spectra of the Moon using a Robotic Telescope</vt:lpstr>
      <vt:lpstr>PowerPoint Presentation</vt:lpstr>
      <vt:lpstr>Spectra of objects with handheld spectrometer</vt:lpstr>
      <vt:lpstr>Comparing to Known spectra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 of the Moon using a Robotic Telescope</dc:title>
  <dc:creator>Lizzie</dc:creator>
  <cp:lastModifiedBy>Lizzie</cp:lastModifiedBy>
  <cp:revision>8</cp:revision>
  <dcterms:created xsi:type="dcterms:W3CDTF">2016-02-19T14:38:03Z</dcterms:created>
  <dcterms:modified xsi:type="dcterms:W3CDTF">2016-02-22T13:11:21Z</dcterms:modified>
</cp:coreProperties>
</file>