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Lst>
  <p:sldSz cx="14630400" cy="8229600"/>
  <p:notesSz cx="8229600" cy="14630400"/>
  <p:embeddedFontLst>
    <p:embeddedFont>
      <p:font typeface="Inter" panose="02000503000000020004" pitchFamily="34" charset="0"/>
      <p:bold r:id="rId10"/>
    </p:embeddedFont>
    <p:embeddedFont>
      <p:font typeface="Inter" panose="02000503000000020004" pitchFamily="34" charset="-122"/>
      <p:bold r:id="rId11"/>
    </p:embeddedFont>
    <p:embeddedFont>
      <p:font typeface="Inter" panose="02000503000000020004" pitchFamily="34" charset="-120"/>
      <p:bold r:id="rId12"/>
    </p:embeddedFont>
    <p:embeddedFont>
      <p:font typeface="Calibri" panose="020F0502020204030204" charset="0"/>
      <p:regular r:id="rId13"/>
      <p:bold r:id="rId14"/>
      <p:italic r:id="rId15"/>
      <p:boldItalic r:id="rId16"/>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7.fntdata"/><Relationship Id="rId15" Type="http://schemas.openxmlformats.org/officeDocument/2006/relationships/font" Target="fonts/font6.fntdata"/><Relationship Id="rId14" Type="http://schemas.openxmlformats.org/officeDocument/2006/relationships/font" Target="fonts/font5.fntdata"/><Relationship Id="rId13" Type="http://schemas.openxmlformats.org/officeDocument/2006/relationships/font" Target="fonts/font4.fntdata"/><Relationship Id="rId12" Type="http://schemas.openxmlformats.org/officeDocument/2006/relationships/font" Target="fonts/font3.fntdata"/><Relationship Id="rId11" Type="http://schemas.openxmlformats.org/officeDocument/2006/relationships/font" Target="fonts/font2.fntdata"/><Relationship Id="rId10" Type="http://schemas.openxmlformats.org/officeDocument/2006/relationships/font" Target="fonts/font1.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p:spPr>
      </p:sp>
      <p:sp>
        <p:nvSpPr>
          <p:cNvPr id="3" name="Shape 1"/>
          <p:cNvSpPr/>
          <p:nvPr/>
        </p:nvSpPr>
        <p:spPr>
          <a:xfrm>
            <a:off x="0" y="0"/>
            <a:ext cx="14630400" cy="8229600"/>
          </a:xfrm>
          <a:prstGeom prst="rect">
            <a:avLst/>
          </a:prstGeom>
          <a:solidFill>
            <a:srgbClr val="FDFAF7"/>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89650" y="615593"/>
            <a:ext cx="7556421" cy="1559243"/>
          </a:xfrm>
          <a:prstGeom prst="rect">
            <a:avLst/>
          </a:prstGeom>
          <a:noFill/>
        </p:spPr>
        <p:txBody>
          <a:bodyPr wrap="squar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AI-Powered Car Diagnostic App: From Data to Design</a:t>
            </a:r>
            <a:endParaRPr lang="en-US" sz="4900" dirty="0"/>
          </a:p>
        </p:txBody>
      </p:sp>
      <p:sp>
        <p:nvSpPr>
          <p:cNvPr id="4" name="Text 1"/>
          <p:cNvSpPr/>
          <p:nvPr/>
        </p:nvSpPr>
        <p:spPr>
          <a:xfrm>
            <a:off x="793790" y="3649742"/>
            <a:ext cx="7556421" cy="2177415"/>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anose="02000503000000020004" pitchFamily="34" charset="0"/>
                <a:ea typeface="Inter" panose="02000503000000020004" pitchFamily="34" charset="-122"/>
                <a:cs typeface="Inter" panose="02000503000000020004" pitchFamily="34" charset="-120"/>
              </a:rPr>
              <a:t> This presentation outlines the journey from initial data gathering to the design of an AI-powered car diagnostic mobile application. We'll explore the objectives, techniques, and key findings that shaped our approach. We will also review the brainstorming sessions and reverse engineering insights that led to the development of a mobile-first, AI-powered tool designed to empower users with confidence in car maintenance.</a:t>
            </a:r>
            <a:endParaRPr lang="en-US" sz="1750" dirty="0"/>
          </a:p>
        </p:txBody>
      </p:sp>
      <p:sp>
        <p:nvSpPr>
          <p:cNvPr id="5" name="Shape 2"/>
          <p:cNvSpPr/>
          <p:nvPr/>
        </p:nvSpPr>
        <p:spPr>
          <a:xfrm>
            <a:off x="793790" y="6099215"/>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2"/>
          <a:stretch>
            <a:fillRect/>
          </a:stretch>
        </p:blipFill>
        <p:spPr>
          <a:xfrm>
            <a:off x="801410" y="6106835"/>
            <a:ext cx="347663" cy="347663"/>
          </a:xfrm>
          <a:prstGeom prst="rect">
            <a:avLst/>
          </a:prstGeom>
        </p:spPr>
      </p:pic>
      <p:sp>
        <p:nvSpPr>
          <p:cNvPr id="7" name="Text 3"/>
          <p:cNvSpPr/>
          <p:nvPr/>
        </p:nvSpPr>
        <p:spPr>
          <a:xfrm>
            <a:off x="1270040" y="6082308"/>
            <a:ext cx="2437328" cy="396835"/>
          </a:xfrm>
          <a:prstGeom prst="rect">
            <a:avLst/>
          </a:prstGeom>
          <a:noFill/>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by Chuye Princely</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719"/>
          </a:xfrm>
          <a:prstGeom prst="rect">
            <a:avLst/>
          </a:prstGeom>
        </p:spPr>
      </p:pic>
      <p:sp>
        <p:nvSpPr>
          <p:cNvPr id="3" name="Text 0"/>
          <p:cNvSpPr/>
          <p:nvPr/>
        </p:nvSpPr>
        <p:spPr>
          <a:xfrm>
            <a:off x="762714" y="599242"/>
            <a:ext cx="7618571" cy="1498283"/>
          </a:xfrm>
          <a:prstGeom prst="rect">
            <a:avLst/>
          </a:prstGeom>
          <a:noFill/>
        </p:spPr>
        <p:txBody>
          <a:bodyPr wrap="square" lIns="0" tIns="0" rIns="0" bIns="0" rtlCol="0" anchor="t"/>
          <a:lstStyle/>
          <a:p>
            <a:pPr marL="0" indent="0" algn="l">
              <a:lnSpc>
                <a:spcPts val="5850"/>
              </a:lnSpc>
              <a:buNone/>
            </a:pPr>
            <a:r>
              <a:rPr lang="en-US" sz="4700" b="1" kern="0" spc="-94" dirty="0">
                <a:solidFill>
                  <a:srgbClr val="F95F88"/>
                </a:solidFill>
                <a:latin typeface="Petrona Bold" pitchFamily="34" charset="0"/>
                <a:ea typeface="Petrona Bold" pitchFamily="34" charset="-122"/>
                <a:cs typeface="Petrona Bold" pitchFamily="34" charset="-120"/>
              </a:rPr>
              <a:t>Data Gathering: Understanding User Needs</a:t>
            </a:r>
            <a:endParaRPr lang="en-US" sz="4700" dirty="0"/>
          </a:p>
        </p:txBody>
      </p:sp>
      <p:sp>
        <p:nvSpPr>
          <p:cNvPr id="4" name="Shape 1"/>
          <p:cNvSpPr/>
          <p:nvPr/>
        </p:nvSpPr>
        <p:spPr>
          <a:xfrm>
            <a:off x="762714" y="2669500"/>
            <a:ext cx="490299" cy="490299"/>
          </a:xfrm>
          <a:prstGeom prst="roundRect">
            <a:avLst>
              <a:gd name="adj" fmla="val 18670"/>
            </a:avLst>
          </a:prstGeom>
          <a:solidFill>
            <a:srgbClr val="E0D7F4"/>
          </a:solidFill>
          <a:ln w="7620">
            <a:solidFill>
              <a:srgbClr val="C6BDDA"/>
            </a:solidFill>
            <a:prstDash val="solid"/>
          </a:ln>
        </p:spPr>
      </p:sp>
      <p:pic>
        <p:nvPicPr>
          <p:cNvPr id="5" name="Image 1" descr="preencoded.png"/>
          <p:cNvPicPr>
            <a:picLocks noChangeAspect="1"/>
          </p:cNvPicPr>
          <p:nvPr/>
        </p:nvPicPr>
        <p:blipFill>
          <a:blip r:embed="rId2"/>
          <a:stretch>
            <a:fillRect/>
          </a:stretch>
        </p:blipFill>
        <p:spPr>
          <a:xfrm>
            <a:off x="828080" y="2689920"/>
            <a:ext cx="359569" cy="449461"/>
          </a:xfrm>
          <a:prstGeom prst="rect">
            <a:avLst/>
          </a:prstGeom>
        </p:spPr>
      </p:pic>
      <p:sp>
        <p:nvSpPr>
          <p:cNvPr id="6" name="Text 2"/>
          <p:cNvSpPr/>
          <p:nvPr/>
        </p:nvSpPr>
        <p:spPr>
          <a:xfrm>
            <a:off x="1470898" y="2669500"/>
            <a:ext cx="2992160" cy="374571"/>
          </a:xfrm>
          <a:prstGeom prst="rect">
            <a:avLst/>
          </a:prstGeom>
          <a:noFill/>
        </p:spPr>
        <p:txBody>
          <a:bodyPr wrap="none" lIns="0" tIns="0" rIns="0" bIns="0" rtlCol="0" anchor="t"/>
          <a:lstStyle/>
          <a:p>
            <a:pPr marL="0" indent="0" algn="l">
              <a:lnSpc>
                <a:spcPts val="2900"/>
              </a:lnSpc>
              <a:buNone/>
            </a:pPr>
            <a:r>
              <a:rPr lang="en-US" sz="2350" b="1" kern="0" spc="-47" dirty="0">
                <a:solidFill>
                  <a:srgbClr val="272525"/>
                </a:solidFill>
                <a:latin typeface="Petrona Bold" pitchFamily="34" charset="0"/>
                <a:ea typeface="Petrona Bold" pitchFamily="34" charset="-122"/>
                <a:cs typeface="Petrona Bold" pitchFamily="34" charset="-120"/>
              </a:rPr>
              <a:t>Online Survey</a:t>
            </a:r>
            <a:endParaRPr lang="en-US" sz="2350" dirty="0"/>
          </a:p>
        </p:txBody>
      </p:sp>
      <p:sp>
        <p:nvSpPr>
          <p:cNvPr id="7" name="Text 3"/>
          <p:cNvSpPr/>
          <p:nvPr/>
        </p:nvSpPr>
        <p:spPr>
          <a:xfrm>
            <a:off x="1470898" y="3174802"/>
            <a:ext cx="2992160" cy="2441138"/>
          </a:xfrm>
          <a:prstGeom prst="rect">
            <a:avLst/>
          </a:prstGeom>
          <a:noFill/>
        </p:spPr>
        <p:txBody>
          <a:bodyPr wrap="square" lIns="0" tIns="0" rIns="0" bIns="0" rtlCol="0" anchor="t"/>
          <a:lstStyle/>
          <a:p>
            <a:pPr marL="0" indent="0" algn="l">
              <a:lnSpc>
                <a:spcPts val="2700"/>
              </a:lnSpc>
              <a:buNone/>
            </a:pPr>
            <a:r>
              <a:rPr lang="en-US" sz="1700" kern="0" spc="-34" dirty="0">
                <a:solidFill>
                  <a:srgbClr val="272525"/>
                </a:solidFill>
                <a:latin typeface="Inter" panose="02000503000000020004" pitchFamily="34" charset="0"/>
                <a:ea typeface="Inter" panose="02000503000000020004" pitchFamily="34" charset="-122"/>
                <a:cs typeface="Inter" panose="02000503000000020004" pitchFamily="34" charset="-120"/>
              </a:rPr>
              <a:t>Quantitative insights from car owners, drivers, and mechanics revealed that 68.8% consult a mechanic for dashboard lights, and 80% cannot detect engine faults via sound.</a:t>
            </a:r>
            <a:endParaRPr lang="en-US" sz="1700" dirty="0"/>
          </a:p>
        </p:txBody>
      </p:sp>
      <p:sp>
        <p:nvSpPr>
          <p:cNvPr id="8" name="Shape 4"/>
          <p:cNvSpPr/>
          <p:nvPr/>
        </p:nvSpPr>
        <p:spPr>
          <a:xfrm>
            <a:off x="4680942" y="2669500"/>
            <a:ext cx="490299" cy="490299"/>
          </a:xfrm>
          <a:prstGeom prst="roundRect">
            <a:avLst>
              <a:gd name="adj" fmla="val 18670"/>
            </a:avLst>
          </a:prstGeom>
          <a:solidFill>
            <a:srgbClr val="E0D7F4"/>
          </a:solidFill>
          <a:ln w="7620">
            <a:solidFill>
              <a:srgbClr val="C6BDDA"/>
            </a:solidFill>
            <a:prstDash val="solid"/>
          </a:ln>
        </p:spPr>
      </p:sp>
      <p:pic>
        <p:nvPicPr>
          <p:cNvPr id="9" name="Image 2" descr="preencoded.png"/>
          <p:cNvPicPr>
            <a:picLocks noChangeAspect="1"/>
          </p:cNvPicPr>
          <p:nvPr/>
        </p:nvPicPr>
        <p:blipFill>
          <a:blip r:embed="rId3"/>
          <a:stretch>
            <a:fillRect/>
          </a:stretch>
        </p:blipFill>
        <p:spPr>
          <a:xfrm>
            <a:off x="4746308" y="2689920"/>
            <a:ext cx="359569" cy="449461"/>
          </a:xfrm>
          <a:prstGeom prst="rect">
            <a:avLst/>
          </a:prstGeom>
        </p:spPr>
      </p:pic>
      <p:sp>
        <p:nvSpPr>
          <p:cNvPr id="10" name="Text 5"/>
          <p:cNvSpPr/>
          <p:nvPr/>
        </p:nvSpPr>
        <p:spPr>
          <a:xfrm>
            <a:off x="5389126" y="2669500"/>
            <a:ext cx="2992160" cy="374571"/>
          </a:xfrm>
          <a:prstGeom prst="rect">
            <a:avLst/>
          </a:prstGeom>
          <a:noFill/>
        </p:spPr>
        <p:txBody>
          <a:bodyPr wrap="none" lIns="0" tIns="0" rIns="0" bIns="0" rtlCol="0" anchor="t"/>
          <a:lstStyle/>
          <a:p>
            <a:pPr marL="0" indent="0" algn="l">
              <a:lnSpc>
                <a:spcPts val="2900"/>
              </a:lnSpc>
              <a:buNone/>
            </a:pPr>
            <a:r>
              <a:rPr lang="en-US" sz="2350" b="1" kern="0" spc="-47" dirty="0">
                <a:solidFill>
                  <a:srgbClr val="272525"/>
                </a:solidFill>
                <a:latin typeface="Petrona Bold" pitchFamily="34" charset="0"/>
                <a:ea typeface="Petrona Bold" pitchFamily="34" charset="-122"/>
                <a:cs typeface="Petrona Bold" pitchFamily="34" charset="-120"/>
              </a:rPr>
              <a:t>Interviews</a:t>
            </a:r>
            <a:endParaRPr lang="en-US" sz="2350" dirty="0"/>
          </a:p>
        </p:txBody>
      </p:sp>
      <p:sp>
        <p:nvSpPr>
          <p:cNvPr id="11" name="Text 6"/>
          <p:cNvSpPr/>
          <p:nvPr/>
        </p:nvSpPr>
        <p:spPr>
          <a:xfrm>
            <a:off x="5389126" y="3174802"/>
            <a:ext cx="2992160" cy="2441138"/>
          </a:xfrm>
          <a:prstGeom prst="rect">
            <a:avLst/>
          </a:prstGeom>
          <a:noFill/>
        </p:spPr>
        <p:txBody>
          <a:bodyPr wrap="square" lIns="0" tIns="0" rIns="0" bIns="0" rtlCol="0" anchor="t"/>
          <a:lstStyle/>
          <a:p>
            <a:pPr marL="0" indent="0" algn="l">
              <a:lnSpc>
                <a:spcPts val="2700"/>
              </a:lnSpc>
              <a:buNone/>
            </a:pPr>
            <a:r>
              <a:rPr lang="en-US" sz="1700" kern="0" spc="-34" dirty="0">
                <a:solidFill>
                  <a:srgbClr val="272525"/>
                </a:solidFill>
                <a:latin typeface="Inter" panose="02000503000000020004" pitchFamily="34" charset="0"/>
                <a:ea typeface="Inter" panose="02000503000000020004" pitchFamily="34" charset="-122"/>
                <a:cs typeface="Inter" panose="02000503000000020004" pitchFamily="34" charset="-120"/>
              </a:rPr>
              <a:t>Qualitative context highlighted that most users lack technical knowledge, desire visual guidance, and prefer AI assistance as a second opinion. Offline use is essential.</a:t>
            </a:r>
            <a:endParaRPr lang="en-US" sz="1700" dirty="0"/>
          </a:p>
        </p:txBody>
      </p:sp>
      <p:sp>
        <p:nvSpPr>
          <p:cNvPr id="12" name="Shape 7"/>
          <p:cNvSpPr/>
          <p:nvPr/>
        </p:nvSpPr>
        <p:spPr>
          <a:xfrm>
            <a:off x="762714" y="6078974"/>
            <a:ext cx="490299" cy="490299"/>
          </a:xfrm>
          <a:prstGeom prst="roundRect">
            <a:avLst>
              <a:gd name="adj" fmla="val 18670"/>
            </a:avLst>
          </a:prstGeom>
          <a:solidFill>
            <a:srgbClr val="E0D7F4"/>
          </a:solidFill>
          <a:ln w="7620">
            <a:solidFill>
              <a:srgbClr val="C6BDDA"/>
            </a:solidFill>
            <a:prstDash val="solid"/>
          </a:ln>
        </p:spPr>
      </p:sp>
      <p:pic>
        <p:nvPicPr>
          <p:cNvPr id="13" name="Image 3" descr="preencoded.png"/>
          <p:cNvPicPr>
            <a:picLocks noChangeAspect="1"/>
          </p:cNvPicPr>
          <p:nvPr/>
        </p:nvPicPr>
        <p:blipFill>
          <a:blip r:embed="rId4"/>
          <a:stretch>
            <a:fillRect/>
          </a:stretch>
        </p:blipFill>
        <p:spPr>
          <a:xfrm>
            <a:off x="828080" y="6099393"/>
            <a:ext cx="359569" cy="449461"/>
          </a:xfrm>
          <a:prstGeom prst="rect">
            <a:avLst/>
          </a:prstGeom>
        </p:spPr>
      </p:pic>
      <p:sp>
        <p:nvSpPr>
          <p:cNvPr id="14" name="Text 8"/>
          <p:cNvSpPr/>
          <p:nvPr/>
        </p:nvSpPr>
        <p:spPr>
          <a:xfrm>
            <a:off x="1470898" y="6078974"/>
            <a:ext cx="2996684" cy="374571"/>
          </a:xfrm>
          <a:prstGeom prst="rect">
            <a:avLst/>
          </a:prstGeom>
          <a:noFill/>
        </p:spPr>
        <p:txBody>
          <a:bodyPr wrap="none" lIns="0" tIns="0" rIns="0" bIns="0" rtlCol="0" anchor="t"/>
          <a:lstStyle/>
          <a:p>
            <a:pPr marL="0" indent="0" algn="l">
              <a:lnSpc>
                <a:spcPts val="2900"/>
              </a:lnSpc>
              <a:buNone/>
            </a:pPr>
            <a:r>
              <a:rPr lang="en-US" sz="2350" b="1" kern="0" spc="-47" dirty="0">
                <a:solidFill>
                  <a:srgbClr val="272525"/>
                </a:solidFill>
                <a:latin typeface="Petrona Bold" pitchFamily="34" charset="0"/>
                <a:ea typeface="Petrona Bold" pitchFamily="34" charset="-122"/>
                <a:cs typeface="Petrona Bold" pitchFamily="34" charset="-120"/>
              </a:rPr>
              <a:t>Brainstorming</a:t>
            </a:r>
            <a:endParaRPr lang="en-US" sz="2350" dirty="0"/>
          </a:p>
        </p:txBody>
      </p:sp>
      <p:sp>
        <p:nvSpPr>
          <p:cNvPr id="15" name="Text 9"/>
          <p:cNvSpPr/>
          <p:nvPr/>
        </p:nvSpPr>
        <p:spPr>
          <a:xfrm>
            <a:off x="1470898" y="6584275"/>
            <a:ext cx="6910387" cy="1046202"/>
          </a:xfrm>
          <a:prstGeom prst="rect">
            <a:avLst/>
          </a:prstGeom>
          <a:noFill/>
        </p:spPr>
        <p:txBody>
          <a:bodyPr wrap="square" lIns="0" tIns="0" rIns="0" bIns="0" rtlCol="0" anchor="t"/>
          <a:lstStyle/>
          <a:p>
            <a:pPr marL="0" indent="0" algn="l">
              <a:lnSpc>
                <a:spcPts val="2700"/>
              </a:lnSpc>
              <a:buNone/>
            </a:pPr>
            <a:r>
              <a:rPr lang="en-US" sz="1700" kern="0" spc="-34" dirty="0">
                <a:solidFill>
                  <a:srgbClr val="272525"/>
                </a:solidFill>
                <a:latin typeface="Inter" panose="02000503000000020004" pitchFamily="34" charset="0"/>
                <a:ea typeface="Inter" panose="02000503000000020004" pitchFamily="34" charset="-122"/>
                <a:cs typeface="Inter" panose="02000503000000020004" pitchFamily="34" charset="-120"/>
              </a:rPr>
              <a:t>Translated user feedback into actionable feature ideas, including YouTube API integration, a mechanic-matching service, and confidence percentage display.</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291715"/>
            <a:ext cx="10435114" cy="779621"/>
          </a:xfrm>
          <a:prstGeom prst="rect">
            <a:avLst/>
          </a:prstGeom>
          <a:noFill/>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Reverse Engineering: Identifying Gaps</a:t>
            </a:r>
            <a:endParaRPr lang="en-US" sz="4900" dirty="0"/>
          </a:p>
        </p:txBody>
      </p:sp>
      <p:sp>
        <p:nvSpPr>
          <p:cNvPr id="3" name="Text 1"/>
          <p:cNvSpPr/>
          <p:nvPr/>
        </p:nvSpPr>
        <p:spPr>
          <a:xfrm>
            <a:off x="793790" y="3638312"/>
            <a:ext cx="2845594" cy="389930"/>
          </a:xfrm>
          <a:prstGeom prst="rect">
            <a:avLst/>
          </a:prstGeom>
          <a:noFill/>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OBD Auto Doctor</a:t>
            </a:r>
            <a:endParaRPr lang="en-US" sz="2450" dirty="0"/>
          </a:p>
        </p:txBody>
      </p:sp>
      <p:sp>
        <p:nvSpPr>
          <p:cNvPr id="4" name="Text 2"/>
          <p:cNvSpPr/>
          <p:nvPr/>
        </p:nvSpPr>
        <p:spPr>
          <a:xfrm>
            <a:off x="793790" y="4255056"/>
            <a:ext cx="2845594"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anose="02000503000000020004" pitchFamily="34" charset="0"/>
                <a:ea typeface="Inter" panose="02000503000000020004" pitchFamily="34" charset="-122"/>
                <a:cs typeface="Inter" panose="02000503000000020004" pitchFamily="34" charset="-120"/>
              </a:rPr>
              <a:t>Real-time diagnostics via Bluetooth OBD. Requires hardware.</a:t>
            </a:r>
            <a:endParaRPr lang="en-US" sz="1750" dirty="0"/>
          </a:p>
        </p:txBody>
      </p:sp>
      <p:sp>
        <p:nvSpPr>
          <p:cNvPr id="5" name="Text 3"/>
          <p:cNvSpPr/>
          <p:nvPr/>
        </p:nvSpPr>
        <p:spPr>
          <a:xfrm>
            <a:off x="4200406" y="3638312"/>
            <a:ext cx="2845594" cy="779859"/>
          </a:xfrm>
          <a:prstGeom prst="rect">
            <a:avLst/>
          </a:prstGeom>
          <a:noFill/>
        </p:spPr>
        <p:txBody>
          <a:bodyPr wrap="squar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Car Scanner ELM OBD2</a:t>
            </a:r>
            <a:endParaRPr lang="en-US" sz="2450" dirty="0"/>
          </a:p>
        </p:txBody>
      </p:sp>
      <p:sp>
        <p:nvSpPr>
          <p:cNvPr id="6" name="Text 4"/>
          <p:cNvSpPr/>
          <p:nvPr/>
        </p:nvSpPr>
        <p:spPr>
          <a:xfrm>
            <a:off x="4200406" y="4644985"/>
            <a:ext cx="2845594"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anose="02000503000000020004" pitchFamily="34" charset="0"/>
                <a:ea typeface="Inter" panose="02000503000000020004" pitchFamily="34" charset="-122"/>
                <a:cs typeface="Inter" panose="02000503000000020004" pitchFamily="34" charset="-120"/>
              </a:rPr>
              <a:t>Diagnostic reports, emission tests. Not user-friendly for laypersons.</a:t>
            </a:r>
            <a:endParaRPr lang="en-US" sz="1750" dirty="0"/>
          </a:p>
        </p:txBody>
      </p:sp>
      <p:sp>
        <p:nvSpPr>
          <p:cNvPr id="7" name="Text 5"/>
          <p:cNvSpPr/>
          <p:nvPr/>
        </p:nvSpPr>
        <p:spPr>
          <a:xfrm>
            <a:off x="7607022" y="3638312"/>
            <a:ext cx="2845594" cy="389930"/>
          </a:xfrm>
          <a:prstGeom prst="rect">
            <a:avLst/>
          </a:prstGeom>
          <a:noFill/>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Sound Analyzer App</a:t>
            </a:r>
            <a:endParaRPr lang="en-US" sz="2450" dirty="0"/>
          </a:p>
        </p:txBody>
      </p:sp>
      <p:sp>
        <p:nvSpPr>
          <p:cNvPr id="8" name="Text 6"/>
          <p:cNvSpPr/>
          <p:nvPr/>
        </p:nvSpPr>
        <p:spPr>
          <a:xfrm>
            <a:off x="7607022" y="4255056"/>
            <a:ext cx="2845594"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anose="02000503000000020004" pitchFamily="34" charset="0"/>
                <a:ea typeface="Inter" panose="02000503000000020004" pitchFamily="34" charset="-122"/>
                <a:cs typeface="Inter" panose="02000503000000020004" pitchFamily="34" charset="-120"/>
              </a:rPr>
              <a:t>Detect frequencies and classify sounds. Not tailored to car issues.</a:t>
            </a:r>
            <a:endParaRPr lang="en-US" sz="1750" dirty="0"/>
          </a:p>
        </p:txBody>
      </p:sp>
      <p:sp>
        <p:nvSpPr>
          <p:cNvPr id="9" name="Text 7"/>
          <p:cNvSpPr/>
          <p:nvPr/>
        </p:nvSpPr>
        <p:spPr>
          <a:xfrm>
            <a:off x="11013638" y="3638312"/>
            <a:ext cx="2845594" cy="389930"/>
          </a:xfrm>
          <a:prstGeom prst="rect">
            <a:avLst/>
          </a:prstGeom>
          <a:noFill/>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AutoMate AI</a:t>
            </a:r>
            <a:endParaRPr lang="en-US" sz="2450" dirty="0"/>
          </a:p>
        </p:txBody>
      </p:sp>
      <p:sp>
        <p:nvSpPr>
          <p:cNvPr id="10" name="Text 8"/>
          <p:cNvSpPr/>
          <p:nvPr/>
        </p:nvSpPr>
        <p:spPr>
          <a:xfrm>
            <a:off x="11013638" y="4255056"/>
            <a:ext cx="2845594"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272525"/>
                </a:solidFill>
                <a:latin typeface="Inter" panose="02000503000000020004" pitchFamily="34" charset="0"/>
                <a:ea typeface="Inter" panose="02000503000000020004" pitchFamily="34" charset="-122"/>
                <a:cs typeface="Inter" panose="02000503000000020004" pitchFamily="34" charset="-120"/>
              </a:rPr>
              <a:t>Predict faults via symptoms. Lacks mechanic interaction.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1410</Words>
  <Application>WPS Slides</Application>
  <PresentationFormat>On-screen Show (16:9)</PresentationFormat>
  <Paragraphs>38</Paragraphs>
  <Slides>3</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vt:i4>
      </vt:variant>
    </vt:vector>
  </HeadingPairs>
  <TitlesOfParts>
    <vt:vector size="21" baseType="lpstr">
      <vt:lpstr>Arial</vt:lpstr>
      <vt:lpstr>SimSun</vt:lpstr>
      <vt:lpstr>Wingdings</vt:lpstr>
      <vt:lpstr>Petrona Bold</vt:lpstr>
      <vt:lpstr>Segoe Print</vt:lpstr>
      <vt:lpstr>Petrona Bold</vt:lpstr>
      <vt:lpstr>Petrona Bold</vt:lpstr>
      <vt:lpstr>Inter</vt:lpstr>
      <vt:lpstr>Inter</vt:lpstr>
      <vt:lpstr>Inter</vt:lpstr>
      <vt:lpstr>Inter Bold</vt:lpstr>
      <vt:lpstr>Inter Bold</vt:lpstr>
      <vt:lpstr>Inter Bold</vt:lpstr>
      <vt:lpstr>Calibri</vt:lpstr>
      <vt:lpstr>Microsoft YaHei</vt:lpstr>
      <vt:lpstr>Arial Unicode MS</vt:lpstr>
      <vt:lpstr>MingLiU-ExtB</vt:lpstr>
      <vt:lpstr>Office Theme</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DELL</cp:lastModifiedBy>
  <cp:revision>2</cp:revision>
  <dcterms:created xsi:type="dcterms:W3CDTF">2025-04-14T16:52:00Z</dcterms:created>
  <dcterms:modified xsi:type="dcterms:W3CDTF">2025-04-14T17:16:49Z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1F6DED02CBD24D22969BDDB92B564D9D_12</vt:lpwstr>
  </property>
  <property fmtid="{D5CDD505-2E9C-101B-9397-08002B2CF9AE}" pid="3" name="KSOProductBuildVer">
    <vt:lpwstr>1033-12.2.0.20782</vt:lpwstr>
  </property>
</Properties>
</file>