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7" d="100"/>
          <a:sy n="77" d="100"/>
        </p:scale>
        <p:origin x="91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20478-DCC6-40BE-83F4-28ABFE809F5D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75074-9681-4FAD-A9AE-58B5CC3F71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72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75074-9681-4FAD-A9AE-58B5CC3F71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5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3D3-FBD7-4ACD-8546-27DA39A6A2C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AA4C50D6-CCD3-4C36-AAFE-3A17027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49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3D3-FBD7-4ACD-8546-27DA39A6A2C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50D6-CCD3-4C36-AAFE-3A17027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3D3-FBD7-4ACD-8546-27DA39A6A2C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50D6-CCD3-4C36-AAFE-3A17027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38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3D3-FBD7-4ACD-8546-27DA39A6A2C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50D6-CCD3-4C36-AAFE-3A17027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8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3D3-FBD7-4ACD-8546-27DA39A6A2C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50D6-CCD3-4C36-AAFE-3A17027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3D3-FBD7-4ACD-8546-27DA39A6A2C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50D6-CCD3-4C36-AAFE-3A17027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52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3D3-FBD7-4ACD-8546-27DA39A6A2C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50D6-CCD3-4C36-AAFE-3A17027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50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3D3-FBD7-4ACD-8546-27DA39A6A2C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50D6-CCD3-4C36-AAFE-3A17027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02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3D3-FBD7-4ACD-8546-27DA39A6A2C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50D6-CCD3-4C36-AAFE-3A17027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3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1E3D3-FBD7-4ACD-8546-27DA39A6A2C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50D6-CCD3-4C36-AAFE-3A17027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9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581E3D3-FBD7-4ACD-8546-27DA39A6A2C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50D6-CCD3-4C36-AAFE-3A17027CA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5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1E3D3-FBD7-4ACD-8546-27DA39A6A2C7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A4C50D6-CCD3-4C36-AAFE-3A17027CAF2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3003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1A95-9C41-A2E6-A378-6CCFA8C2CF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" altLang="en-US" sz="9600" b="1" u="none" strike="noStrike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INTERNET MOBILE APP</a:t>
            </a:r>
            <a:br>
              <a:rPr lang="" altLang="en-US" sz="9600" b="1" u="none" strike="noStrike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5A145-C7D5-2082-BA67-60F67DF4B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17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DF056-816A-EA17-ACAB-509BE944E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none" strike="noStrike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Type of architecture design Pattern:</a:t>
            </a:r>
            <a:br>
              <a:rPr lang="en-US" sz="3200" b="1" u="none" strike="noStrike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95CBB-CFFF-904C-C4C6-2EBD9A58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1-layers Architecture:</a:t>
            </a:r>
          </a:p>
          <a:p>
            <a:r>
              <a:rPr lang="en-US" sz="2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2-micro services architecture</a:t>
            </a:r>
          </a:p>
          <a:p>
            <a:r>
              <a:rPr lang="" altLang="en-US" sz="2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3</a:t>
            </a:r>
            <a:r>
              <a:rPr lang="en-US" sz="2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-event-drive-architecture</a:t>
            </a:r>
            <a:endParaRPr lang="en-US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r>
              <a:rPr lang="" altLang="en-US" sz="2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4</a:t>
            </a:r>
            <a:r>
              <a:rPr lang="en-US" sz="2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-monolithic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95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CD5B4-2CE8-4970-2752-C972D8E3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sz="32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Task 6 </a:t>
            </a:r>
            <a:r>
              <a:rPr lang="en-US" sz="32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Estimate Mobile App Development Cos</a:t>
            </a:r>
            <a:br>
              <a:rPr lang="en-US" sz="32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44DD6-D44C-2BEB-5128-EBD704D1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1.Key Factors Affecting Mobile App Development Costs</a:t>
            </a:r>
          </a:p>
          <a:p>
            <a:pPr marL="0" indent="0" algn="just">
              <a:lnSpc>
                <a:spcPts val="448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AI and Machine Learning Integration</a:t>
            </a:r>
          </a:p>
          <a:p>
            <a:pPr marL="0" indent="0" algn="just">
              <a:lnSpc>
                <a:spcPts val="448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Blockchain and Decentralized Apps</a:t>
            </a:r>
          </a:p>
          <a:p>
            <a:pPr marL="0" indent="0" algn="just">
              <a:lnSpc>
                <a:spcPts val="448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</a:t>
            </a:r>
            <a:r>
              <a:rPr lang="en-US" sz="2000" b="1" dirty="0" err="1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nternet</a:t>
            </a:r>
            <a:r>
              <a:rPr lang="en-US" sz="2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of Things (IoT) Applications</a:t>
            </a:r>
          </a:p>
          <a:p>
            <a:pPr marL="0" indent="0" algn="just">
              <a:lnSpc>
                <a:spcPts val="4480"/>
              </a:lnSpc>
              <a:buNone/>
            </a:pPr>
            <a:r>
              <a:rPr lang="en-US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   </a:t>
            </a:r>
            <a:r>
              <a:rPr lang="en-US" sz="20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Cost Breakdown by App Complexity</a:t>
            </a:r>
          </a:p>
          <a:p>
            <a:pPr marL="0" indent="0" algn="just">
              <a:lnSpc>
                <a:spcPts val="4480"/>
              </a:lnSpc>
              <a:buNone/>
            </a:pPr>
            <a:endParaRPr lang="en-US" sz="2000" b="1" dirty="0">
              <a:solidFill>
                <a:srgbClr val="FFFFFF"/>
              </a:solidFill>
              <a:latin typeface="Poppins Medium Bold"/>
              <a:ea typeface="Poppins Medium Bold"/>
              <a:cs typeface="Poppins Medium Bold"/>
              <a:sym typeface="Poppins Medium Bold"/>
            </a:endParaRPr>
          </a:p>
          <a:p>
            <a:pPr algn="just">
              <a:lnSpc>
                <a:spcPts val="4480"/>
              </a:lnSpc>
            </a:pPr>
            <a:endParaRPr lang="en-US" sz="2000" b="1" dirty="0">
              <a:solidFill>
                <a:srgbClr val="FFFFFF"/>
              </a:solidFill>
              <a:latin typeface="Poppins Medium Bold"/>
              <a:ea typeface="Poppins Medium Bold"/>
              <a:cs typeface="Poppins Medium Bold"/>
              <a:sym typeface="Poppins Medium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128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89ED-63D0-D09E-A4CC-0A099247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u="none" strike="noStrike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Feature-Based Cost Estimation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9971A-16A8-FE5A-65F5-D4328B5B7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lnSpc>
                <a:spcPts val="4710"/>
              </a:lnSpc>
            </a:pPr>
            <a:r>
              <a:rPr lang="" altLang="en-US" sz="2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.</a:t>
            </a:r>
            <a:r>
              <a:rPr lang="en-US" sz="2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User Authentication &amp; Profiles</a:t>
            </a:r>
          </a:p>
          <a:p>
            <a:pPr marL="0" indent="0" algn="just">
              <a:lnSpc>
                <a:spcPts val="4710"/>
              </a:lnSpc>
            </a:pPr>
            <a:r>
              <a:rPr lang="en-US" sz="2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Push Notifications</a:t>
            </a:r>
          </a:p>
          <a:p>
            <a:pPr marL="0" indent="0" algn="just">
              <a:lnSpc>
                <a:spcPts val="4710"/>
              </a:lnSpc>
            </a:pPr>
            <a:r>
              <a:rPr lang="en-US" sz="2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Geolocation &amp; Maps</a:t>
            </a:r>
          </a:p>
          <a:p>
            <a:pPr marL="0" lvl="0" indent="0" algn="just">
              <a:lnSpc>
                <a:spcPts val="4710"/>
              </a:lnSpc>
            </a:pPr>
            <a:r>
              <a:rPr lang="en-US" sz="200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Payment Gateway Integration</a:t>
            </a:r>
            <a:endParaRPr lang="en-US" sz="20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pPr marL="0" lvl="0" indent="0" algn="just">
              <a:lnSpc>
                <a:spcPts val="4710"/>
              </a:lnSpc>
            </a:pPr>
            <a:endParaRPr lang="en-US" sz="2000" dirty="0">
              <a:solidFill>
                <a:srgbClr val="FFFFFF"/>
              </a:solidFill>
              <a:latin typeface="Poppins Light"/>
              <a:ea typeface="Poppins Light"/>
              <a:cs typeface="Poppins Light"/>
              <a:sym typeface="Poppins Ligh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61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4FA6-9C0C-8099-D4ED-C61EA731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96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INTRODUCTION</a:t>
            </a:r>
            <a:br>
              <a:rPr lang="en-US" sz="96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9AC7-1285-517C-6F29-0A4CFAA5C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1956097"/>
            <a:ext cx="9291215" cy="3450613"/>
          </a:xfrm>
        </p:spPr>
        <p:txBody>
          <a:bodyPr/>
          <a:lstStyle/>
          <a:p>
            <a:r>
              <a:rPr lang="en-US" sz="2000" b="1" u="none" dirty="0">
                <a:ln w="10160">
                  <a:solidFill>
                    <a:schemeClr val="accent5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ppins Light"/>
                <a:ea typeface="Poppins Light"/>
                <a:cs typeface="Poppins Light"/>
                <a:sym typeface="Poppins Light"/>
              </a:rPr>
              <a:t>Mobile apps come in various types, including native, hybrid, and web-based, each suited for different needs. This guide covers the different types of mobile apps and key factors to help you choose the right one.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20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8AB0-645A-C57C-8E21-5E45575C2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en-US" sz="3200" b="1" u="none" strike="noStrike" dirty="0">
                <a:solidFill>
                  <a:srgbClr val="10B5B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Task1:</a:t>
            </a:r>
            <a:br>
              <a:rPr lang="" altLang="en-US" sz="3200" b="1" u="none" strike="noStrike" dirty="0">
                <a:solidFill>
                  <a:srgbClr val="10B5B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</a:br>
            <a:r>
              <a:rPr lang="" altLang="en-US" sz="3200" b="1" u="none" strike="noStrike" dirty="0">
                <a:solidFill>
                  <a:srgbClr val="10B5B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a: compare and defferentiat type of mobile apps</a:t>
            </a:r>
            <a:br>
              <a:rPr lang="" altLang="en-US" sz="3200" b="1" u="none" strike="noStrike" dirty="0">
                <a:solidFill>
                  <a:srgbClr val="10B5B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A7AC3-16E4-DD48-88FA-5B89EBF0E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</a:t>
            </a:r>
            <a:r>
              <a:rPr lang="" altLang="en-US" sz="2000" b="1" dirty="0">
                <a:latin typeface="Poppins Medium Bold"/>
                <a:ea typeface="Poppins Medium Bold"/>
                <a:cs typeface="Poppins Medium Bold"/>
                <a:sym typeface="Poppins Medium Bold"/>
              </a:rPr>
              <a:t>progressive web apps</a:t>
            </a:r>
          </a:p>
          <a:p>
            <a:r>
              <a:rPr lang="en-US" dirty="0"/>
              <a:t>2 </a:t>
            </a:r>
            <a:r>
              <a:rPr lang="" altLang="en-US" sz="2000" b="1" dirty="0">
                <a:latin typeface="Poppins Medium Bold"/>
                <a:ea typeface="Poppins Medium Bold"/>
                <a:cs typeface="Poppins Medium Bold"/>
                <a:sym typeface="Poppins Medium Bold"/>
              </a:rPr>
              <a:t>hybrid apps</a:t>
            </a:r>
          </a:p>
          <a:p>
            <a:r>
              <a:rPr lang="en-US" dirty="0"/>
              <a:t>3 </a:t>
            </a:r>
            <a:r>
              <a:rPr lang="" altLang="en-US" sz="2000" b="1" dirty="0">
                <a:latin typeface="Poppins Medium Bold"/>
                <a:ea typeface="Poppins Medium Bold"/>
                <a:cs typeface="Poppins Medium Bold"/>
                <a:sym typeface="Poppins Medium Bold"/>
              </a:rPr>
              <a:t>native apps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9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F36C2-34D1-F509-3E23-00AD6F886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10B5B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progressive web apps</a:t>
            </a:r>
            <a:br>
              <a:rPr lang="en-US" sz="32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34BF7-2553-CA6B-3016-5B6242CD3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Progressive Web Apps (PWAs) deserve a special mention because they blend the best of web apps and some native app capabilities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81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C3F62-6F95-E27F-7593-EB96956D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10B5B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hybrid apps</a:t>
            </a:r>
            <a:br>
              <a:rPr lang="en-US" sz="32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6F996-D6D3-D4D7-B924-AD0EF8840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Hybrid apps are often developed using frameworks such as React Native, Flutter, or Ionic, which enable cross-platform compatibility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9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FDB9-7CF1-D7D4-1651-5ED35400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sz="32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B095-CDA0-6EEA-1928-E81CC5349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 </a:t>
            </a:r>
            <a:r>
              <a:rPr lang="" altLang="en-US" sz="2000" b="1" dirty="0">
                <a:solidFill>
                  <a:srgbClr val="10B5B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progressive web apps</a:t>
            </a:r>
          </a:p>
          <a:p>
            <a:pPr marL="0" indent="0">
              <a:buNone/>
            </a:pPr>
            <a:r>
              <a:rPr lang="en-US" sz="2000" u="none" strike="noStrike" dirty="0">
                <a:latin typeface="Poppins Light"/>
                <a:ea typeface="Poppins Light"/>
                <a:cs typeface="Poppins Light"/>
                <a:sym typeface="Poppins Light"/>
              </a:rPr>
              <a:t>Pinterest is a notable example of a progressive web app</a:t>
            </a:r>
          </a:p>
          <a:p>
            <a:pPr marL="0" indent="0">
              <a:buNone/>
            </a:pPr>
            <a:endParaRPr lang="" altLang="en-US" sz="2000" b="1" dirty="0">
              <a:solidFill>
                <a:srgbClr val="10B5BF"/>
              </a:solidFill>
              <a:latin typeface="Poppins Medium Bold"/>
              <a:ea typeface="Poppins Medium Bold"/>
              <a:cs typeface="Poppins Medium Bold"/>
              <a:sym typeface="Poppins Medium Bold"/>
            </a:endParaRPr>
          </a:p>
          <a:p>
            <a:r>
              <a:rPr lang="en-US" dirty="0"/>
              <a:t>2 </a:t>
            </a:r>
            <a:r>
              <a:rPr lang="" altLang="en-US" sz="2000" b="1" dirty="0">
                <a:solidFill>
                  <a:srgbClr val="10B5B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hybrid apps</a:t>
            </a:r>
          </a:p>
          <a:p>
            <a:pPr marL="0" indent="0">
              <a:buNone/>
            </a:pPr>
            <a:r>
              <a:rPr lang="en-US" sz="2000" u="none" strike="noStrike" dirty="0">
                <a:solidFill>
                  <a:srgbClr val="10B5BF"/>
                </a:solidFill>
                <a:latin typeface="Poppins Light"/>
                <a:ea typeface="Poppins Light"/>
                <a:cs typeface="Poppins Light"/>
                <a:sym typeface="Poppins Light"/>
              </a:rPr>
              <a:t>I</a:t>
            </a:r>
            <a:r>
              <a:rPr lang="en-US" sz="2000" u="none" strike="noStrike" dirty="0">
                <a:latin typeface="Poppins Light"/>
                <a:ea typeface="Poppins Light"/>
                <a:cs typeface="Poppins Light"/>
                <a:sym typeface="Poppins Light"/>
              </a:rPr>
              <a:t>nstagram uses a hybrid approach to deliver a seamless and consistent user experience across multiple platforms, combining web technologies and native features.</a:t>
            </a:r>
          </a:p>
          <a:p>
            <a:pPr marL="0" indent="0">
              <a:buNone/>
            </a:pPr>
            <a:endParaRPr lang="" altLang="en-US" sz="2000" b="1" dirty="0">
              <a:solidFill>
                <a:srgbClr val="10B5BF"/>
              </a:solidFill>
              <a:latin typeface="Poppins Medium Bold"/>
              <a:ea typeface="Poppins Medium Bold"/>
              <a:cs typeface="Poppins Medium Bold"/>
              <a:sym typeface="Poppins Medium Bold"/>
            </a:endParaRPr>
          </a:p>
          <a:p>
            <a:r>
              <a:rPr lang="en-US" dirty="0"/>
              <a:t>3 </a:t>
            </a:r>
            <a:r>
              <a:rPr lang="" altLang="en-US" sz="2000" b="1" dirty="0">
                <a:solidFill>
                  <a:srgbClr val="10B5B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native apps</a:t>
            </a:r>
          </a:p>
          <a:p>
            <a:pPr marL="0" indent="0">
              <a:buNone/>
            </a:pPr>
            <a:r>
              <a:rPr lang="en-US" sz="2000" u="none" strike="noStrike" dirty="0">
                <a:latin typeface="Poppins Light"/>
                <a:ea typeface="Poppins Light"/>
                <a:cs typeface="Poppins Light"/>
                <a:sym typeface="Poppins Light"/>
              </a:rPr>
              <a:t>WhatsApp is a prime example of a native app</a:t>
            </a:r>
          </a:p>
          <a:p>
            <a:pPr marL="0" indent="0">
              <a:buNone/>
            </a:pPr>
            <a:endParaRPr lang="" altLang="en-US" sz="2000" b="1" dirty="0">
              <a:solidFill>
                <a:srgbClr val="10B5BF"/>
              </a:solidFill>
              <a:latin typeface="Poppins Medium Bold"/>
              <a:ea typeface="Poppins Medium Bold"/>
              <a:cs typeface="Poppins Medium Bold"/>
              <a:sym typeface="Poppins Medium Bold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7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3F8AA-F8B3-EB25-6994-45439B8A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sz="32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b: Review and Comparison of Mobile App Programming Languages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6464C-BC5F-FE81-25E5-18B2E7268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u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Poppins Light"/>
                <a:ea typeface="Poppins Light"/>
                <a:cs typeface="Poppins Light"/>
                <a:sym typeface="Poppins Light"/>
              </a:rPr>
              <a:t>Mobile app development involves choosing a programming language based on the platform, performance requirements, development speed, and ecosystem support. Below is a review and comparison of the most common mobile app programming languages.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11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23B4-00EC-06BA-E5A3-9ECDD4E5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" altLang="en-US" sz="32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c: Frameworks comparison</a:t>
            </a:r>
            <a:br>
              <a:rPr lang="" altLang="en-US" sz="32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14D5D-9F81-3925-3926-074157BFB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u="none" strike="noStrike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Frameworks are pre-built components such as libraries, tools, and interfaces, which accelerate the development process and ensure consistency across different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17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1B9B-6A71-E0A8-8F0E-E937174C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D: Mobile Architecture and Pattern</a:t>
            </a:r>
            <a:br>
              <a:rPr lang="en-US" sz="3600" b="1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D228A-558B-810D-CD57-91DFC288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b="1" u="none" strike="noStrike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Mobile Application Architecture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Mobile app architecture</a:t>
            </a:r>
            <a:r>
              <a:rPr lang="en-US" sz="1800" dirty="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: is the blueprint of building an application. It define how components interact to process input and deliver output, ensuring well-structured scalable, and maintainable application</a:t>
            </a:r>
            <a:endParaRPr lang="en-US" sz="1800" b="1" dirty="0">
              <a:solidFill>
                <a:srgbClr val="FFFFFF"/>
              </a:solidFill>
              <a:latin typeface="Poppins Medium Bold"/>
              <a:ea typeface="Poppins Light"/>
              <a:cs typeface="Poppins Medium Bold"/>
              <a:sym typeface="Poppins Medium Bold"/>
            </a:endParaRPr>
          </a:p>
          <a:p>
            <a:pPr marL="0" indent="0">
              <a:buNone/>
            </a:pPr>
            <a:r>
              <a:rPr lang="en-US" sz="1800" b="1" u="none" strike="noStrike" dirty="0">
                <a:solidFill>
                  <a:srgbClr val="FFFFFF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 </a:t>
            </a:r>
            <a:r>
              <a:rPr lang="en-US" sz="1800" b="1" dirty="0" err="1">
                <a:latin typeface="Poppins Medium Bold"/>
                <a:ea typeface="Poppins Medium Bold"/>
                <a:cs typeface="Poppins Medium Bold"/>
                <a:sym typeface="Poppins Medium Bold"/>
              </a:rPr>
              <a:t>Architectre</a:t>
            </a:r>
            <a:r>
              <a:rPr lang="en-US" sz="1800" b="1" dirty="0">
                <a:latin typeface="Poppins Medium Bold"/>
                <a:ea typeface="Poppins Medium Bold"/>
                <a:cs typeface="Poppins Medium Bold"/>
                <a:sym typeface="Poppins Medium Bold"/>
              </a:rPr>
              <a:t> Patterns</a:t>
            </a:r>
          </a:p>
          <a:p>
            <a:pPr marL="0" indent="0">
              <a:buNone/>
            </a:pPr>
            <a:r>
              <a:rPr lang="en-US" sz="1800" b="1" u="none" strike="noStrike" dirty="0">
                <a:latin typeface="Poppins Light"/>
                <a:ea typeface="Poppins Light"/>
                <a:cs typeface="Poppins Light"/>
                <a:sym typeface="Poppins Light"/>
              </a:rPr>
              <a:t>MVC (Model-View-Controller)</a:t>
            </a:r>
            <a:r>
              <a:rPr lang="en-US" sz="1800" u="none" strike="noStrike" dirty="0">
                <a:latin typeface="Poppins Light"/>
                <a:ea typeface="Poppins Light"/>
                <a:cs typeface="Poppins Light"/>
                <a:sym typeface="Poppins Light"/>
              </a:rPr>
              <a:t>: is the pattern for separating concerns, where the Model handles data, the view display it, and the controller manages user interaction.</a:t>
            </a:r>
          </a:p>
          <a:p>
            <a:pPr marL="0" lvl="0" indent="0" algn="just">
              <a:lnSpc>
                <a:spcPts val="2520"/>
              </a:lnSpc>
              <a:spcBef>
                <a:spcPct val="0"/>
              </a:spcBef>
            </a:pPr>
            <a:r>
              <a:rPr lang="en-US" sz="1800" b="1" u="none" strike="noStrike" dirty="0">
                <a:latin typeface="Poppins Light"/>
                <a:ea typeface="Poppins Light"/>
                <a:cs typeface="Poppins Light"/>
                <a:sym typeface="Poppins Light"/>
              </a:rPr>
              <a:t>MVVM(Model-View-</a:t>
            </a:r>
            <a:r>
              <a:rPr lang="en-US" sz="1800" b="1" u="none" strike="noStrike" dirty="0" err="1">
                <a:latin typeface="Poppins Light"/>
                <a:ea typeface="Poppins Light"/>
                <a:cs typeface="Poppins Light"/>
                <a:sym typeface="Poppins Light"/>
              </a:rPr>
              <a:t>ViewModel</a:t>
            </a:r>
            <a:r>
              <a:rPr lang="en-US" sz="1800" b="1" u="none" strike="noStrike" dirty="0">
                <a:latin typeface="Poppins Light"/>
                <a:ea typeface="Poppins Light"/>
                <a:cs typeface="Poppins Light"/>
                <a:sym typeface="Poppins Light"/>
              </a:rPr>
              <a:t>) </a:t>
            </a:r>
            <a:r>
              <a:rPr lang="en-US" sz="1800" u="none" strike="noStrike" dirty="0">
                <a:latin typeface="Poppins Light"/>
                <a:ea typeface="Poppins Light"/>
                <a:cs typeface="Poppins Light"/>
                <a:sym typeface="Poppins Light"/>
              </a:rPr>
              <a:t>is the patten that promotes a clear separation of concerns, making the code base easier to understand, test, and </a:t>
            </a:r>
          </a:p>
          <a:p>
            <a:pPr marL="0" lvl="0" indent="0" algn="just">
              <a:lnSpc>
                <a:spcPts val="2520"/>
              </a:lnSpc>
              <a:spcBef>
                <a:spcPct val="0"/>
              </a:spcBef>
            </a:pPr>
            <a:r>
              <a:rPr lang="en-US" sz="1800" u="none" strike="noStrike" dirty="0">
                <a:latin typeface="Poppins Light"/>
                <a:ea typeface="Poppins Light"/>
                <a:cs typeface="Poppins Light"/>
                <a:sym typeface="Poppins Light"/>
              </a:rPr>
              <a:t>modify</a:t>
            </a:r>
          </a:p>
          <a:p>
            <a:pPr marL="0" indent="0">
              <a:buNone/>
            </a:pPr>
            <a:endParaRPr lang="en-US" sz="1800" b="1" dirty="0">
              <a:latin typeface="Poppins Medium Bold"/>
              <a:ea typeface="Poppins Medium Bold"/>
              <a:cs typeface="Poppins Medium Bold"/>
              <a:sym typeface="Poppins Medium Bold"/>
            </a:endParaRPr>
          </a:p>
          <a:p>
            <a:pPr marL="0" indent="0">
              <a:buNone/>
            </a:pPr>
            <a:endParaRPr lang="en-US" sz="1800" b="1" u="none" strike="noStrike" dirty="0">
              <a:solidFill>
                <a:srgbClr val="FFFFFF"/>
              </a:solidFill>
              <a:latin typeface="Poppins Medium Bold"/>
              <a:ea typeface="Poppins Medium Bold"/>
              <a:cs typeface="Poppins Medium Bold"/>
              <a:sym typeface="Poppins Medium Bold"/>
            </a:endParaRPr>
          </a:p>
        </p:txBody>
      </p:sp>
    </p:spTree>
    <p:extLst>
      <p:ext uri="{BB962C8B-B14F-4D97-AF65-F5344CB8AC3E}">
        <p14:creationId xmlns:p14="http://schemas.microsoft.com/office/powerpoint/2010/main" val="235476123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</TotalTime>
  <Words>428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Poppins Light</vt:lpstr>
      <vt:lpstr>Poppins Medium Bold</vt:lpstr>
      <vt:lpstr>Rockwell</vt:lpstr>
      <vt:lpstr>Gallery</vt:lpstr>
      <vt:lpstr>INTERNET MOBILE APP </vt:lpstr>
      <vt:lpstr>INTRODUCTION </vt:lpstr>
      <vt:lpstr>Task1: a: compare and defferentiat type of mobile apps </vt:lpstr>
      <vt:lpstr>progressive web apps </vt:lpstr>
      <vt:lpstr>hybrid apps </vt:lpstr>
      <vt:lpstr>Example</vt:lpstr>
      <vt:lpstr>b: Review and Comparison of Mobile App Programming Languages</vt:lpstr>
      <vt:lpstr>c: Frameworks comparison </vt:lpstr>
      <vt:lpstr>D: Mobile Architecture and Pattern </vt:lpstr>
      <vt:lpstr>Type of architecture design Pattern: </vt:lpstr>
      <vt:lpstr>Task 6 Estimate Mobile App Development Cos </vt:lpstr>
      <vt:lpstr>Feature-Based Cost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Dione Chanceline</dc:creator>
  <cp:lastModifiedBy>Dione Chanceline</cp:lastModifiedBy>
  <cp:revision>3</cp:revision>
  <dcterms:created xsi:type="dcterms:W3CDTF">2025-03-31T22:35:37Z</dcterms:created>
  <dcterms:modified xsi:type="dcterms:W3CDTF">2025-03-31T22:57:38Z</dcterms:modified>
</cp:coreProperties>
</file>