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6" d="100"/>
          <a:sy n="76" d="100"/>
        </p:scale>
        <p:origin x="331"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51895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1929646"/>
            <a:ext cx="7468553" cy="1408033"/>
          </a:xfrm>
          <a:prstGeom prst="rect">
            <a:avLst/>
          </a:prstGeom>
          <a:noFill/>
          <a:ln/>
        </p:spPr>
        <p:txBody>
          <a:bodyPr wrap="square" lIns="0" tIns="0" rIns="0" bIns="0" rtlCol="0" anchor="t"/>
          <a:lstStyle/>
          <a:p>
            <a:pPr marL="0" indent="0" algn="l">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Mobile App Development: A Comprehensive Guide</a:t>
            </a:r>
            <a:endParaRPr lang="en-US" sz="4400" dirty="0"/>
          </a:p>
        </p:txBody>
      </p:sp>
      <p:sp>
        <p:nvSpPr>
          <p:cNvPr id="4" name="Text 1"/>
          <p:cNvSpPr/>
          <p:nvPr/>
        </p:nvSpPr>
        <p:spPr>
          <a:xfrm>
            <a:off x="837724" y="3696653"/>
            <a:ext cx="7468553" cy="1915120"/>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This presentation provides a comprehensive overview of mobile app development, covering app types, programming languages, development costs, and cost-saving strategies. It aims to equip businesses with the knowledge to make informed decisions and effectively plan their app development projects.</a:t>
            </a:r>
            <a:endParaRPr lang="en-US" sz="1850" dirty="0"/>
          </a:p>
        </p:txBody>
      </p:sp>
      <p:sp>
        <p:nvSpPr>
          <p:cNvPr id="5" name="Shape 2"/>
          <p:cNvSpPr/>
          <p:nvPr/>
        </p:nvSpPr>
        <p:spPr>
          <a:xfrm>
            <a:off x="837724" y="5898833"/>
            <a:ext cx="382905" cy="382905"/>
          </a:xfrm>
          <a:prstGeom prst="roundRect">
            <a:avLst>
              <a:gd name="adj" fmla="val 23878209"/>
            </a:avLst>
          </a:prstGeom>
          <a:solidFill>
            <a:srgbClr val="906431"/>
          </a:solidFill>
          <a:ln w="7620">
            <a:solidFill>
              <a:srgbClr val="FFFFFF"/>
            </a:solidFill>
            <a:prstDash val="solid"/>
          </a:ln>
        </p:spPr>
      </p:sp>
      <p:sp>
        <p:nvSpPr>
          <p:cNvPr id="6" name="Text 3"/>
          <p:cNvSpPr/>
          <p:nvPr/>
        </p:nvSpPr>
        <p:spPr>
          <a:xfrm>
            <a:off x="974527" y="6041469"/>
            <a:ext cx="109299" cy="97512"/>
          </a:xfrm>
          <a:prstGeom prst="rect">
            <a:avLst/>
          </a:prstGeom>
          <a:noFill/>
          <a:ln/>
        </p:spPr>
        <p:txBody>
          <a:bodyPr wrap="none" lIns="0" tIns="0" rIns="0" bIns="0" rtlCol="0" anchor="t"/>
          <a:lstStyle/>
          <a:p>
            <a:pPr marL="0" indent="0" algn="ctr">
              <a:lnSpc>
                <a:spcPts val="750"/>
              </a:lnSpc>
              <a:buNone/>
            </a:pPr>
            <a:r>
              <a:rPr lang="en-US" sz="750" dirty="0"/>
              <a:t>GR</a:t>
            </a:r>
          </a:p>
        </p:txBody>
      </p:sp>
      <p:sp>
        <p:nvSpPr>
          <p:cNvPr id="7" name="Text 4"/>
          <p:cNvSpPr/>
          <p:nvPr/>
        </p:nvSpPr>
        <p:spPr>
          <a:xfrm>
            <a:off x="1340287" y="5880973"/>
            <a:ext cx="2014061" cy="418862"/>
          </a:xfrm>
          <a:prstGeom prst="rect">
            <a:avLst/>
          </a:prstGeom>
          <a:noFill/>
          <a:ln/>
        </p:spPr>
        <p:txBody>
          <a:bodyPr wrap="none" lIns="0" tIns="0" rIns="0" bIns="0" rtlCol="0" anchor="t"/>
          <a:lstStyle/>
          <a:p>
            <a:pPr marL="0" indent="0" algn="l">
              <a:lnSpc>
                <a:spcPts val="3250"/>
              </a:lnSpc>
              <a:buNone/>
            </a:pPr>
            <a:r>
              <a:rPr lang="en-US" sz="2350" b="1" kern="0" spc="-38" dirty="0">
                <a:solidFill>
                  <a:srgbClr val="272525"/>
                </a:solidFill>
                <a:latin typeface="Source Sans Pro Bold" pitchFamily="34" charset="0"/>
                <a:ea typeface="Source Sans Pro Bold" pitchFamily="34" charset="-122"/>
              </a:rPr>
              <a:t>By Group 19</a:t>
            </a:r>
            <a:endParaRPr lang="en-US" sz="23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1528167"/>
            <a:ext cx="11491912" cy="704017"/>
          </a:xfrm>
          <a:prstGeom prst="rect">
            <a:avLst/>
          </a:prstGeom>
          <a:noFill/>
          <a:ln/>
        </p:spPr>
        <p:txBody>
          <a:bodyPr wrap="none" lIns="0" tIns="0" rIns="0" bIns="0" rtlCol="0" anchor="t"/>
          <a:lstStyle/>
          <a:p>
            <a:pPr marL="0" indent="0" algn="l">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Types of Mobile Apps: Native, PWA, and Hybrid</a:t>
            </a:r>
            <a:endParaRPr lang="en-US" sz="4400" dirty="0"/>
          </a:p>
        </p:txBody>
      </p:sp>
      <p:sp>
        <p:nvSpPr>
          <p:cNvPr id="3" name="Text 1"/>
          <p:cNvSpPr/>
          <p:nvPr/>
        </p:nvSpPr>
        <p:spPr>
          <a:xfrm>
            <a:off x="837724" y="2830473"/>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Native Apps</a:t>
            </a:r>
            <a:endParaRPr lang="en-US" sz="2200" dirty="0"/>
          </a:p>
        </p:txBody>
      </p:sp>
      <p:sp>
        <p:nvSpPr>
          <p:cNvPr id="4" name="Text 2"/>
          <p:cNvSpPr/>
          <p:nvPr/>
        </p:nvSpPr>
        <p:spPr>
          <a:xfrm>
            <a:off x="837724" y="3421737"/>
            <a:ext cx="3928586" cy="3064193"/>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Built for a specific mobile OS (iOS or Android), offering optimal performance and access to device features. Examples include WhatsApp, Apple Music, and Spotify. Native apps are faster and more reliable but require separate development efforts for each platform, increasing costs and maintenance.</a:t>
            </a:r>
            <a:endParaRPr lang="en-US" sz="1850" dirty="0"/>
          </a:p>
        </p:txBody>
      </p:sp>
      <p:sp>
        <p:nvSpPr>
          <p:cNvPr id="5" name="Text 3"/>
          <p:cNvSpPr/>
          <p:nvPr/>
        </p:nvSpPr>
        <p:spPr>
          <a:xfrm>
            <a:off x="5357813" y="2830473"/>
            <a:ext cx="3620453"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Progressive Web Apps (PWAs)</a:t>
            </a:r>
            <a:endParaRPr lang="en-US" sz="2200" dirty="0"/>
          </a:p>
        </p:txBody>
      </p:sp>
      <p:sp>
        <p:nvSpPr>
          <p:cNvPr id="6" name="Text 4"/>
          <p:cNvSpPr/>
          <p:nvPr/>
        </p:nvSpPr>
        <p:spPr>
          <a:xfrm>
            <a:off x="5357813" y="3421737"/>
            <a:ext cx="3928586" cy="2681168"/>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Blend web and native app features, installable from a browser without an app store. PWAs work offline, support push notifications, and are lightweight. Examples include Pinterest and Uber. PWAs offer easier maintenance but have limited access to device-specific features.</a:t>
            </a:r>
            <a:endParaRPr lang="en-US" sz="1850" dirty="0"/>
          </a:p>
        </p:txBody>
      </p:sp>
      <p:sp>
        <p:nvSpPr>
          <p:cNvPr id="7" name="Text 5"/>
          <p:cNvSpPr/>
          <p:nvPr/>
        </p:nvSpPr>
        <p:spPr>
          <a:xfrm>
            <a:off x="9877901" y="2830473"/>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000000"/>
                </a:solidFill>
                <a:latin typeface="Source Serif Pro Semi Bold" pitchFamily="34" charset="0"/>
                <a:ea typeface="Source Serif Pro Semi Bold" pitchFamily="34" charset="-122"/>
                <a:cs typeface="Source Serif Pro Semi Bold" pitchFamily="34" charset="-120"/>
              </a:rPr>
              <a:t>Hybrid Apps</a:t>
            </a:r>
            <a:endParaRPr lang="en-US" sz="2200" dirty="0"/>
          </a:p>
        </p:txBody>
      </p:sp>
      <p:sp>
        <p:nvSpPr>
          <p:cNvPr id="8" name="Text 6"/>
          <p:cNvSpPr/>
          <p:nvPr/>
        </p:nvSpPr>
        <p:spPr>
          <a:xfrm>
            <a:off x="9877901" y="3421737"/>
            <a:ext cx="3928586" cy="3064193"/>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Combine web technologies (HTML5, CSS, JavaScript) within a native shell, enabling cross-platform compatibility. Frameworks like React Native and Flutter are used. Examples include Instagram and Facebook. Hybrid apps are quicker and more economical but may lack the power and speed of native apps.</a:t>
            </a:r>
            <a:endParaRPr lang="en-US" sz="1850" dirty="0"/>
          </a:p>
        </p:txBody>
      </p:sp>
      <p:sp>
        <p:nvSpPr>
          <p:cNvPr id="10" name="Rectangle: Rounded Corners 9">
            <a:extLst>
              <a:ext uri="{FF2B5EF4-FFF2-40B4-BE49-F238E27FC236}">
                <a16:creationId xmlns:a16="http://schemas.microsoft.com/office/drawing/2014/main" id="{9A6E5BA6-D4DA-4594-A9DB-6BBE1ECBAB39}"/>
              </a:ext>
            </a:extLst>
          </p:cNvPr>
          <p:cNvSpPr/>
          <p:nvPr/>
        </p:nvSpPr>
        <p:spPr>
          <a:xfrm>
            <a:off x="12861890" y="7676940"/>
            <a:ext cx="1657978" cy="55265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3611069" y="1147048"/>
            <a:ext cx="7055882" cy="704017"/>
          </a:xfrm>
          <a:prstGeom prst="rect">
            <a:avLst/>
          </a:prstGeom>
          <a:noFill/>
          <a:ln/>
        </p:spPr>
        <p:txBody>
          <a:bodyPr wrap="none" lIns="0" tIns="0" rIns="0" bIns="0" rtlCol="0" anchor="t"/>
          <a:lstStyle/>
          <a:p>
            <a:pPr marL="0" indent="0" algn="l">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Choosing the Right App Type</a:t>
            </a:r>
            <a:endParaRPr lang="en-US" sz="4400" dirty="0"/>
          </a:p>
        </p:txBody>
      </p:sp>
      <p:sp>
        <p:nvSpPr>
          <p:cNvPr id="4" name="Shape 1"/>
          <p:cNvSpPr/>
          <p:nvPr/>
        </p:nvSpPr>
        <p:spPr>
          <a:xfrm>
            <a:off x="3611069" y="2479238"/>
            <a:ext cx="538520" cy="538520"/>
          </a:xfrm>
          <a:prstGeom prst="roundRect">
            <a:avLst>
              <a:gd name="adj" fmla="val 18670"/>
            </a:avLst>
          </a:prstGeom>
          <a:solidFill>
            <a:srgbClr val="F0D4F7"/>
          </a:solidFill>
          <a:ln w="7620">
            <a:solidFill>
              <a:srgbClr val="D6BADD"/>
            </a:solidFill>
            <a:prstDash val="solid"/>
          </a:ln>
        </p:spPr>
      </p:sp>
      <p:pic>
        <p:nvPicPr>
          <p:cNvPr id="5" name="Image 1" descr="preencoded.png"/>
          <p:cNvPicPr>
            <a:picLocks noChangeAspect="1"/>
          </p:cNvPicPr>
          <p:nvPr/>
        </p:nvPicPr>
        <p:blipFill>
          <a:blip r:embed="rId3"/>
          <a:stretch>
            <a:fillRect/>
          </a:stretch>
        </p:blipFill>
        <p:spPr>
          <a:xfrm>
            <a:off x="3711319" y="2537222"/>
            <a:ext cx="337899" cy="422434"/>
          </a:xfrm>
          <a:prstGeom prst="rect">
            <a:avLst/>
          </a:prstGeom>
        </p:spPr>
      </p:pic>
      <p:sp>
        <p:nvSpPr>
          <p:cNvPr id="6" name="Text 2"/>
          <p:cNvSpPr/>
          <p:nvPr/>
        </p:nvSpPr>
        <p:spPr>
          <a:xfrm>
            <a:off x="4388904" y="2479238"/>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Need an App ASAP?</a:t>
            </a:r>
            <a:endParaRPr lang="en-US" sz="2200" dirty="0"/>
          </a:p>
        </p:txBody>
      </p:sp>
      <p:sp>
        <p:nvSpPr>
          <p:cNvPr id="7" name="Text 3"/>
          <p:cNvSpPr/>
          <p:nvPr/>
        </p:nvSpPr>
        <p:spPr>
          <a:xfrm>
            <a:off x="4388904" y="2974776"/>
            <a:ext cx="2836783" cy="1915120"/>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Invest in a web app or PWA for the fastest development time, leveraging a single codebase and browser accessibility.</a:t>
            </a:r>
            <a:endParaRPr lang="en-US" sz="1850" dirty="0"/>
          </a:p>
        </p:txBody>
      </p:sp>
      <p:sp>
        <p:nvSpPr>
          <p:cNvPr id="8" name="Shape 4"/>
          <p:cNvSpPr/>
          <p:nvPr/>
        </p:nvSpPr>
        <p:spPr>
          <a:xfrm>
            <a:off x="7465003" y="2479238"/>
            <a:ext cx="538520" cy="538520"/>
          </a:xfrm>
          <a:prstGeom prst="roundRect">
            <a:avLst>
              <a:gd name="adj" fmla="val 18670"/>
            </a:avLst>
          </a:prstGeom>
          <a:solidFill>
            <a:srgbClr val="F0D4F7"/>
          </a:solidFill>
          <a:ln w="7620">
            <a:solidFill>
              <a:srgbClr val="D6BADD"/>
            </a:solidFill>
            <a:prstDash val="solid"/>
          </a:ln>
        </p:spPr>
      </p:sp>
      <p:pic>
        <p:nvPicPr>
          <p:cNvPr id="9" name="Image 2" descr="preencoded.png"/>
          <p:cNvPicPr>
            <a:picLocks noChangeAspect="1"/>
          </p:cNvPicPr>
          <p:nvPr/>
        </p:nvPicPr>
        <p:blipFill>
          <a:blip r:embed="rId4"/>
          <a:stretch>
            <a:fillRect/>
          </a:stretch>
        </p:blipFill>
        <p:spPr>
          <a:xfrm>
            <a:off x="7565253" y="2537222"/>
            <a:ext cx="337899" cy="422434"/>
          </a:xfrm>
          <a:prstGeom prst="rect">
            <a:avLst/>
          </a:prstGeom>
        </p:spPr>
      </p:pic>
      <p:sp>
        <p:nvSpPr>
          <p:cNvPr id="10" name="Text 5"/>
          <p:cNvSpPr/>
          <p:nvPr/>
        </p:nvSpPr>
        <p:spPr>
          <a:xfrm>
            <a:off x="8242838" y="2479238"/>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Limited Resources?</a:t>
            </a:r>
            <a:endParaRPr lang="en-US" sz="2200" dirty="0"/>
          </a:p>
        </p:txBody>
      </p:sp>
      <p:sp>
        <p:nvSpPr>
          <p:cNvPr id="11" name="Text 6"/>
          <p:cNvSpPr/>
          <p:nvPr/>
        </p:nvSpPr>
        <p:spPr>
          <a:xfrm>
            <a:off x="8242838" y="2974776"/>
            <a:ext cx="2836783" cy="1532096"/>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Consider a PWA or hybrid app to test the market with a minimum viable product within a few months.</a:t>
            </a:r>
            <a:endParaRPr lang="en-US" sz="1850" dirty="0"/>
          </a:p>
        </p:txBody>
      </p:sp>
      <p:sp>
        <p:nvSpPr>
          <p:cNvPr id="12" name="Shape 7"/>
          <p:cNvSpPr/>
          <p:nvPr/>
        </p:nvSpPr>
        <p:spPr>
          <a:xfrm>
            <a:off x="3611069" y="5398413"/>
            <a:ext cx="538520" cy="538520"/>
          </a:xfrm>
          <a:prstGeom prst="roundRect">
            <a:avLst>
              <a:gd name="adj" fmla="val 18670"/>
            </a:avLst>
          </a:prstGeom>
          <a:solidFill>
            <a:srgbClr val="F0D4F7"/>
          </a:solidFill>
          <a:ln w="7620">
            <a:solidFill>
              <a:srgbClr val="D6BADD"/>
            </a:solidFill>
            <a:prstDash val="solid"/>
          </a:ln>
        </p:spPr>
      </p:sp>
      <p:pic>
        <p:nvPicPr>
          <p:cNvPr id="13" name="Image 3" descr="preencoded.png"/>
          <p:cNvPicPr>
            <a:picLocks noChangeAspect="1"/>
          </p:cNvPicPr>
          <p:nvPr/>
        </p:nvPicPr>
        <p:blipFill>
          <a:blip r:embed="rId5"/>
          <a:stretch>
            <a:fillRect/>
          </a:stretch>
        </p:blipFill>
        <p:spPr>
          <a:xfrm>
            <a:off x="3711319" y="5456396"/>
            <a:ext cx="337899" cy="422434"/>
          </a:xfrm>
          <a:prstGeom prst="rect">
            <a:avLst/>
          </a:prstGeom>
        </p:spPr>
      </p:pic>
      <p:sp>
        <p:nvSpPr>
          <p:cNvPr id="14" name="Text 8"/>
          <p:cNvSpPr/>
          <p:nvPr/>
        </p:nvSpPr>
        <p:spPr>
          <a:xfrm>
            <a:off x="4388904" y="5398413"/>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Performance is Key?</a:t>
            </a:r>
            <a:endParaRPr lang="en-US" sz="2200" dirty="0"/>
          </a:p>
        </p:txBody>
      </p:sp>
      <p:sp>
        <p:nvSpPr>
          <p:cNvPr id="15" name="Text 9"/>
          <p:cNvSpPr/>
          <p:nvPr/>
        </p:nvSpPr>
        <p:spPr>
          <a:xfrm>
            <a:off x="4388904" y="5893951"/>
            <a:ext cx="6690717" cy="766048"/>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Develop a native app for the best speed, stability, and customization features.</a:t>
            </a:r>
            <a:endParaRPr lang="en-US" sz="1850" dirty="0"/>
          </a:p>
        </p:txBody>
      </p:sp>
      <p:sp>
        <p:nvSpPr>
          <p:cNvPr id="16" name="Rectangle: Rounded Corners 15">
            <a:extLst>
              <a:ext uri="{FF2B5EF4-FFF2-40B4-BE49-F238E27FC236}">
                <a16:creationId xmlns:a16="http://schemas.microsoft.com/office/drawing/2014/main" id="{AF695A0F-879C-4F97-93AF-38032FAE21D7}"/>
              </a:ext>
            </a:extLst>
          </p:cNvPr>
          <p:cNvSpPr/>
          <p:nvPr/>
        </p:nvSpPr>
        <p:spPr>
          <a:xfrm>
            <a:off x="12861890" y="7676940"/>
            <a:ext cx="1657978" cy="55265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5050624" y="509588"/>
            <a:ext cx="7483792" cy="1394936"/>
          </a:xfrm>
          <a:prstGeom prst="rect">
            <a:avLst/>
          </a:prstGeom>
          <a:noFill/>
          <a:ln/>
        </p:spPr>
        <p:txBody>
          <a:bodyPr wrap="square" lIns="0" tIns="0" rIns="0" bIns="0" rtlCol="0" anchor="t"/>
          <a:lstStyle/>
          <a:p>
            <a:pPr marL="0" indent="0" algn="l">
              <a:lnSpc>
                <a:spcPts val="5450"/>
              </a:lnSpc>
              <a:buNone/>
            </a:pPr>
            <a:r>
              <a:rPr lang="en-US" sz="4350" kern="0" spc="-88" dirty="0">
                <a:solidFill>
                  <a:srgbClr val="000000"/>
                </a:solidFill>
                <a:latin typeface="Source Serif Pro Semi Bold" pitchFamily="34" charset="0"/>
                <a:ea typeface="Source Serif Pro Semi Bold" pitchFamily="34" charset="-122"/>
                <a:cs typeface="Source Serif Pro Semi Bold" pitchFamily="34" charset="-120"/>
              </a:rPr>
              <a:t>Mobile App Programming Languages</a:t>
            </a:r>
            <a:endParaRPr lang="en-US" sz="4350" dirty="0"/>
          </a:p>
        </p:txBody>
      </p:sp>
      <p:pic>
        <p:nvPicPr>
          <p:cNvPr id="4" name="Image 1" descr="preencoded.png"/>
          <p:cNvPicPr>
            <a:picLocks noChangeAspect="1"/>
          </p:cNvPicPr>
          <p:nvPr/>
        </p:nvPicPr>
        <p:blipFill>
          <a:blip r:embed="rId3"/>
          <a:stretch>
            <a:fillRect/>
          </a:stretch>
        </p:blipFill>
        <p:spPr>
          <a:xfrm>
            <a:off x="4154091" y="2301716"/>
            <a:ext cx="592931" cy="592931"/>
          </a:xfrm>
          <a:prstGeom prst="rect">
            <a:avLst/>
          </a:prstGeom>
        </p:spPr>
      </p:pic>
      <p:sp>
        <p:nvSpPr>
          <p:cNvPr id="5" name="Text 1"/>
          <p:cNvSpPr/>
          <p:nvPr/>
        </p:nvSpPr>
        <p:spPr>
          <a:xfrm>
            <a:off x="4984195" y="2260283"/>
            <a:ext cx="2790349" cy="348853"/>
          </a:xfrm>
          <a:prstGeom prst="rect">
            <a:avLst/>
          </a:prstGeom>
          <a:noFill/>
          <a:ln/>
        </p:spPr>
        <p:txBody>
          <a:bodyPr wrap="none" lIns="0" tIns="0" rIns="0" bIns="0" rtlCol="0" anchor="t"/>
          <a:lstStyle/>
          <a:p>
            <a:pPr marL="0" indent="0" algn="l">
              <a:lnSpc>
                <a:spcPts val="2700"/>
              </a:lnSpc>
              <a:buNone/>
            </a:pPr>
            <a:r>
              <a:rPr lang="en-US" sz="2150" kern="0" spc="-44" dirty="0">
                <a:solidFill>
                  <a:srgbClr val="272525"/>
                </a:solidFill>
                <a:latin typeface="Source Serif Pro Semi Bold" pitchFamily="34" charset="0"/>
                <a:ea typeface="Source Serif Pro Semi Bold" pitchFamily="34" charset="-122"/>
                <a:cs typeface="Source Serif Pro Semi Bold" pitchFamily="34" charset="-120"/>
              </a:rPr>
              <a:t>Java</a:t>
            </a:r>
            <a:endParaRPr lang="en-US" sz="2150" dirty="0"/>
          </a:p>
        </p:txBody>
      </p:sp>
      <p:sp>
        <p:nvSpPr>
          <p:cNvPr id="6" name="Text 2"/>
          <p:cNvSpPr/>
          <p:nvPr/>
        </p:nvSpPr>
        <p:spPr>
          <a:xfrm>
            <a:off x="4984195" y="2751416"/>
            <a:ext cx="6653689" cy="758904"/>
          </a:xfrm>
          <a:prstGeom prst="rect">
            <a:avLst/>
          </a:prstGeom>
          <a:noFill/>
          <a:ln/>
        </p:spPr>
        <p:txBody>
          <a:bodyPr wrap="square" lIns="0" tIns="0" rIns="0" bIns="0" rtlCol="0" anchor="t"/>
          <a:lstStyle/>
          <a:p>
            <a:pPr marL="0" indent="0" algn="l">
              <a:lnSpc>
                <a:spcPts val="2950"/>
              </a:lnSpc>
              <a:buNone/>
            </a:pPr>
            <a:r>
              <a:rPr lang="en-US" sz="1850" kern="0" spc="-37" dirty="0">
                <a:solidFill>
                  <a:srgbClr val="272525"/>
                </a:solidFill>
                <a:latin typeface="Source Sans Pro" pitchFamily="34" charset="0"/>
                <a:ea typeface="Source Sans Pro" pitchFamily="34" charset="-122"/>
                <a:cs typeface="Source Sans Pro" pitchFamily="34" charset="-120"/>
              </a:rPr>
              <a:t>Well-suited for complex tasks with extensive resources, but can be inefficient for quick tasks.</a:t>
            </a:r>
            <a:endParaRPr lang="en-US" sz="1850" dirty="0"/>
          </a:p>
        </p:txBody>
      </p:sp>
      <p:pic>
        <p:nvPicPr>
          <p:cNvPr id="7" name="Image 2" descr="preencoded.png"/>
          <p:cNvPicPr>
            <a:picLocks noChangeAspect="1"/>
          </p:cNvPicPr>
          <p:nvPr/>
        </p:nvPicPr>
        <p:blipFill>
          <a:blip r:embed="rId4"/>
          <a:stretch>
            <a:fillRect/>
          </a:stretch>
        </p:blipFill>
        <p:spPr>
          <a:xfrm>
            <a:off x="4154091" y="4263271"/>
            <a:ext cx="592931" cy="592931"/>
          </a:xfrm>
          <a:prstGeom prst="rect">
            <a:avLst/>
          </a:prstGeom>
        </p:spPr>
      </p:pic>
      <p:sp>
        <p:nvSpPr>
          <p:cNvPr id="8" name="Text 3"/>
          <p:cNvSpPr/>
          <p:nvPr/>
        </p:nvSpPr>
        <p:spPr>
          <a:xfrm>
            <a:off x="4984195" y="4221837"/>
            <a:ext cx="2790349" cy="348853"/>
          </a:xfrm>
          <a:prstGeom prst="rect">
            <a:avLst/>
          </a:prstGeom>
          <a:noFill/>
          <a:ln/>
        </p:spPr>
        <p:txBody>
          <a:bodyPr wrap="none" lIns="0" tIns="0" rIns="0" bIns="0" rtlCol="0" anchor="t"/>
          <a:lstStyle/>
          <a:p>
            <a:pPr marL="0" indent="0" algn="l">
              <a:lnSpc>
                <a:spcPts val="2700"/>
              </a:lnSpc>
              <a:buNone/>
            </a:pPr>
            <a:r>
              <a:rPr lang="en-US" sz="2150" kern="0" spc="-44" dirty="0">
                <a:solidFill>
                  <a:srgbClr val="272525"/>
                </a:solidFill>
                <a:latin typeface="Source Serif Pro Semi Bold" pitchFamily="34" charset="0"/>
                <a:ea typeface="Source Serif Pro Semi Bold" pitchFamily="34" charset="-122"/>
                <a:cs typeface="Source Serif Pro Semi Bold" pitchFamily="34" charset="-120"/>
              </a:rPr>
              <a:t>Swift</a:t>
            </a:r>
            <a:endParaRPr lang="en-US" sz="2150" dirty="0"/>
          </a:p>
        </p:txBody>
      </p:sp>
      <p:sp>
        <p:nvSpPr>
          <p:cNvPr id="9" name="Text 4"/>
          <p:cNvSpPr/>
          <p:nvPr/>
        </p:nvSpPr>
        <p:spPr>
          <a:xfrm>
            <a:off x="4984195" y="4712970"/>
            <a:ext cx="6653689" cy="758904"/>
          </a:xfrm>
          <a:prstGeom prst="rect">
            <a:avLst/>
          </a:prstGeom>
          <a:noFill/>
          <a:ln/>
        </p:spPr>
        <p:txBody>
          <a:bodyPr wrap="square" lIns="0" tIns="0" rIns="0" bIns="0" rtlCol="0" anchor="t"/>
          <a:lstStyle/>
          <a:p>
            <a:pPr marL="0" indent="0" algn="l">
              <a:lnSpc>
                <a:spcPts val="2950"/>
              </a:lnSpc>
              <a:buNone/>
            </a:pPr>
            <a:r>
              <a:rPr lang="en-US" sz="1850" kern="0" spc="-37" dirty="0">
                <a:solidFill>
                  <a:srgbClr val="272525"/>
                </a:solidFill>
                <a:latin typeface="Source Sans Pro" pitchFamily="34" charset="0"/>
                <a:ea typeface="Source Sans Pro" pitchFamily="34" charset="-122"/>
                <a:cs typeface="Source Sans Pro" pitchFamily="34" charset="-120"/>
              </a:rPr>
              <a:t>Easy to read and simplifies error catching for iOS development, but has compatibility issues with other OS.</a:t>
            </a:r>
            <a:endParaRPr lang="en-US" sz="1850" dirty="0"/>
          </a:p>
        </p:txBody>
      </p:sp>
      <p:pic>
        <p:nvPicPr>
          <p:cNvPr id="10" name="Image 3" descr="preencoded.png"/>
          <p:cNvPicPr>
            <a:picLocks noChangeAspect="1"/>
          </p:cNvPicPr>
          <p:nvPr/>
        </p:nvPicPr>
        <p:blipFill>
          <a:blip r:embed="rId5"/>
          <a:stretch>
            <a:fillRect/>
          </a:stretch>
        </p:blipFill>
        <p:spPr>
          <a:xfrm>
            <a:off x="4154091" y="6224826"/>
            <a:ext cx="592931" cy="592931"/>
          </a:xfrm>
          <a:prstGeom prst="rect">
            <a:avLst/>
          </a:prstGeom>
        </p:spPr>
      </p:pic>
      <p:sp>
        <p:nvSpPr>
          <p:cNvPr id="11" name="Text 5"/>
          <p:cNvSpPr/>
          <p:nvPr/>
        </p:nvSpPr>
        <p:spPr>
          <a:xfrm>
            <a:off x="4984195" y="6183392"/>
            <a:ext cx="2790349" cy="348853"/>
          </a:xfrm>
          <a:prstGeom prst="rect">
            <a:avLst/>
          </a:prstGeom>
          <a:noFill/>
          <a:ln/>
        </p:spPr>
        <p:txBody>
          <a:bodyPr wrap="none" lIns="0" tIns="0" rIns="0" bIns="0" rtlCol="0" anchor="t"/>
          <a:lstStyle/>
          <a:p>
            <a:pPr marL="0" indent="0" algn="l">
              <a:lnSpc>
                <a:spcPts val="2700"/>
              </a:lnSpc>
              <a:buNone/>
            </a:pPr>
            <a:r>
              <a:rPr lang="en-US" sz="2150" kern="0" spc="-44" dirty="0">
                <a:solidFill>
                  <a:srgbClr val="272525"/>
                </a:solidFill>
                <a:latin typeface="Source Serif Pro Semi Bold" pitchFamily="34" charset="0"/>
                <a:ea typeface="Source Serif Pro Semi Bold" pitchFamily="34" charset="-122"/>
                <a:cs typeface="Source Serif Pro Semi Bold" pitchFamily="34" charset="-120"/>
              </a:rPr>
              <a:t>Kotlin</a:t>
            </a:r>
            <a:endParaRPr lang="en-US" sz="2150" dirty="0"/>
          </a:p>
        </p:txBody>
      </p:sp>
      <p:sp>
        <p:nvSpPr>
          <p:cNvPr id="12" name="Text 6"/>
          <p:cNvSpPr/>
          <p:nvPr/>
        </p:nvSpPr>
        <p:spPr>
          <a:xfrm>
            <a:off x="4984195" y="6674525"/>
            <a:ext cx="6653689" cy="758904"/>
          </a:xfrm>
          <a:prstGeom prst="rect">
            <a:avLst/>
          </a:prstGeom>
          <a:noFill/>
          <a:ln/>
        </p:spPr>
        <p:txBody>
          <a:bodyPr wrap="square" lIns="0" tIns="0" rIns="0" bIns="0" rtlCol="0" anchor="t"/>
          <a:lstStyle/>
          <a:p>
            <a:pPr marL="0" indent="0" algn="l">
              <a:lnSpc>
                <a:spcPts val="2950"/>
              </a:lnSpc>
              <a:buNone/>
            </a:pPr>
            <a:r>
              <a:rPr lang="en-US" sz="1850" kern="0" spc="-37" dirty="0">
                <a:solidFill>
                  <a:srgbClr val="272525"/>
                </a:solidFill>
                <a:latin typeface="Source Sans Pro" pitchFamily="34" charset="0"/>
                <a:ea typeface="Source Sans Pro" pitchFamily="34" charset="-122"/>
                <a:cs typeface="Source Sans Pro" pitchFamily="34" charset="-120"/>
              </a:rPr>
              <a:t>Interoperable with Java, providing native-level support on multiple platforms, but has limited resources.</a:t>
            </a:r>
            <a:endParaRPr lang="en-US" sz="1850" dirty="0"/>
          </a:p>
        </p:txBody>
      </p:sp>
      <p:sp>
        <p:nvSpPr>
          <p:cNvPr id="13" name="Rectangle: Rounded Corners 12">
            <a:extLst>
              <a:ext uri="{FF2B5EF4-FFF2-40B4-BE49-F238E27FC236}">
                <a16:creationId xmlns:a16="http://schemas.microsoft.com/office/drawing/2014/main" id="{10F491F7-C591-4976-ACE2-CAEFCD73A14B}"/>
              </a:ext>
            </a:extLst>
          </p:cNvPr>
          <p:cNvSpPr/>
          <p:nvPr/>
        </p:nvSpPr>
        <p:spPr>
          <a:xfrm>
            <a:off x="12861890" y="7676940"/>
            <a:ext cx="1657978" cy="55265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53189"/>
          </a:xfrm>
          <a:prstGeom prst="rect">
            <a:avLst/>
          </a:prstGeom>
        </p:spPr>
      </p:pic>
      <p:sp>
        <p:nvSpPr>
          <p:cNvPr id="3" name="Text 0"/>
          <p:cNvSpPr/>
          <p:nvPr/>
        </p:nvSpPr>
        <p:spPr>
          <a:xfrm>
            <a:off x="742831" y="3236833"/>
            <a:ext cx="8321635" cy="624245"/>
          </a:xfrm>
          <a:prstGeom prst="rect">
            <a:avLst/>
          </a:prstGeom>
          <a:noFill/>
          <a:ln/>
        </p:spPr>
        <p:txBody>
          <a:bodyPr wrap="none" lIns="0" tIns="0" rIns="0" bIns="0" rtlCol="0" anchor="t"/>
          <a:lstStyle/>
          <a:p>
            <a:pPr marL="0" indent="0" algn="l">
              <a:lnSpc>
                <a:spcPts val="4900"/>
              </a:lnSpc>
              <a:buNone/>
            </a:pPr>
            <a:r>
              <a:rPr lang="en-US" sz="3900" kern="0" spc="-79" dirty="0">
                <a:solidFill>
                  <a:srgbClr val="000000"/>
                </a:solidFill>
                <a:latin typeface="Source Serif Pro Semi Bold" pitchFamily="34" charset="0"/>
                <a:ea typeface="Source Serif Pro Semi Bold" pitchFamily="34" charset="-122"/>
                <a:cs typeface="Source Serif Pro Semi Bold" pitchFamily="34" charset="-120"/>
              </a:rPr>
              <a:t>Mobile App Development Frameworks</a:t>
            </a:r>
            <a:endParaRPr lang="en-US" sz="3900" dirty="0"/>
          </a:p>
        </p:txBody>
      </p:sp>
      <p:sp>
        <p:nvSpPr>
          <p:cNvPr id="4" name="Shape 1"/>
          <p:cNvSpPr/>
          <p:nvPr/>
        </p:nvSpPr>
        <p:spPr>
          <a:xfrm>
            <a:off x="742831" y="4179451"/>
            <a:ext cx="13144738" cy="3471386"/>
          </a:xfrm>
          <a:prstGeom prst="roundRect">
            <a:avLst>
              <a:gd name="adj" fmla="val 2568"/>
            </a:avLst>
          </a:prstGeom>
          <a:noFill/>
          <a:ln w="7620">
            <a:solidFill>
              <a:srgbClr val="000000">
                <a:alpha val="8000"/>
              </a:srgbClr>
            </a:solidFill>
            <a:prstDash val="solid"/>
          </a:ln>
        </p:spPr>
      </p:sp>
      <p:sp>
        <p:nvSpPr>
          <p:cNvPr id="5" name="Shape 2"/>
          <p:cNvSpPr/>
          <p:nvPr/>
        </p:nvSpPr>
        <p:spPr>
          <a:xfrm>
            <a:off x="750451" y="4187071"/>
            <a:ext cx="13128069" cy="609362"/>
          </a:xfrm>
          <a:prstGeom prst="rect">
            <a:avLst/>
          </a:prstGeom>
          <a:solidFill>
            <a:srgbClr val="FFFFFF">
              <a:alpha val="4000"/>
            </a:srgbClr>
          </a:solidFill>
          <a:ln/>
        </p:spPr>
      </p:sp>
      <p:sp>
        <p:nvSpPr>
          <p:cNvPr id="6" name="Text 3"/>
          <p:cNvSpPr/>
          <p:nvPr/>
        </p:nvSpPr>
        <p:spPr>
          <a:xfrm>
            <a:off x="964049" y="4321969"/>
            <a:ext cx="3947398" cy="339566"/>
          </a:xfrm>
          <a:prstGeom prst="rect">
            <a:avLst/>
          </a:prstGeom>
          <a:noFill/>
          <a:ln/>
        </p:spPr>
        <p:txBody>
          <a:bodyPr wrap="none" lIns="0" tIns="0" rIns="0" bIns="0" rtlCol="0" anchor="t"/>
          <a:lstStyle/>
          <a:p>
            <a:pPr marL="0" indent="0" algn="l">
              <a:lnSpc>
                <a:spcPts val="2650"/>
              </a:lnSpc>
              <a:buNone/>
            </a:pPr>
            <a:r>
              <a:rPr lang="en-US" sz="1650" kern="0" spc="-33" dirty="0">
                <a:solidFill>
                  <a:srgbClr val="272525"/>
                </a:solidFill>
                <a:latin typeface="Source Sans Pro" pitchFamily="34" charset="0"/>
                <a:ea typeface="Source Sans Pro" pitchFamily="34" charset="-122"/>
                <a:cs typeface="Source Sans Pro" pitchFamily="34" charset="-120"/>
              </a:rPr>
              <a:t>Framework</a:t>
            </a:r>
            <a:endParaRPr lang="en-US" sz="1650" dirty="0"/>
          </a:p>
        </p:txBody>
      </p:sp>
      <p:sp>
        <p:nvSpPr>
          <p:cNvPr id="7" name="Text 4"/>
          <p:cNvSpPr/>
          <p:nvPr/>
        </p:nvSpPr>
        <p:spPr>
          <a:xfrm>
            <a:off x="5343406" y="4321969"/>
            <a:ext cx="3943588" cy="339566"/>
          </a:xfrm>
          <a:prstGeom prst="rect">
            <a:avLst/>
          </a:prstGeom>
          <a:noFill/>
          <a:ln/>
        </p:spPr>
        <p:txBody>
          <a:bodyPr wrap="none" lIns="0" tIns="0" rIns="0" bIns="0" rtlCol="0" anchor="t"/>
          <a:lstStyle/>
          <a:p>
            <a:pPr marL="0" indent="0" algn="l">
              <a:lnSpc>
                <a:spcPts val="2650"/>
              </a:lnSpc>
              <a:buNone/>
            </a:pPr>
            <a:r>
              <a:rPr lang="en-US" sz="1650" kern="0" spc="-33" dirty="0">
                <a:solidFill>
                  <a:srgbClr val="272525"/>
                </a:solidFill>
                <a:latin typeface="Source Sans Pro" pitchFamily="34" charset="0"/>
                <a:ea typeface="Source Sans Pro" pitchFamily="34" charset="-122"/>
                <a:cs typeface="Source Sans Pro" pitchFamily="34" charset="-120"/>
              </a:rPr>
              <a:t>Best Known For</a:t>
            </a:r>
            <a:endParaRPr lang="en-US" sz="1650" dirty="0"/>
          </a:p>
        </p:txBody>
      </p:sp>
      <p:sp>
        <p:nvSpPr>
          <p:cNvPr id="8" name="Text 5"/>
          <p:cNvSpPr/>
          <p:nvPr/>
        </p:nvSpPr>
        <p:spPr>
          <a:xfrm>
            <a:off x="9718953" y="4321969"/>
            <a:ext cx="3947398" cy="339566"/>
          </a:xfrm>
          <a:prstGeom prst="rect">
            <a:avLst/>
          </a:prstGeom>
          <a:noFill/>
          <a:ln/>
        </p:spPr>
        <p:txBody>
          <a:bodyPr wrap="none" lIns="0" tIns="0" rIns="0" bIns="0" rtlCol="0" anchor="t"/>
          <a:lstStyle/>
          <a:p>
            <a:pPr marL="0" indent="0" algn="l">
              <a:lnSpc>
                <a:spcPts val="2650"/>
              </a:lnSpc>
              <a:buNone/>
            </a:pPr>
            <a:r>
              <a:rPr lang="en-US" sz="1650" kern="0" spc="-33" dirty="0">
                <a:solidFill>
                  <a:srgbClr val="272525"/>
                </a:solidFill>
                <a:latin typeface="Source Sans Pro" pitchFamily="34" charset="0"/>
                <a:ea typeface="Source Sans Pro" pitchFamily="34" charset="-122"/>
                <a:cs typeface="Source Sans Pro" pitchFamily="34" charset="-120"/>
              </a:rPr>
              <a:t>Performance</a:t>
            </a:r>
            <a:endParaRPr lang="en-US" sz="1650" dirty="0"/>
          </a:p>
        </p:txBody>
      </p:sp>
      <p:sp>
        <p:nvSpPr>
          <p:cNvPr id="9" name="Shape 6"/>
          <p:cNvSpPr/>
          <p:nvPr/>
        </p:nvSpPr>
        <p:spPr>
          <a:xfrm>
            <a:off x="750451" y="4796433"/>
            <a:ext cx="13128069" cy="948928"/>
          </a:xfrm>
          <a:prstGeom prst="rect">
            <a:avLst/>
          </a:prstGeom>
          <a:solidFill>
            <a:srgbClr val="000000">
              <a:alpha val="4000"/>
            </a:srgbClr>
          </a:solidFill>
          <a:ln/>
        </p:spPr>
      </p:sp>
      <p:sp>
        <p:nvSpPr>
          <p:cNvPr id="10" name="Text 7"/>
          <p:cNvSpPr/>
          <p:nvPr/>
        </p:nvSpPr>
        <p:spPr>
          <a:xfrm>
            <a:off x="964049" y="4931331"/>
            <a:ext cx="3947398" cy="339566"/>
          </a:xfrm>
          <a:prstGeom prst="rect">
            <a:avLst/>
          </a:prstGeom>
          <a:noFill/>
          <a:ln/>
        </p:spPr>
        <p:txBody>
          <a:bodyPr wrap="none" lIns="0" tIns="0" rIns="0" bIns="0" rtlCol="0" anchor="t"/>
          <a:lstStyle/>
          <a:p>
            <a:pPr marL="0" indent="0" algn="l">
              <a:lnSpc>
                <a:spcPts val="2650"/>
              </a:lnSpc>
              <a:buNone/>
            </a:pPr>
            <a:r>
              <a:rPr lang="en-US" sz="1650" kern="0" spc="-33" dirty="0">
                <a:solidFill>
                  <a:srgbClr val="272525"/>
                </a:solidFill>
                <a:latin typeface="Source Sans Pro" pitchFamily="34" charset="0"/>
                <a:ea typeface="Source Sans Pro" pitchFamily="34" charset="-122"/>
                <a:cs typeface="Source Sans Pro" pitchFamily="34" charset="-120"/>
              </a:rPr>
              <a:t>React Native</a:t>
            </a:r>
            <a:endParaRPr lang="en-US" sz="1650" dirty="0"/>
          </a:p>
        </p:txBody>
      </p:sp>
      <p:sp>
        <p:nvSpPr>
          <p:cNvPr id="11" name="Text 8"/>
          <p:cNvSpPr/>
          <p:nvPr/>
        </p:nvSpPr>
        <p:spPr>
          <a:xfrm>
            <a:off x="5343406" y="4931331"/>
            <a:ext cx="3943588" cy="679133"/>
          </a:xfrm>
          <a:prstGeom prst="rect">
            <a:avLst/>
          </a:prstGeom>
          <a:noFill/>
          <a:ln/>
        </p:spPr>
        <p:txBody>
          <a:bodyPr wrap="square" lIns="0" tIns="0" rIns="0" bIns="0" rtlCol="0" anchor="t"/>
          <a:lstStyle/>
          <a:p>
            <a:pPr marL="0" indent="0" algn="l">
              <a:lnSpc>
                <a:spcPts val="2650"/>
              </a:lnSpc>
              <a:buNone/>
            </a:pPr>
            <a:r>
              <a:rPr lang="en-US" sz="1650" kern="0" spc="-33" dirty="0">
                <a:solidFill>
                  <a:srgbClr val="272525"/>
                </a:solidFill>
                <a:latin typeface="Source Sans Pro" pitchFamily="34" charset="0"/>
                <a:ea typeface="Source Sans Pro" pitchFamily="34" charset="-122"/>
                <a:cs typeface="Source Sans Pro" pitchFamily="34" charset="-120"/>
              </a:rPr>
              <a:t>Building native-like apps with code that works on both iOS and Android</a:t>
            </a:r>
            <a:endParaRPr lang="en-US" sz="1650" dirty="0"/>
          </a:p>
        </p:txBody>
      </p:sp>
      <p:sp>
        <p:nvSpPr>
          <p:cNvPr id="12" name="Text 9"/>
          <p:cNvSpPr/>
          <p:nvPr/>
        </p:nvSpPr>
        <p:spPr>
          <a:xfrm>
            <a:off x="9718953" y="4931331"/>
            <a:ext cx="3947398" cy="679133"/>
          </a:xfrm>
          <a:prstGeom prst="rect">
            <a:avLst/>
          </a:prstGeom>
          <a:noFill/>
          <a:ln/>
        </p:spPr>
        <p:txBody>
          <a:bodyPr wrap="square" lIns="0" tIns="0" rIns="0" bIns="0" rtlCol="0" anchor="t"/>
          <a:lstStyle/>
          <a:p>
            <a:pPr marL="0" indent="0" algn="l">
              <a:lnSpc>
                <a:spcPts val="2650"/>
              </a:lnSpc>
              <a:buNone/>
            </a:pPr>
            <a:r>
              <a:rPr lang="en-US" sz="1650" kern="0" spc="-33" dirty="0">
                <a:solidFill>
                  <a:srgbClr val="272525"/>
                </a:solidFill>
                <a:latin typeface="Source Sans Pro" pitchFamily="34" charset="0"/>
                <a:ea typeface="Source Sans Pro" pitchFamily="34" charset="-122"/>
                <a:cs typeface="Source Sans Pro" pitchFamily="34" charset="-120"/>
              </a:rPr>
              <a:t>Good, uses native components but slower than Flutter</a:t>
            </a:r>
            <a:endParaRPr lang="en-US" sz="1650" dirty="0"/>
          </a:p>
        </p:txBody>
      </p:sp>
      <p:sp>
        <p:nvSpPr>
          <p:cNvPr id="13" name="Shape 10"/>
          <p:cNvSpPr/>
          <p:nvPr/>
        </p:nvSpPr>
        <p:spPr>
          <a:xfrm>
            <a:off x="750451" y="5745361"/>
            <a:ext cx="13128069" cy="948928"/>
          </a:xfrm>
          <a:prstGeom prst="rect">
            <a:avLst/>
          </a:prstGeom>
          <a:solidFill>
            <a:srgbClr val="FFFFFF">
              <a:alpha val="4000"/>
            </a:srgbClr>
          </a:solidFill>
          <a:ln/>
        </p:spPr>
      </p:sp>
      <p:sp>
        <p:nvSpPr>
          <p:cNvPr id="14" name="Text 11"/>
          <p:cNvSpPr/>
          <p:nvPr/>
        </p:nvSpPr>
        <p:spPr>
          <a:xfrm>
            <a:off x="964049" y="5880259"/>
            <a:ext cx="3947398" cy="339566"/>
          </a:xfrm>
          <a:prstGeom prst="rect">
            <a:avLst/>
          </a:prstGeom>
          <a:noFill/>
          <a:ln/>
        </p:spPr>
        <p:txBody>
          <a:bodyPr wrap="none" lIns="0" tIns="0" rIns="0" bIns="0" rtlCol="0" anchor="t"/>
          <a:lstStyle/>
          <a:p>
            <a:pPr marL="0" indent="0" algn="l">
              <a:lnSpc>
                <a:spcPts val="2650"/>
              </a:lnSpc>
              <a:buNone/>
            </a:pPr>
            <a:r>
              <a:rPr lang="en-US" sz="1650" kern="0" spc="-33" dirty="0">
                <a:solidFill>
                  <a:srgbClr val="272525"/>
                </a:solidFill>
                <a:latin typeface="Source Sans Pro" pitchFamily="34" charset="0"/>
                <a:ea typeface="Source Sans Pro" pitchFamily="34" charset="-122"/>
                <a:cs typeface="Source Sans Pro" pitchFamily="34" charset="-120"/>
              </a:rPr>
              <a:t>Flutter</a:t>
            </a:r>
            <a:endParaRPr lang="en-US" sz="1650" dirty="0"/>
          </a:p>
        </p:txBody>
      </p:sp>
      <p:sp>
        <p:nvSpPr>
          <p:cNvPr id="15" name="Text 12"/>
          <p:cNvSpPr/>
          <p:nvPr/>
        </p:nvSpPr>
        <p:spPr>
          <a:xfrm>
            <a:off x="5343406" y="5880259"/>
            <a:ext cx="3943588" cy="679133"/>
          </a:xfrm>
          <a:prstGeom prst="rect">
            <a:avLst/>
          </a:prstGeom>
          <a:noFill/>
          <a:ln/>
        </p:spPr>
        <p:txBody>
          <a:bodyPr wrap="square" lIns="0" tIns="0" rIns="0" bIns="0" rtlCol="0" anchor="t"/>
          <a:lstStyle/>
          <a:p>
            <a:pPr marL="0" indent="0" algn="l">
              <a:lnSpc>
                <a:spcPts val="2650"/>
              </a:lnSpc>
              <a:buNone/>
            </a:pPr>
            <a:r>
              <a:rPr lang="en-US" sz="1650" kern="0" spc="-33" dirty="0">
                <a:solidFill>
                  <a:srgbClr val="272525"/>
                </a:solidFill>
                <a:latin typeface="Source Sans Pro" pitchFamily="34" charset="0"/>
                <a:ea typeface="Source Sans Pro" pitchFamily="34" charset="-122"/>
                <a:cs typeface="Source Sans Pro" pitchFamily="34" charset="-120"/>
              </a:rPr>
              <a:t>Creating beautiful, high-performance apps with customizable designs</a:t>
            </a:r>
            <a:endParaRPr lang="en-US" sz="1650" dirty="0"/>
          </a:p>
        </p:txBody>
      </p:sp>
      <p:sp>
        <p:nvSpPr>
          <p:cNvPr id="16" name="Text 13"/>
          <p:cNvSpPr/>
          <p:nvPr/>
        </p:nvSpPr>
        <p:spPr>
          <a:xfrm>
            <a:off x="9718953" y="5880259"/>
            <a:ext cx="3947398" cy="679133"/>
          </a:xfrm>
          <a:prstGeom prst="rect">
            <a:avLst/>
          </a:prstGeom>
          <a:noFill/>
          <a:ln/>
        </p:spPr>
        <p:txBody>
          <a:bodyPr wrap="square" lIns="0" tIns="0" rIns="0" bIns="0" rtlCol="0" anchor="t"/>
          <a:lstStyle/>
          <a:p>
            <a:pPr marL="0" indent="0" algn="l">
              <a:lnSpc>
                <a:spcPts val="2650"/>
              </a:lnSpc>
              <a:buNone/>
            </a:pPr>
            <a:r>
              <a:rPr lang="en-US" sz="1650" kern="0" spc="-33" dirty="0">
                <a:solidFill>
                  <a:srgbClr val="272525"/>
                </a:solidFill>
                <a:latin typeface="Source Sans Pro" pitchFamily="34" charset="0"/>
                <a:ea typeface="Source Sans Pro" pitchFamily="34" charset="-122"/>
                <a:cs typeface="Source Sans Pro" pitchFamily="34" charset="-120"/>
              </a:rPr>
              <a:t>Excellent, compiles to native code for high speed</a:t>
            </a:r>
            <a:endParaRPr lang="en-US" sz="1650" dirty="0"/>
          </a:p>
        </p:txBody>
      </p:sp>
      <p:sp>
        <p:nvSpPr>
          <p:cNvPr id="17" name="Shape 14"/>
          <p:cNvSpPr/>
          <p:nvPr/>
        </p:nvSpPr>
        <p:spPr>
          <a:xfrm>
            <a:off x="750451" y="6694289"/>
            <a:ext cx="13128069" cy="948928"/>
          </a:xfrm>
          <a:prstGeom prst="rect">
            <a:avLst/>
          </a:prstGeom>
          <a:solidFill>
            <a:srgbClr val="000000">
              <a:alpha val="4000"/>
            </a:srgbClr>
          </a:solidFill>
          <a:ln/>
        </p:spPr>
      </p:sp>
      <p:sp>
        <p:nvSpPr>
          <p:cNvPr id="18" name="Text 15"/>
          <p:cNvSpPr/>
          <p:nvPr/>
        </p:nvSpPr>
        <p:spPr>
          <a:xfrm>
            <a:off x="964049" y="6829187"/>
            <a:ext cx="3947398" cy="339566"/>
          </a:xfrm>
          <a:prstGeom prst="rect">
            <a:avLst/>
          </a:prstGeom>
          <a:noFill/>
          <a:ln/>
        </p:spPr>
        <p:txBody>
          <a:bodyPr wrap="none" lIns="0" tIns="0" rIns="0" bIns="0" rtlCol="0" anchor="t"/>
          <a:lstStyle/>
          <a:p>
            <a:pPr marL="0" indent="0" algn="l">
              <a:lnSpc>
                <a:spcPts val="2650"/>
              </a:lnSpc>
              <a:buNone/>
            </a:pPr>
            <a:r>
              <a:rPr lang="en-US" sz="1650" kern="0" spc="-33" dirty="0">
                <a:solidFill>
                  <a:srgbClr val="272525"/>
                </a:solidFill>
                <a:latin typeface="Source Sans Pro" pitchFamily="34" charset="0"/>
                <a:ea typeface="Source Sans Pro" pitchFamily="34" charset="-122"/>
                <a:cs typeface="Source Sans Pro" pitchFamily="34" charset="-120"/>
              </a:rPr>
              <a:t>Ionic</a:t>
            </a:r>
            <a:endParaRPr lang="en-US" sz="1650" dirty="0"/>
          </a:p>
        </p:txBody>
      </p:sp>
      <p:sp>
        <p:nvSpPr>
          <p:cNvPr id="19" name="Text 16"/>
          <p:cNvSpPr/>
          <p:nvPr/>
        </p:nvSpPr>
        <p:spPr>
          <a:xfrm>
            <a:off x="5343406" y="6829187"/>
            <a:ext cx="3943588" cy="679133"/>
          </a:xfrm>
          <a:prstGeom prst="rect">
            <a:avLst/>
          </a:prstGeom>
          <a:noFill/>
          <a:ln/>
        </p:spPr>
        <p:txBody>
          <a:bodyPr wrap="square" lIns="0" tIns="0" rIns="0" bIns="0" rtlCol="0" anchor="t"/>
          <a:lstStyle/>
          <a:p>
            <a:pPr marL="0" indent="0" algn="l">
              <a:lnSpc>
                <a:spcPts val="2650"/>
              </a:lnSpc>
              <a:buNone/>
            </a:pPr>
            <a:r>
              <a:rPr lang="en-US" sz="1650" kern="0" spc="-33" dirty="0">
                <a:solidFill>
                  <a:srgbClr val="272525"/>
                </a:solidFill>
                <a:latin typeface="Source Sans Pro" pitchFamily="34" charset="0"/>
                <a:ea typeface="Source Sans Pro" pitchFamily="34" charset="-122"/>
                <a:cs typeface="Source Sans Pro" pitchFamily="34" charset="-120"/>
              </a:rPr>
              <a:t>Quickly developing simple apps using familiar web technologies</a:t>
            </a:r>
            <a:endParaRPr lang="en-US" sz="1650" dirty="0"/>
          </a:p>
        </p:txBody>
      </p:sp>
      <p:sp>
        <p:nvSpPr>
          <p:cNvPr id="20" name="Text 17"/>
          <p:cNvSpPr/>
          <p:nvPr/>
        </p:nvSpPr>
        <p:spPr>
          <a:xfrm>
            <a:off x="9718953" y="6829187"/>
            <a:ext cx="3947398" cy="679133"/>
          </a:xfrm>
          <a:prstGeom prst="rect">
            <a:avLst/>
          </a:prstGeom>
          <a:noFill/>
          <a:ln/>
        </p:spPr>
        <p:txBody>
          <a:bodyPr wrap="square" lIns="0" tIns="0" rIns="0" bIns="0" rtlCol="0" anchor="t"/>
          <a:lstStyle/>
          <a:p>
            <a:pPr marL="0" indent="0" algn="l">
              <a:lnSpc>
                <a:spcPts val="2650"/>
              </a:lnSpc>
              <a:buNone/>
            </a:pPr>
            <a:r>
              <a:rPr lang="en-US" sz="1650" kern="0" spc="-33" dirty="0">
                <a:solidFill>
                  <a:srgbClr val="272525"/>
                </a:solidFill>
                <a:latin typeface="Source Sans Pro" pitchFamily="34" charset="0"/>
                <a:ea typeface="Source Sans Pro" pitchFamily="34" charset="-122"/>
                <a:cs typeface="Source Sans Pro" pitchFamily="34" charset="-120"/>
              </a:rPr>
              <a:t>Moderate, performance limited by WebView rendering</a:t>
            </a:r>
            <a:endParaRPr lang="en-US" sz="1650" dirty="0"/>
          </a:p>
        </p:txBody>
      </p:sp>
      <p:sp>
        <p:nvSpPr>
          <p:cNvPr id="21" name="Rectangle: Rounded Corners 20">
            <a:extLst>
              <a:ext uri="{FF2B5EF4-FFF2-40B4-BE49-F238E27FC236}">
                <a16:creationId xmlns:a16="http://schemas.microsoft.com/office/drawing/2014/main" id="{CA448779-0822-4BDE-91AC-9F044561CC0D}"/>
              </a:ext>
            </a:extLst>
          </p:cNvPr>
          <p:cNvSpPr/>
          <p:nvPr/>
        </p:nvSpPr>
        <p:spPr>
          <a:xfrm>
            <a:off x="12861890" y="7676940"/>
            <a:ext cx="1657978" cy="55265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6324124" y="785098"/>
            <a:ext cx="7468553" cy="1408033"/>
          </a:xfrm>
          <a:prstGeom prst="rect">
            <a:avLst/>
          </a:prstGeom>
          <a:noFill/>
          <a:ln/>
        </p:spPr>
        <p:txBody>
          <a:bodyPr wrap="square" lIns="0" tIns="0" rIns="0" bIns="0" rtlCol="0" anchor="t"/>
          <a:lstStyle/>
          <a:p>
            <a:pPr marL="0" indent="0" algn="l">
              <a:lnSpc>
                <a:spcPts val="5500"/>
              </a:lnSpc>
              <a:buNone/>
            </a:pPr>
            <a:endParaRPr lang="en-US" sz="4400" dirty="0"/>
          </a:p>
        </p:txBody>
      </p:sp>
      <p:sp>
        <p:nvSpPr>
          <p:cNvPr id="4" name="Text 1"/>
          <p:cNvSpPr/>
          <p:nvPr/>
        </p:nvSpPr>
        <p:spPr>
          <a:xfrm>
            <a:off x="3510586" y="2528053"/>
            <a:ext cx="3554730" cy="789861"/>
          </a:xfrm>
          <a:prstGeom prst="rect">
            <a:avLst/>
          </a:prstGeom>
          <a:noFill/>
          <a:ln/>
        </p:spPr>
        <p:txBody>
          <a:bodyPr wrap="none" lIns="0" tIns="0" rIns="0" bIns="0" rtlCol="0" anchor="t"/>
          <a:lstStyle/>
          <a:p>
            <a:pPr marL="0" indent="0" algn="ctr">
              <a:lnSpc>
                <a:spcPts val="6200"/>
              </a:lnSpc>
              <a:buNone/>
            </a:pPr>
            <a:r>
              <a:rPr lang="en-US" sz="6200" kern="0" spc="-124" dirty="0">
                <a:solidFill>
                  <a:srgbClr val="272525"/>
                </a:solidFill>
                <a:latin typeface="Source Serif Pro Semi Bold" pitchFamily="34" charset="0"/>
                <a:ea typeface="Source Serif Pro Semi Bold" pitchFamily="34" charset="-122"/>
                <a:cs typeface="Source Serif Pro Semi Bold" pitchFamily="34" charset="-120"/>
              </a:rPr>
              <a:t>$10K-$50K</a:t>
            </a:r>
            <a:endParaRPr lang="en-US" sz="6200" dirty="0"/>
          </a:p>
        </p:txBody>
      </p:sp>
      <p:sp>
        <p:nvSpPr>
          <p:cNvPr id="5" name="Text 2"/>
          <p:cNvSpPr/>
          <p:nvPr/>
        </p:nvSpPr>
        <p:spPr>
          <a:xfrm>
            <a:off x="3196511" y="3577309"/>
            <a:ext cx="2816185" cy="351949"/>
          </a:xfrm>
          <a:prstGeom prst="rect">
            <a:avLst/>
          </a:prstGeom>
          <a:noFill/>
          <a:ln/>
        </p:spPr>
        <p:txBody>
          <a:bodyPr wrap="none" lIns="0" tIns="0" rIns="0" bIns="0" rtlCol="0" anchor="t"/>
          <a:lstStyle/>
          <a:p>
            <a:pPr marL="0" indent="0" algn="ctr">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Simple Apps</a:t>
            </a:r>
            <a:endParaRPr lang="en-US" sz="2200" dirty="0"/>
          </a:p>
        </p:txBody>
      </p:sp>
      <p:sp>
        <p:nvSpPr>
          <p:cNvPr id="6" name="Text 3"/>
          <p:cNvSpPr/>
          <p:nvPr/>
        </p:nvSpPr>
        <p:spPr>
          <a:xfrm>
            <a:off x="2977833" y="4098354"/>
            <a:ext cx="3554730" cy="383024"/>
          </a:xfrm>
          <a:prstGeom prst="rect">
            <a:avLst/>
          </a:prstGeom>
          <a:noFill/>
          <a:ln/>
        </p:spPr>
        <p:txBody>
          <a:bodyPr wrap="none" lIns="0" tIns="0" rIns="0" bIns="0" rtlCol="0" anchor="t"/>
          <a:lstStyle/>
          <a:p>
            <a:pPr marL="0" indent="0" algn="ctr">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Unit converters, to-do lists</a:t>
            </a:r>
            <a:endParaRPr lang="en-US" sz="1850" dirty="0"/>
          </a:p>
        </p:txBody>
      </p:sp>
      <p:sp>
        <p:nvSpPr>
          <p:cNvPr id="7" name="Text 4"/>
          <p:cNvSpPr/>
          <p:nvPr/>
        </p:nvSpPr>
        <p:spPr>
          <a:xfrm>
            <a:off x="7565086" y="2473436"/>
            <a:ext cx="3554849" cy="789861"/>
          </a:xfrm>
          <a:prstGeom prst="rect">
            <a:avLst/>
          </a:prstGeom>
          <a:noFill/>
          <a:ln/>
        </p:spPr>
        <p:txBody>
          <a:bodyPr wrap="none" lIns="0" tIns="0" rIns="0" bIns="0" rtlCol="0" anchor="t"/>
          <a:lstStyle/>
          <a:p>
            <a:pPr marL="0" indent="0" algn="ctr">
              <a:lnSpc>
                <a:spcPts val="6200"/>
              </a:lnSpc>
              <a:buNone/>
            </a:pPr>
            <a:r>
              <a:rPr lang="en-US" sz="6200" kern="0" spc="-124" dirty="0">
                <a:solidFill>
                  <a:srgbClr val="272525"/>
                </a:solidFill>
                <a:latin typeface="Source Serif Pro Semi Bold" pitchFamily="34" charset="0"/>
                <a:ea typeface="Source Serif Pro Semi Bold" pitchFamily="34" charset="-122"/>
                <a:cs typeface="Source Serif Pro Semi Bold" pitchFamily="34" charset="-120"/>
              </a:rPr>
              <a:t>$50K-$100K</a:t>
            </a:r>
            <a:endParaRPr lang="en-US" sz="6200" dirty="0"/>
          </a:p>
        </p:txBody>
      </p:sp>
      <p:sp>
        <p:nvSpPr>
          <p:cNvPr id="8" name="Text 5"/>
          <p:cNvSpPr/>
          <p:nvPr/>
        </p:nvSpPr>
        <p:spPr>
          <a:xfrm>
            <a:off x="7934417" y="3508808"/>
            <a:ext cx="2816185" cy="351949"/>
          </a:xfrm>
          <a:prstGeom prst="rect">
            <a:avLst/>
          </a:prstGeom>
          <a:noFill/>
          <a:ln/>
        </p:spPr>
        <p:txBody>
          <a:bodyPr wrap="none" lIns="0" tIns="0" rIns="0" bIns="0" rtlCol="0" anchor="t"/>
          <a:lstStyle/>
          <a:p>
            <a:pPr marL="0" indent="0" algn="ctr">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Medium Apps</a:t>
            </a:r>
            <a:endParaRPr lang="en-US" sz="2200" dirty="0"/>
          </a:p>
        </p:txBody>
      </p:sp>
      <p:sp>
        <p:nvSpPr>
          <p:cNvPr id="9" name="Text 6"/>
          <p:cNvSpPr/>
          <p:nvPr/>
        </p:nvSpPr>
        <p:spPr>
          <a:xfrm>
            <a:off x="7444386" y="4094339"/>
            <a:ext cx="3554849" cy="383024"/>
          </a:xfrm>
          <a:prstGeom prst="rect">
            <a:avLst/>
          </a:prstGeom>
          <a:noFill/>
          <a:ln/>
        </p:spPr>
        <p:txBody>
          <a:bodyPr wrap="none" lIns="0" tIns="0" rIns="0" bIns="0" rtlCol="0" anchor="t"/>
          <a:lstStyle/>
          <a:p>
            <a:pPr marL="0" indent="0" algn="ctr">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Fitness trackers, restaurant booking</a:t>
            </a:r>
            <a:endParaRPr lang="en-US" sz="1850" dirty="0"/>
          </a:p>
        </p:txBody>
      </p:sp>
      <p:sp>
        <p:nvSpPr>
          <p:cNvPr id="10" name="Text 7"/>
          <p:cNvSpPr/>
          <p:nvPr/>
        </p:nvSpPr>
        <p:spPr>
          <a:xfrm>
            <a:off x="5095399" y="5139452"/>
            <a:ext cx="3554849" cy="789861"/>
          </a:xfrm>
          <a:prstGeom prst="rect">
            <a:avLst/>
          </a:prstGeom>
          <a:noFill/>
          <a:ln/>
        </p:spPr>
        <p:txBody>
          <a:bodyPr wrap="none" lIns="0" tIns="0" rIns="0" bIns="0" rtlCol="0" anchor="t"/>
          <a:lstStyle/>
          <a:p>
            <a:pPr marL="0" indent="0" algn="ctr">
              <a:lnSpc>
                <a:spcPts val="6200"/>
              </a:lnSpc>
              <a:buNone/>
            </a:pPr>
            <a:r>
              <a:rPr lang="en-US" sz="6200" kern="0" spc="-124" dirty="0">
                <a:solidFill>
                  <a:srgbClr val="272525"/>
                </a:solidFill>
                <a:latin typeface="Source Serif Pro Semi Bold" pitchFamily="34" charset="0"/>
                <a:ea typeface="Source Serif Pro Semi Bold" pitchFamily="34" charset="-122"/>
                <a:cs typeface="Source Serif Pro Semi Bold" pitchFamily="34" charset="-120"/>
              </a:rPr>
              <a:t>$100K+</a:t>
            </a:r>
            <a:endParaRPr lang="en-US" sz="6200" dirty="0"/>
          </a:p>
        </p:txBody>
      </p:sp>
      <p:sp>
        <p:nvSpPr>
          <p:cNvPr id="11" name="Text 8"/>
          <p:cNvSpPr/>
          <p:nvPr/>
        </p:nvSpPr>
        <p:spPr>
          <a:xfrm>
            <a:off x="5464730" y="6213991"/>
            <a:ext cx="2816185" cy="351949"/>
          </a:xfrm>
          <a:prstGeom prst="rect">
            <a:avLst/>
          </a:prstGeom>
          <a:noFill/>
          <a:ln/>
        </p:spPr>
        <p:txBody>
          <a:bodyPr wrap="none" lIns="0" tIns="0" rIns="0" bIns="0" rtlCol="0" anchor="t"/>
          <a:lstStyle/>
          <a:p>
            <a:pPr marL="0" indent="0" algn="ctr">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Complex Apps</a:t>
            </a:r>
            <a:endParaRPr lang="en-US" sz="2200" dirty="0"/>
          </a:p>
        </p:txBody>
      </p:sp>
      <p:sp>
        <p:nvSpPr>
          <p:cNvPr id="12" name="Text 9"/>
          <p:cNvSpPr/>
          <p:nvPr/>
        </p:nvSpPr>
        <p:spPr>
          <a:xfrm>
            <a:off x="5065503" y="6746443"/>
            <a:ext cx="3554849" cy="383024"/>
          </a:xfrm>
          <a:prstGeom prst="rect">
            <a:avLst/>
          </a:prstGeom>
          <a:noFill/>
          <a:ln/>
        </p:spPr>
        <p:txBody>
          <a:bodyPr wrap="none" lIns="0" tIns="0" rIns="0" bIns="0" rtlCol="0" anchor="t"/>
          <a:lstStyle/>
          <a:p>
            <a:pPr marL="0" indent="0" algn="ctr">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E-commerce, social media</a:t>
            </a:r>
            <a:endParaRPr lang="en-US" sz="1850" dirty="0"/>
          </a:p>
        </p:txBody>
      </p:sp>
      <p:sp>
        <p:nvSpPr>
          <p:cNvPr id="13" name="Rectangle: Rounded Corners 12">
            <a:extLst>
              <a:ext uri="{FF2B5EF4-FFF2-40B4-BE49-F238E27FC236}">
                <a16:creationId xmlns:a16="http://schemas.microsoft.com/office/drawing/2014/main" id="{273FC0EB-F61C-4077-96F9-48DACC27FE48}"/>
              </a:ext>
            </a:extLst>
          </p:cNvPr>
          <p:cNvSpPr/>
          <p:nvPr/>
        </p:nvSpPr>
        <p:spPr>
          <a:xfrm>
            <a:off x="12861890" y="7676940"/>
            <a:ext cx="1657978" cy="55265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4">
            <a:extLst>
              <a:ext uri="{FF2B5EF4-FFF2-40B4-BE49-F238E27FC236}">
                <a16:creationId xmlns:a16="http://schemas.microsoft.com/office/drawing/2014/main" id="{48771F55-7F65-4927-8847-C430192DD250}"/>
              </a:ext>
            </a:extLst>
          </p:cNvPr>
          <p:cNvPicPr>
            <a:picLocks noChangeAspect="1"/>
          </p:cNvPicPr>
          <p:nvPr/>
        </p:nvPicPr>
        <p:blipFill>
          <a:blip r:embed="rId3"/>
          <a:stretch>
            <a:fillRect/>
          </a:stretch>
        </p:blipFill>
        <p:spPr>
          <a:xfrm>
            <a:off x="1974850" y="660179"/>
            <a:ext cx="9736156" cy="117663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37724" y="1176457"/>
            <a:ext cx="12507278" cy="704017"/>
          </a:xfrm>
          <a:prstGeom prst="rect">
            <a:avLst/>
          </a:prstGeom>
          <a:noFill/>
          <a:ln/>
        </p:spPr>
        <p:txBody>
          <a:bodyPr wrap="none" lIns="0" tIns="0" rIns="0" bIns="0" rtlCol="0" anchor="t"/>
          <a:lstStyle/>
          <a:p>
            <a:pPr marL="0" indent="0" algn="l">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Cost-Saving Strategies for Mobile App Development</a:t>
            </a:r>
            <a:endParaRPr lang="en-US" sz="4400" dirty="0"/>
          </a:p>
        </p:txBody>
      </p:sp>
      <p:sp>
        <p:nvSpPr>
          <p:cNvPr id="3" name="Shape 1"/>
          <p:cNvSpPr/>
          <p:nvPr/>
        </p:nvSpPr>
        <p:spPr>
          <a:xfrm>
            <a:off x="837724" y="2359223"/>
            <a:ext cx="2159079" cy="1357193"/>
          </a:xfrm>
          <a:prstGeom prst="roundRect">
            <a:avLst>
              <a:gd name="adj" fmla="val 7408"/>
            </a:avLst>
          </a:prstGeom>
          <a:solidFill>
            <a:srgbClr val="F0D4F7"/>
          </a:solidFill>
          <a:ln w="7620">
            <a:solidFill>
              <a:srgbClr val="D6BADD"/>
            </a:solidFill>
            <a:prstDash val="solid"/>
          </a:ln>
        </p:spPr>
      </p:sp>
      <p:pic>
        <p:nvPicPr>
          <p:cNvPr id="4" name="Image 0" descr="preencoded.png"/>
          <p:cNvPicPr>
            <a:picLocks noChangeAspect="1"/>
          </p:cNvPicPr>
          <p:nvPr/>
        </p:nvPicPr>
        <p:blipFill>
          <a:blip r:embed="rId3"/>
          <a:stretch>
            <a:fillRect/>
          </a:stretch>
        </p:blipFill>
        <p:spPr>
          <a:xfrm>
            <a:off x="1748909" y="2827377"/>
            <a:ext cx="336590" cy="420767"/>
          </a:xfrm>
          <a:prstGeom prst="rect">
            <a:avLst/>
          </a:prstGeom>
        </p:spPr>
      </p:pic>
      <p:sp>
        <p:nvSpPr>
          <p:cNvPr id="5" name="Text 2"/>
          <p:cNvSpPr/>
          <p:nvPr/>
        </p:nvSpPr>
        <p:spPr>
          <a:xfrm>
            <a:off x="3236119" y="2598539"/>
            <a:ext cx="3319582"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Define Clear Requirements</a:t>
            </a:r>
            <a:endParaRPr lang="en-US" sz="2200" dirty="0"/>
          </a:p>
        </p:txBody>
      </p:sp>
      <p:sp>
        <p:nvSpPr>
          <p:cNvPr id="6" name="Text 3"/>
          <p:cNvSpPr/>
          <p:nvPr/>
        </p:nvSpPr>
        <p:spPr>
          <a:xfrm>
            <a:off x="3236119" y="3094077"/>
            <a:ext cx="6038850"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Avoid scope creep by ensuring the project scope is well-defined.</a:t>
            </a:r>
            <a:endParaRPr lang="en-US" sz="1850" dirty="0"/>
          </a:p>
        </p:txBody>
      </p:sp>
      <p:sp>
        <p:nvSpPr>
          <p:cNvPr id="7" name="Shape 4"/>
          <p:cNvSpPr/>
          <p:nvPr/>
        </p:nvSpPr>
        <p:spPr>
          <a:xfrm>
            <a:off x="3116461" y="3701177"/>
            <a:ext cx="10556558" cy="15240"/>
          </a:xfrm>
          <a:prstGeom prst="roundRect">
            <a:avLst>
              <a:gd name="adj" fmla="val 659712"/>
            </a:avLst>
          </a:prstGeom>
          <a:solidFill>
            <a:srgbClr val="D6BADD"/>
          </a:solidFill>
          <a:ln/>
        </p:spPr>
      </p:sp>
      <p:sp>
        <p:nvSpPr>
          <p:cNvPr id="8" name="Shape 5"/>
          <p:cNvSpPr/>
          <p:nvPr/>
        </p:nvSpPr>
        <p:spPr>
          <a:xfrm>
            <a:off x="837724" y="3836075"/>
            <a:ext cx="4318278" cy="1357193"/>
          </a:xfrm>
          <a:prstGeom prst="roundRect">
            <a:avLst>
              <a:gd name="adj" fmla="val 7408"/>
            </a:avLst>
          </a:prstGeom>
          <a:solidFill>
            <a:srgbClr val="F0D4F7"/>
          </a:solidFill>
          <a:ln w="7620">
            <a:solidFill>
              <a:srgbClr val="D6BADD"/>
            </a:solidFill>
            <a:prstDash val="solid"/>
          </a:ln>
        </p:spPr>
      </p:sp>
      <p:pic>
        <p:nvPicPr>
          <p:cNvPr id="9" name="Image 1" descr="preencoded.png"/>
          <p:cNvPicPr>
            <a:picLocks noChangeAspect="1"/>
          </p:cNvPicPr>
          <p:nvPr/>
        </p:nvPicPr>
        <p:blipFill>
          <a:blip r:embed="rId4"/>
          <a:stretch>
            <a:fillRect/>
          </a:stretch>
        </p:blipFill>
        <p:spPr>
          <a:xfrm>
            <a:off x="2828568" y="4304228"/>
            <a:ext cx="336590" cy="420767"/>
          </a:xfrm>
          <a:prstGeom prst="rect">
            <a:avLst/>
          </a:prstGeom>
        </p:spPr>
      </p:pic>
      <p:sp>
        <p:nvSpPr>
          <p:cNvPr id="10" name="Text 6"/>
          <p:cNvSpPr/>
          <p:nvPr/>
        </p:nvSpPr>
        <p:spPr>
          <a:xfrm>
            <a:off x="5395317" y="4075390"/>
            <a:ext cx="3535442"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Cross-Platform Development</a:t>
            </a:r>
            <a:endParaRPr lang="en-US" sz="2200" dirty="0"/>
          </a:p>
        </p:txBody>
      </p:sp>
      <p:sp>
        <p:nvSpPr>
          <p:cNvPr id="11" name="Text 7"/>
          <p:cNvSpPr/>
          <p:nvPr/>
        </p:nvSpPr>
        <p:spPr>
          <a:xfrm>
            <a:off x="5395317" y="4570928"/>
            <a:ext cx="8028980"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Use tools like Flutter or React Native for simultaneous iOS and Android development.</a:t>
            </a:r>
            <a:endParaRPr lang="en-US" sz="1850" dirty="0"/>
          </a:p>
        </p:txBody>
      </p:sp>
      <p:sp>
        <p:nvSpPr>
          <p:cNvPr id="12" name="Shape 8"/>
          <p:cNvSpPr/>
          <p:nvPr/>
        </p:nvSpPr>
        <p:spPr>
          <a:xfrm>
            <a:off x="5275659" y="5178028"/>
            <a:ext cx="8397359" cy="15240"/>
          </a:xfrm>
          <a:prstGeom prst="roundRect">
            <a:avLst>
              <a:gd name="adj" fmla="val 659712"/>
            </a:avLst>
          </a:prstGeom>
          <a:solidFill>
            <a:srgbClr val="D6BADD"/>
          </a:solidFill>
          <a:ln/>
        </p:spPr>
      </p:sp>
      <p:sp>
        <p:nvSpPr>
          <p:cNvPr id="13" name="Shape 9"/>
          <p:cNvSpPr/>
          <p:nvPr/>
        </p:nvSpPr>
        <p:spPr>
          <a:xfrm>
            <a:off x="837724" y="5312926"/>
            <a:ext cx="6477476" cy="1740218"/>
          </a:xfrm>
          <a:prstGeom prst="roundRect">
            <a:avLst>
              <a:gd name="adj" fmla="val 5777"/>
            </a:avLst>
          </a:prstGeom>
          <a:solidFill>
            <a:srgbClr val="F0D4F7"/>
          </a:solidFill>
          <a:ln w="7620">
            <a:solidFill>
              <a:srgbClr val="D6BADD"/>
            </a:solidFill>
            <a:prstDash val="solid"/>
          </a:ln>
        </p:spPr>
      </p:sp>
      <p:pic>
        <p:nvPicPr>
          <p:cNvPr id="14" name="Image 2" descr="preencoded.png"/>
          <p:cNvPicPr>
            <a:picLocks noChangeAspect="1"/>
          </p:cNvPicPr>
          <p:nvPr/>
        </p:nvPicPr>
        <p:blipFill>
          <a:blip r:embed="rId5"/>
          <a:stretch>
            <a:fillRect/>
          </a:stretch>
        </p:blipFill>
        <p:spPr>
          <a:xfrm>
            <a:off x="3908107" y="5972651"/>
            <a:ext cx="336590" cy="420767"/>
          </a:xfrm>
          <a:prstGeom prst="rect">
            <a:avLst/>
          </a:prstGeom>
        </p:spPr>
      </p:pic>
      <p:sp>
        <p:nvSpPr>
          <p:cNvPr id="15" name="Text 10"/>
          <p:cNvSpPr/>
          <p:nvPr/>
        </p:nvSpPr>
        <p:spPr>
          <a:xfrm>
            <a:off x="7554516" y="5552242"/>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MVP Launch</a:t>
            </a:r>
            <a:endParaRPr lang="en-US" sz="2200" dirty="0"/>
          </a:p>
        </p:txBody>
      </p:sp>
      <p:sp>
        <p:nvSpPr>
          <p:cNvPr id="16" name="Text 11"/>
          <p:cNvSpPr/>
          <p:nvPr/>
        </p:nvSpPr>
        <p:spPr>
          <a:xfrm>
            <a:off x="7554516" y="6047780"/>
            <a:ext cx="5998845" cy="766048"/>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Test the app with fewer features and iterate based on user feedback.</a:t>
            </a:r>
            <a:endParaRPr lang="en-US" sz="1850" dirty="0"/>
          </a:p>
        </p:txBody>
      </p:sp>
      <p:sp>
        <p:nvSpPr>
          <p:cNvPr id="17" name="Rectangle: Rounded Corners 16">
            <a:extLst>
              <a:ext uri="{FF2B5EF4-FFF2-40B4-BE49-F238E27FC236}">
                <a16:creationId xmlns:a16="http://schemas.microsoft.com/office/drawing/2014/main" id="{CC136F9A-2B50-4CEC-ADBF-8748CF674358}"/>
              </a:ext>
            </a:extLst>
          </p:cNvPr>
          <p:cNvSpPr/>
          <p:nvPr/>
        </p:nvSpPr>
        <p:spPr>
          <a:xfrm>
            <a:off x="12861890" y="7676940"/>
            <a:ext cx="1657978" cy="55265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37724" y="1709738"/>
            <a:ext cx="7363897" cy="704017"/>
          </a:xfrm>
          <a:prstGeom prst="rect">
            <a:avLst/>
          </a:prstGeom>
          <a:noFill/>
          <a:ln/>
        </p:spPr>
        <p:txBody>
          <a:bodyPr wrap="none" lIns="0" tIns="0" rIns="0" bIns="0" rtlCol="0" anchor="t"/>
          <a:lstStyle/>
          <a:p>
            <a:pPr marL="0" indent="0" algn="l">
              <a:lnSpc>
                <a:spcPts val="5500"/>
              </a:lnSpc>
              <a:buNone/>
            </a:pPr>
            <a:r>
              <a:rPr lang="en-US" sz="4400" kern="0" spc="-89" dirty="0">
                <a:solidFill>
                  <a:srgbClr val="000000"/>
                </a:solidFill>
                <a:latin typeface="Source Serif Pro Semi Bold" pitchFamily="34" charset="0"/>
                <a:ea typeface="Source Serif Pro Semi Bold" pitchFamily="34" charset="-122"/>
                <a:cs typeface="Source Serif Pro Semi Bold" pitchFamily="34" charset="-120"/>
              </a:rPr>
              <a:t>Key Takeaways and Next Steps</a:t>
            </a:r>
            <a:endParaRPr lang="en-US" sz="4400" dirty="0"/>
          </a:p>
        </p:txBody>
      </p:sp>
      <p:sp>
        <p:nvSpPr>
          <p:cNvPr id="3" name="Text 1"/>
          <p:cNvSpPr/>
          <p:nvPr/>
        </p:nvSpPr>
        <p:spPr>
          <a:xfrm>
            <a:off x="2051090" y="4075390"/>
            <a:ext cx="2971681" cy="351949"/>
          </a:xfrm>
          <a:prstGeom prst="rect">
            <a:avLst/>
          </a:prstGeom>
          <a:noFill/>
          <a:ln/>
        </p:spPr>
        <p:txBody>
          <a:bodyPr wrap="none" lIns="0" tIns="0" rIns="0" bIns="0" rtlCol="0" anchor="t"/>
          <a:lstStyle/>
          <a:p>
            <a:pPr marL="0" indent="0" algn="r">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Choose App Type Wisely</a:t>
            </a:r>
            <a:endParaRPr lang="en-US" sz="2200" dirty="0"/>
          </a:p>
        </p:txBody>
      </p:sp>
      <p:sp>
        <p:nvSpPr>
          <p:cNvPr id="4" name="Text 2"/>
          <p:cNvSpPr/>
          <p:nvPr/>
        </p:nvSpPr>
        <p:spPr>
          <a:xfrm>
            <a:off x="837724" y="4570928"/>
            <a:ext cx="4185047" cy="766048"/>
          </a:xfrm>
          <a:prstGeom prst="rect">
            <a:avLst/>
          </a:prstGeom>
          <a:noFill/>
          <a:ln/>
        </p:spPr>
        <p:txBody>
          <a:bodyPr wrap="square" lIns="0" tIns="0" rIns="0" bIns="0" rtlCol="0" anchor="t"/>
          <a:lstStyle/>
          <a:p>
            <a:pPr marL="0" indent="0" algn="r">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Consider native, PWA, or hybrid based on needs.</a:t>
            </a:r>
            <a:endParaRPr lang="en-US" sz="1850" dirty="0"/>
          </a:p>
        </p:txBody>
      </p:sp>
      <p:pic>
        <p:nvPicPr>
          <p:cNvPr id="5" name="Image 0" descr="preencoded.png"/>
          <p:cNvPicPr>
            <a:picLocks noChangeAspect="1"/>
          </p:cNvPicPr>
          <p:nvPr/>
        </p:nvPicPr>
        <p:blipFill>
          <a:blip r:embed="rId3"/>
          <a:stretch>
            <a:fillRect/>
          </a:stretch>
        </p:blipFill>
        <p:spPr>
          <a:xfrm>
            <a:off x="5501521" y="2892504"/>
            <a:ext cx="3627358" cy="3627358"/>
          </a:xfrm>
          <a:prstGeom prst="rect">
            <a:avLst/>
          </a:prstGeom>
        </p:spPr>
      </p:pic>
      <p:sp>
        <p:nvSpPr>
          <p:cNvPr id="6" name="Shape 3"/>
          <p:cNvSpPr/>
          <p:nvPr/>
        </p:nvSpPr>
        <p:spPr>
          <a:xfrm>
            <a:off x="5270302" y="4406979"/>
            <a:ext cx="598408" cy="598408"/>
          </a:xfrm>
          <a:prstGeom prst="roundRect">
            <a:avLst>
              <a:gd name="adj" fmla="val 1526526"/>
            </a:avLst>
          </a:prstGeom>
          <a:solidFill>
            <a:srgbClr val="F0D4F7"/>
          </a:solidFill>
          <a:ln w="7620">
            <a:solidFill>
              <a:srgbClr val="D6BADD"/>
            </a:solidFill>
            <a:prstDash val="solid"/>
          </a:ln>
        </p:spPr>
      </p:sp>
      <p:pic>
        <p:nvPicPr>
          <p:cNvPr id="7" name="Image 1" descr="preencoded.png"/>
          <p:cNvPicPr>
            <a:picLocks noChangeAspect="1"/>
          </p:cNvPicPr>
          <p:nvPr/>
        </p:nvPicPr>
        <p:blipFill>
          <a:blip r:embed="rId4"/>
          <a:stretch>
            <a:fillRect/>
          </a:stretch>
        </p:blipFill>
        <p:spPr>
          <a:xfrm>
            <a:off x="5434846" y="4537829"/>
            <a:ext cx="269200" cy="336590"/>
          </a:xfrm>
          <a:prstGeom prst="rect">
            <a:avLst/>
          </a:prstGeom>
        </p:spPr>
      </p:pic>
      <p:sp>
        <p:nvSpPr>
          <p:cNvPr id="8" name="Text 4"/>
          <p:cNvSpPr/>
          <p:nvPr/>
        </p:nvSpPr>
        <p:spPr>
          <a:xfrm>
            <a:off x="9487853" y="3174563"/>
            <a:ext cx="281618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Plan Budget Carefully</a:t>
            </a:r>
            <a:endParaRPr lang="en-US" sz="2200" dirty="0"/>
          </a:p>
        </p:txBody>
      </p:sp>
      <p:sp>
        <p:nvSpPr>
          <p:cNvPr id="9" name="Text 5"/>
          <p:cNvSpPr/>
          <p:nvPr/>
        </p:nvSpPr>
        <p:spPr>
          <a:xfrm>
            <a:off x="9487853" y="3670102"/>
            <a:ext cx="4304824" cy="383024"/>
          </a:xfrm>
          <a:prstGeom prst="rect">
            <a:avLst/>
          </a:prstGeom>
          <a:noFill/>
          <a:ln/>
        </p:spPr>
        <p:txBody>
          <a:bodyPr wrap="non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Factor in complexity and maintenance costs.</a:t>
            </a:r>
            <a:endParaRPr lang="en-US" sz="1850" dirty="0"/>
          </a:p>
        </p:txBody>
      </p:sp>
      <p:pic>
        <p:nvPicPr>
          <p:cNvPr id="10" name="Image 2" descr="preencoded.png"/>
          <p:cNvPicPr>
            <a:picLocks noChangeAspect="1"/>
          </p:cNvPicPr>
          <p:nvPr/>
        </p:nvPicPr>
        <p:blipFill>
          <a:blip r:embed="rId5"/>
          <a:stretch>
            <a:fillRect/>
          </a:stretch>
        </p:blipFill>
        <p:spPr>
          <a:xfrm>
            <a:off x="5501521" y="2892504"/>
            <a:ext cx="3627358" cy="3627358"/>
          </a:xfrm>
          <a:prstGeom prst="rect">
            <a:avLst/>
          </a:prstGeom>
        </p:spPr>
      </p:pic>
      <p:sp>
        <p:nvSpPr>
          <p:cNvPr id="11" name="Shape 6"/>
          <p:cNvSpPr/>
          <p:nvPr/>
        </p:nvSpPr>
        <p:spPr>
          <a:xfrm>
            <a:off x="7888724" y="2895124"/>
            <a:ext cx="598408" cy="598408"/>
          </a:xfrm>
          <a:prstGeom prst="roundRect">
            <a:avLst>
              <a:gd name="adj" fmla="val 1526526"/>
            </a:avLst>
          </a:prstGeom>
          <a:solidFill>
            <a:srgbClr val="F0D4F7"/>
          </a:solidFill>
          <a:ln w="7620">
            <a:solidFill>
              <a:srgbClr val="D6BADD"/>
            </a:solidFill>
            <a:prstDash val="solid"/>
          </a:ln>
        </p:spPr>
      </p:sp>
      <p:pic>
        <p:nvPicPr>
          <p:cNvPr id="12" name="Image 3" descr="preencoded.png"/>
          <p:cNvPicPr>
            <a:picLocks noChangeAspect="1"/>
          </p:cNvPicPr>
          <p:nvPr/>
        </p:nvPicPr>
        <p:blipFill>
          <a:blip r:embed="rId6"/>
          <a:stretch>
            <a:fillRect/>
          </a:stretch>
        </p:blipFill>
        <p:spPr>
          <a:xfrm>
            <a:off x="8053268" y="3025973"/>
            <a:ext cx="269200" cy="336590"/>
          </a:xfrm>
          <a:prstGeom prst="rect">
            <a:avLst/>
          </a:prstGeom>
        </p:spPr>
      </p:pic>
      <p:sp>
        <p:nvSpPr>
          <p:cNvPr id="13" name="Text 7"/>
          <p:cNvSpPr/>
          <p:nvPr/>
        </p:nvSpPr>
        <p:spPr>
          <a:xfrm>
            <a:off x="9487853" y="4976217"/>
            <a:ext cx="4103965" cy="351949"/>
          </a:xfrm>
          <a:prstGeom prst="rect">
            <a:avLst/>
          </a:prstGeom>
          <a:noFill/>
          <a:ln/>
        </p:spPr>
        <p:txBody>
          <a:bodyPr wrap="none" lIns="0" tIns="0" rIns="0" bIns="0" rtlCol="0" anchor="t"/>
          <a:lstStyle/>
          <a:p>
            <a:pPr marL="0" indent="0" algn="l">
              <a:lnSpc>
                <a:spcPts val="2750"/>
              </a:lnSpc>
              <a:buNone/>
            </a:pPr>
            <a:r>
              <a:rPr lang="en-US" sz="2200" kern="0" spc="-44" dirty="0">
                <a:solidFill>
                  <a:srgbClr val="272525"/>
                </a:solidFill>
                <a:latin typeface="Source Serif Pro Semi Bold" pitchFamily="34" charset="0"/>
                <a:ea typeface="Source Serif Pro Semi Bold" pitchFamily="34" charset="-122"/>
                <a:cs typeface="Source Serif Pro Semi Bold" pitchFamily="34" charset="-120"/>
              </a:rPr>
              <a:t>Implement Cost-Saving Strategies</a:t>
            </a:r>
            <a:endParaRPr lang="en-US" sz="2200" dirty="0"/>
          </a:p>
        </p:txBody>
      </p:sp>
      <p:sp>
        <p:nvSpPr>
          <p:cNvPr id="14" name="Text 8"/>
          <p:cNvSpPr/>
          <p:nvPr/>
        </p:nvSpPr>
        <p:spPr>
          <a:xfrm>
            <a:off x="9487853" y="5471755"/>
            <a:ext cx="4304824" cy="766048"/>
          </a:xfrm>
          <a:prstGeom prst="rect">
            <a:avLst/>
          </a:prstGeom>
          <a:noFill/>
          <a:ln/>
        </p:spPr>
        <p:txBody>
          <a:bodyPr wrap="square" lIns="0" tIns="0" rIns="0" bIns="0" rtlCol="0" anchor="t"/>
          <a:lstStyle/>
          <a:p>
            <a:pPr marL="0" indent="0" algn="l">
              <a:lnSpc>
                <a:spcPts val="3000"/>
              </a:lnSpc>
              <a:buNone/>
            </a:pPr>
            <a:r>
              <a:rPr lang="en-US" sz="1850" kern="0" spc="-38" dirty="0">
                <a:solidFill>
                  <a:srgbClr val="272525"/>
                </a:solidFill>
                <a:latin typeface="Source Sans Pro" pitchFamily="34" charset="0"/>
                <a:ea typeface="Source Sans Pro" pitchFamily="34" charset="-122"/>
                <a:cs typeface="Source Sans Pro" pitchFamily="34" charset="-120"/>
              </a:rPr>
              <a:t>Define requirements, use cross-platform tools, and launch an MVP.</a:t>
            </a:r>
            <a:endParaRPr lang="en-US" sz="1850" dirty="0"/>
          </a:p>
        </p:txBody>
      </p:sp>
      <p:pic>
        <p:nvPicPr>
          <p:cNvPr id="15" name="Image 4" descr="preencoded.png"/>
          <p:cNvPicPr>
            <a:picLocks noChangeAspect="1"/>
          </p:cNvPicPr>
          <p:nvPr/>
        </p:nvPicPr>
        <p:blipFill>
          <a:blip r:embed="rId7"/>
          <a:stretch>
            <a:fillRect/>
          </a:stretch>
        </p:blipFill>
        <p:spPr>
          <a:xfrm>
            <a:off x="5501521" y="2892504"/>
            <a:ext cx="3627358" cy="3627358"/>
          </a:xfrm>
          <a:prstGeom prst="rect">
            <a:avLst/>
          </a:prstGeom>
        </p:spPr>
      </p:pic>
      <p:sp>
        <p:nvSpPr>
          <p:cNvPr id="16" name="Shape 9"/>
          <p:cNvSpPr/>
          <p:nvPr/>
        </p:nvSpPr>
        <p:spPr>
          <a:xfrm>
            <a:off x="7888724" y="5918716"/>
            <a:ext cx="598408" cy="598408"/>
          </a:xfrm>
          <a:prstGeom prst="roundRect">
            <a:avLst>
              <a:gd name="adj" fmla="val 1526526"/>
            </a:avLst>
          </a:prstGeom>
          <a:solidFill>
            <a:srgbClr val="F0D4F7"/>
          </a:solidFill>
          <a:ln w="7620">
            <a:solidFill>
              <a:srgbClr val="D6BADD"/>
            </a:solidFill>
            <a:prstDash val="solid"/>
          </a:ln>
        </p:spPr>
      </p:sp>
      <p:pic>
        <p:nvPicPr>
          <p:cNvPr id="17" name="Image 5" descr="preencoded.png"/>
          <p:cNvPicPr>
            <a:picLocks noChangeAspect="1"/>
          </p:cNvPicPr>
          <p:nvPr/>
        </p:nvPicPr>
        <p:blipFill>
          <a:blip r:embed="rId8"/>
          <a:stretch>
            <a:fillRect/>
          </a:stretch>
        </p:blipFill>
        <p:spPr>
          <a:xfrm>
            <a:off x="8053268" y="6049566"/>
            <a:ext cx="269200" cy="336590"/>
          </a:xfrm>
          <a:prstGeom prst="rect">
            <a:avLst/>
          </a:prstGeom>
        </p:spPr>
      </p:pic>
      <p:sp>
        <p:nvSpPr>
          <p:cNvPr id="18" name="Rectangle: Rounded Corners 17">
            <a:extLst>
              <a:ext uri="{FF2B5EF4-FFF2-40B4-BE49-F238E27FC236}">
                <a16:creationId xmlns:a16="http://schemas.microsoft.com/office/drawing/2014/main" id="{64D30C39-1260-46D8-85ED-861ABA716CA1}"/>
              </a:ext>
            </a:extLst>
          </p:cNvPr>
          <p:cNvSpPr/>
          <p:nvPr/>
        </p:nvSpPr>
        <p:spPr>
          <a:xfrm>
            <a:off x="12861890" y="7676940"/>
            <a:ext cx="1657978" cy="552659"/>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TotalTime>
  <Words>558</Words>
  <Application>Microsoft Office PowerPoint</Application>
  <PresentationFormat>Custom</PresentationFormat>
  <Paragraphs>69</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Source Sans Pro</vt:lpstr>
      <vt:lpstr>Source Sans Pro Bold</vt:lpstr>
      <vt:lpstr>Source Serif Pro Semi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Ngam Caleb</cp:lastModifiedBy>
  <cp:revision>4</cp:revision>
  <dcterms:created xsi:type="dcterms:W3CDTF">2025-03-31T23:06:44Z</dcterms:created>
  <dcterms:modified xsi:type="dcterms:W3CDTF">2025-03-31T23:26:13Z</dcterms:modified>
</cp:coreProperties>
</file>