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Lst>
  <p:sldSz cx="14630400" cy="8229600"/>
  <p:notesSz cx="8229600" cy="14630400"/>
  <p:embeddedFontLst>
    <p:embeddedFont>
      <p:font typeface="Fraunces Extra Bold" charset="0"/>
      <p:regular r:id="rId18"/>
    </p:embeddedFont>
    <p:embeddedFont>
      <p:font typeface="Fraunces Extra Bold" charset="0"/>
      <p:regular r:id="rId19"/>
    </p:embeddedFont>
    <p:embeddedFont>
      <p:font typeface="Nobile" charset="0"/>
      <p:regular r:id="rId20"/>
    </p:embeddedFont>
    <p:embeddedFont>
      <p:font typeface="Nobile" charset="0"/>
      <p:regular r:id="rId21"/>
    </p:embeddedFont>
    <p:embeddedFont>
      <p:font typeface="Nobile" charset="0"/>
      <p:regular r:id="rId22"/>
    </p:embeddedFont>
    <p:embeddedFont>
      <p:font typeface="Nobile" charset="0"/>
      <p:regular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p:spPr>
      </p:sp>
      <p:sp>
        <p:nvSpPr>
          <p:cNvPr id="3" name="Shape 1"/>
          <p:cNvSpPr/>
          <p:nvPr/>
        </p:nvSpPr>
        <p:spPr>
          <a:xfrm>
            <a:off x="0" y="0"/>
            <a:ext cx="14630400" cy="8229600"/>
          </a:xfrm>
          <a:prstGeom prst="rect">
            <a:avLst/>
          </a:prstGeom>
          <a:solidFill>
            <a:srgbClr val="FAFFFA"/>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1.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6.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png"/><Relationship Id="rId7" Type="http://schemas.openxmlformats.org/officeDocument/2006/relationships/image" Target="../media/image19.pn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1" Type="http://schemas.openxmlformats.org/officeDocument/2006/relationships/notesSlide" Target="../notesSlides/notesSlide8.xml"/><Relationship Id="rId10" Type="http://schemas.openxmlformats.org/officeDocument/2006/relationships/slideLayout" Target="../slideLayouts/slideLayout9.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80190" y="1149310"/>
            <a:ext cx="7556421" cy="1417558"/>
          </a:xfrm>
          <a:prstGeom prst="rect">
            <a:avLst/>
          </a:prstGeom>
          <a:noFill/>
        </p:spPr>
        <p:txBody>
          <a:bodyPr wrap="square" lIns="0" tIns="0" rIns="0" bIns="0" rtlCol="0" anchor="t"/>
          <a:lstStyle/>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Car Fault Diagnosis Mobile Application</a:t>
            </a:r>
            <a:endParaRPr lang="en-US" sz="4450" dirty="0"/>
          </a:p>
        </p:txBody>
      </p:sp>
      <p:sp>
        <p:nvSpPr>
          <p:cNvPr id="4" name="Text 1"/>
          <p:cNvSpPr/>
          <p:nvPr/>
        </p:nvSpPr>
        <p:spPr>
          <a:xfrm>
            <a:off x="6280190" y="2907030"/>
            <a:ext cx="7556421" cy="1451610"/>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 UI design and implementation of our Car Fault Diagnosis Mobile Application. We focused on translating functional requirements into a practical, interactive, and user-friendly mobile experience for car owners and mechanics.</a:t>
            </a:r>
            <a:endParaRPr lang="en-US" sz="1750" dirty="0"/>
          </a:p>
        </p:txBody>
      </p:sp>
      <p:sp>
        <p:nvSpPr>
          <p:cNvPr id="5" name="Text 2"/>
          <p:cNvSpPr/>
          <p:nvPr/>
        </p:nvSpPr>
        <p:spPr>
          <a:xfrm>
            <a:off x="6280190" y="4613791"/>
            <a:ext cx="7556421" cy="1814513"/>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Our objective was to create an app that allows seamless interaction with features like scanning dashboard symbols, recording engine sounds, receiving AI-driven diagnoses, and contacting professionals. This phase prioritizes usability, accessibility, clarity, and responsiveness, ensuring a technically sound, enjoyable product.</a:t>
            </a:r>
            <a:endParaRPr lang="en-US" sz="1750" dirty="0"/>
          </a:p>
        </p:txBody>
      </p:sp>
      <p:sp>
        <p:nvSpPr>
          <p:cNvPr id="8" name="Text 5"/>
          <p:cNvSpPr/>
          <p:nvPr/>
        </p:nvSpPr>
        <p:spPr>
          <a:xfrm>
            <a:off x="6756400" y="6683375"/>
            <a:ext cx="3467100" cy="396875"/>
          </a:xfrm>
          <a:prstGeom prst="rect">
            <a:avLst/>
          </a:prstGeom>
          <a:noFill/>
        </p:spPr>
        <p:txBody>
          <a:bodyPr wrap="none" lIns="0" tIns="0" rIns="0" bIns="0" rtlCol="0" anchor="t"/>
          <a:lstStyle/>
          <a:p>
            <a:pPr marL="0" indent="0" algn="l">
              <a:lnSpc>
                <a:spcPts val="3100"/>
              </a:lnSpc>
              <a:buNone/>
            </a:pPr>
            <a:endParaRPr lang="en-US" sz="2200" dirty="0"/>
          </a:p>
        </p:txBody>
      </p:sp>
      <p:pic>
        <p:nvPicPr>
          <p:cNvPr id="2" name="Image 0" descr="preencoded.png"/>
          <p:cNvPicPr>
            <a:picLocks noChangeAspect="1"/>
          </p:cNvPicPr>
          <p:nvPr/>
        </p:nvPicPr>
        <p:blipFill>
          <a:blip r:embed="rId1"/>
          <a:stretch>
            <a:fillRect/>
          </a:stretch>
        </p:blipFill>
        <p:spPr>
          <a:xfrm>
            <a:off x="28575" y="47625"/>
            <a:ext cx="5486400" cy="8229600"/>
          </a:xfrm>
          <a:prstGeom prst="rect">
            <a:avLst/>
          </a:prstGeom>
        </p:spPr>
      </p:pic>
      <p:sp>
        <p:nvSpPr>
          <p:cNvPr id="6" name="Flowchart: Process 5"/>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50783" y="685562"/>
            <a:ext cx="8361521" cy="491847"/>
          </a:xfrm>
          <a:prstGeom prst="rect">
            <a:avLst/>
          </a:prstGeom>
          <a:noFill/>
        </p:spPr>
        <p:txBody>
          <a:bodyPr wrap="none" lIns="0" tIns="0" rIns="0" bIns="0" rtlCol="0" anchor="t"/>
          <a:lstStyle/>
          <a:p>
            <a:pPr marL="0" indent="0" algn="l">
              <a:lnSpc>
                <a:spcPts val="3850"/>
              </a:lnSpc>
              <a:buNone/>
            </a:pPr>
            <a:r>
              <a:rPr lang="en-US" sz="3050" b="1" dirty="0">
                <a:solidFill>
                  <a:srgbClr val="3B4540"/>
                </a:solidFill>
                <a:latin typeface="Fraunces Extra Bold" pitchFamily="34" charset="0"/>
                <a:ea typeface="Fraunces Extra Bold" pitchFamily="34" charset="-122"/>
                <a:cs typeface="Fraunces Extra Bold" pitchFamily="34" charset="-120"/>
              </a:rPr>
              <a:t>Frontend Implementation and Conclusion</a:t>
            </a:r>
            <a:endParaRPr lang="en-US" sz="3050" dirty="0"/>
          </a:p>
        </p:txBody>
      </p:sp>
      <p:sp>
        <p:nvSpPr>
          <p:cNvPr id="3" name="Text 1"/>
          <p:cNvSpPr/>
          <p:nvPr/>
        </p:nvSpPr>
        <p:spPr>
          <a:xfrm>
            <a:off x="550783" y="1492091"/>
            <a:ext cx="13528834" cy="503634"/>
          </a:xfrm>
          <a:prstGeom prst="rect">
            <a:avLst/>
          </a:prstGeom>
          <a:noFill/>
        </p:spPr>
        <p:txBody>
          <a:bodyPr wrap="square" lIns="0" tIns="0" rIns="0" bIns="0" rtlCol="0" anchor="t"/>
          <a:lstStyle/>
          <a:p>
            <a:pPr marL="0" indent="0" algn="l">
              <a:lnSpc>
                <a:spcPts val="1950"/>
              </a:lnSpc>
              <a:buNone/>
            </a:pPr>
            <a:r>
              <a:rPr lang="en-US" sz="1200" dirty="0">
                <a:solidFill>
                  <a:srgbClr val="405449"/>
                </a:solidFill>
                <a:latin typeface="Nobile" pitchFamily="34" charset="0"/>
                <a:ea typeface="Nobile" pitchFamily="34" charset="-122"/>
                <a:cs typeface="Nobile" pitchFamily="34" charset="-120"/>
              </a:rPr>
              <a:t>The frontend implementation transforms design concepts into an interactive mobile application. Developed using React Native, the app emphasizes usability, performance, responsiveness, and consistency across Android and iOS. Expo Framework streamlines the workflow, simplifying access to native APIs.</a:t>
            </a:r>
            <a:endParaRPr lang="en-US" sz="1200" dirty="0"/>
          </a:p>
        </p:txBody>
      </p:sp>
      <p:sp>
        <p:nvSpPr>
          <p:cNvPr id="4" name="Text 2"/>
          <p:cNvSpPr/>
          <p:nvPr/>
        </p:nvSpPr>
        <p:spPr>
          <a:xfrm>
            <a:off x="550783" y="2172772"/>
            <a:ext cx="13528834" cy="503634"/>
          </a:xfrm>
          <a:prstGeom prst="rect">
            <a:avLst/>
          </a:prstGeom>
          <a:noFill/>
        </p:spPr>
        <p:txBody>
          <a:bodyPr wrap="square" lIns="0" tIns="0" rIns="0" bIns="0" rtlCol="0" anchor="t"/>
          <a:lstStyle/>
          <a:p>
            <a:pPr marL="0" indent="0" algn="l">
              <a:lnSpc>
                <a:spcPts val="1950"/>
              </a:lnSpc>
              <a:buNone/>
            </a:pPr>
            <a:r>
              <a:rPr lang="en-US" sz="1200" dirty="0">
                <a:solidFill>
                  <a:srgbClr val="405449"/>
                </a:solidFill>
                <a:latin typeface="Nobile" pitchFamily="34" charset="0"/>
                <a:ea typeface="Nobile" pitchFamily="34" charset="-122"/>
                <a:cs typeface="Nobile" pitchFamily="34" charset="-120"/>
              </a:rPr>
              <a:t>React Navigation handles in-app navigation, while Expo Camera &amp; Audio enable real-time data acquisition for diagnostics. TypeScript ensures type safety, and Context API manages global state. This robust technology stack supports a seamless, intelligent car fault diagnostic experience, bridging concept to reality.</a:t>
            </a:r>
            <a:endParaRPr lang="en-US" sz="1200" dirty="0"/>
          </a:p>
        </p:txBody>
      </p:sp>
      <p:pic>
        <p:nvPicPr>
          <p:cNvPr id="5" name="Image 0" descr="preencoded.png"/>
          <p:cNvPicPr>
            <a:picLocks noChangeAspect="1"/>
          </p:cNvPicPr>
          <p:nvPr/>
        </p:nvPicPr>
        <p:blipFill>
          <a:blip r:embed="rId1"/>
          <a:stretch>
            <a:fillRect/>
          </a:stretch>
        </p:blipFill>
        <p:spPr>
          <a:xfrm>
            <a:off x="3263265" y="2853452"/>
            <a:ext cx="1339334" cy="906661"/>
          </a:xfrm>
          <a:prstGeom prst="rect">
            <a:avLst/>
          </a:prstGeom>
        </p:spPr>
      </p:pic>
      <p:sp>
        <p:nvSpPr>
          <p:cNvPr id="6" name="Text 3"/>
          <p:cNvSpPr/>
          <p:nvPr/>
        </p:nvSpPr>
        <p:spPr>
          <a:xfrm>
            <a:off x="3822144" y="3280886"/>
            <a:ext cx="221337" cy="276582"/>
          </a:xfrm>
          <a:prstGeom prst="rect">
            <a:avLst/>
          </a:prstGeom>
          <a:noFill/>
        </p:spPr>
        <p:txBody>
          <a:bodyPr wrap="none" lIns="0" tIns="0" rIns="0" bIns="0" rtlCol="0" anchor="t"/>
          <a:lstStyle/>
          <a:p>
            <a:pPr marL="0" indent="0" algn="ctr">
              <a:lnSpc>
                <a:spcPts val="2750"/>
              </a:lnSpc>
              <a:buNone/>
            </a:pPr>
            <a:r>
              <a:rPr lang="en-US" sz="1700" b="1" dirty="0">
                <a:solidFill>
                  <a:srgbClr val="405449"/>
                </a:solidFill>
                <a:latin typeface="Fraunces Extra Bold" pitchFamily="34" charset="0"/>
                <a:ea typeface="Fraunces Extra Bold" pitchFamily="34" charset="-122"/>
                <a:cs typeface="Fraunces Extra Bold" pitchFamily="34" charset="-120"/>
              </a:rPr>
              <a:t>1</a:t>
            </a:r>
            <a:endParaRPr lang="en-US" sz="1700" dirty="0"/>
          </a:p>
        </p:txBody>
      </p:sp>
      <p:sp>
        <p:nvSpPr>
          <p:cNvPr id="7" name="Text 4"/>
          <p:cNvSpPr/>
          <p:nvPr/>
        </p:nvSpPr>
        <p:spPr>
          <a:xfrm>
            <a:off x="4759881" y="3010733"/>
            <a:ext cx="1967389" cy="245864"/>
          </a:xfrm>
          <a:prstGeom prst="rect">
            <a:avLst/>
          </a:prstGeom>
          <a:noFill/>
        </p:spPr>
        <p:txBody>
          <a:bodyPr wrap="none" lIns="0" tIns="0" rIns="0" bIns="0" rtlCol="0" anchor="t"/>
          <a:lstStyle/>
          <a:p>
            <a:pPr marL="0" indent="0" algn="l">
              <a:lnSpc>
                <a:spcPts val="1900"/>
              </a:lnSpc>
              <a:buNone/>
            </a:pPr>
            <a:r>
              <a:rPr lang="en-US" sz="1500" b="1" dirty="0">
                <a:solidFill>
                  <a:srgbClr val="405449"/>
                </a:solidFill>
                <a:latin typeface="Fraunces Extra Bold" pitchFamily="34" charset="0"/>
                <a:ea typeface="Fraunces Extra Bold" pitchFamily="34" charset="-122"/>
                <a:cs typeface="Fraunces Extra Bold" pitchFamily="34" charset="-120"/>
              </a:rPr>
              <a:t>React Native</a:t>
            </a:r>
            <a:endParaRPr lang="en-US" sz="1500" dirty="0"/>
          </a:p>
        </p:txBody>
      </p:sp>
      <p:sp>
        <p:nvSpPr>
          <p:cNvPr id="8" name="Text 5"/>
          <p:cNvSpPr/>
          <p:nvPr/>
        </p:nvSpPr>
        <p:spPr>
          <a:xfrm>
            <a:off x="4759881" y="3351014"/>
            <a:ext cx="3714036" cy="251817"/>
          </a:xfrm>
          <a:prstGeom prst="rect">
            <a:avLst/>
          </a:prstGeom>
          <a:noFill/>
        </p:spPr>
        <p:txBody>
          <a:bodyPr wrap="none" lIns="0" tIns="0" rIns="0" bIns="0" rtlCol="0" anchor="t"/>
          <a:lstStyle/>
          <a:p>
            <a:pPr marL="0" indent="0" algn="l">
              <a:lnSpc>
                <a:spcPts val="1950"/>
              </a:lnSpc>
              <a:buNone/>
            </a:pPr>
            <a:r>
              <a:rPr lang="en-US" sz="1200" dirty="0">
                <a:solidFill>
                  <a:srgbClr val="405449"/>
                </a:solidFill>
                <a:latin typeface="Nobile" pitchFamily="34" charset="0"/>
                <a:ea typeface="Nobile" pitchFamily="34" charset="-122"/>
                <a:cs typeface="Nobile" pitchFamily="34" charset="-120"/>
              </a:rPr>
              <a:t>Core framework for cross-platform development.</a:t>
            </a:r>
            <a:endParaRPr lang="en-US" sz="1200" dirty="0"/>
          </a:p>
        </p:txBody>
      </p:sp>
      <p:sp>
        <p:nvSpPr>
          <p:cNvPr id="9" name="Shape 6"/>
          <p:cNvSpPr/>
          <p:nvPr/>
        </p:nvSpPr>
        <p:spPr>
          <a:xfrm>
            <a:off x="4641890" y="3770233"/>
            <a:ext cx="9398437" cy="11430"/>
          </a:xfrm>
          <a:prstGeom prst="roundRect">
            <a:avLst>
              <a:gd name="adj" fmla="val 1239336"/>
            </a:avLst>
          </a:prstGeom>
          <a:solidFill>
            <a:srgbClr val="CED9CE"/>
          </a:solidFill>
        </p:spPr>
      </p:sp>
      <p:pic>
        <p:nvPicPr>
          <p:cNvPr id="10" name="Image 1" descr="preencoded.png"/>
          <p:cNvPicPr>
            <a:picLocks noChangeAspect="1"/>
          </p:cNvPicPr>
          <p:nvPr/>
        </p:nvPicPr>
        <p:blipFill>
          <a:blip r:embed="rId2"/>
          <a:stretch>
            <a:fillRect/>
          </a:stretch>
        </p:blipFill>
        <p:spPr>
          <a:xfrm>
            <a:off x="2593538" y="3799403"/>
            <a:ext cx="2678668" cy="906661"/>
          </a:xfrm>
          <a:prstGeom prst="rect">
            <a:avLst/>
          </a:prstGeom>
        </p:spPr>
      </p:pic>
      <p:sp>
        <p:nvSpPr>
          <p:cNvPr id="11" name="Text 7"/>
          <p:cNvSpPr/>
          <p:nvPr/>
        </p:nvSpPr>
        <p:spPr>
          <a:xfrm>
            <a:off x="3822144" y="4114443"/>
            <a:ext cx="221337" cy="276582"/>
          </a:xfrm>
          <a:prstGeom prst="rect">
            <a:avLst/>
          </a:prstGeom>
          <a:noFill/>
        </p:spPr>
        <p:txBody>
          <a:bodyPr wrap="none" lIns="0" tIns="0" rIns="0" bIns="0" rtlCol="0" anchor="t"/>
          <a:lstStyle/>
          <a:p>
            <a:pPr marL="0" indent="0" algn="ctr">
              <a:lnSpc>
                <a:spcPts val="2750"/>
              </a:lnSpc>
              <a:buNone/>
            </a:pPr>
            <a:r>
              <a:rPr lang="en-US" sz="1700" b="1" dirty="0">
                <a:solidFill>
                  <a:srgbClr val="405449"/>
                </a:solidFill>
                <a:latin typeface="Fraunces Extra Bold" pitchFamily="34" charset="0"/>
                <a:ea typeface="Fraunces Extra Bold" pitchFamily="34" charset="-122"/>
                <a:cs typeface="Fraunces Extra Bold" pitchFamily="34" charset="-120"/>
              </a:rPr>
              <a:t>2</a:t>
            </a:r>
            <a:endParaRPr lang="en-US" sz="1700" dirty="0"/>
          </a:p>
        </p:txBody>
      </p:sp>
      <p:sp>
        <p:nvSpPr>
          <p:cNvPr id="12" name="Text 8"/>
          <p:cNvSpPr/>
          <p:nvPr/>
        </p:nvSpPr>
        <p:spPr>
          <a:xfrm>
            <a:off x="5429488" y="3956685"/>
            <a:ext cx="1967389" cy="245864"/>
          </a:xfrm>
          <a:prstGeom prst="rect">
            <a:avLst/>
          </a:prstGeom>
          <a:noFill/>
        </p:spPr>
        <p:txBody>
          <a:bodyPr wrap="none" lIns="0" tIns="0" rIns="0" bIns="0" rtlCol="0" anchor="t"/>
          <a:lstStyle/>
          <a:p>
            <a:pPr marL="0" indent="0" algn="l">
              <a:lnSpc>
                <a:spcPts val="1900"/>
              </a:lnSpc>
              <a:buNone/>
            </a:pPr>
            <a:r>
              <a:rPr lang="en-US" sz="1500" b="1" dirty="0">
                <a:solidFill>
                  <a:srgbClr val="405449"/>
                </a:solidFill>
                <a:latin typeface="Fraunces Extra Bold" pitchFamily="34" charset="0"/>
                <a:ea typeface="Fraunces Extra Bold" pitchFamily="34" charset="-122"/>
                <a:cs typeface="Fraunces Extra Bold" pitchFamily="34" charset="-120"/>
              </a:rPr>
              <a:t>Expo Framework</a:t>
            </a:r>
            <a:endParaRPr lang="en-US" sz="1500" dirty="0"/>
          </a:p>
        </p:txBody>
      </p:sp>
      <p:sp>
        <p:nvSpPr>
          <p:cNvPr id="13" name="Text 9"/>
          <p:cNvSpPr/>
          <p:nvPr/>
        </p:nvSpPr>
        <p:spPr>
          <a:xfrm>
            <a:off x="5429488" y="4296966"/>
            <a:ext cx="3646051" cy="251817"/>
          </a:xfrm>
          <a:prstGeom prst="rect">
            <a:avLst/>
          </a:prstGeom>
          <a:noFill/>
        </p:spPr>
        <p:txBody>
          <a:bodyPr wrap="none" lIns="0" tIns="0" rIns="0" bIns="0" rtlCol="0" anchor="t"/>
          <a:lstStyle/>
          <a:p>
            <a:pPr marL="0" indent="0" algn="l">
              <a:lnSpc>
                <a:spcPts val="1950"/>
              </a:lnSpc>
              <a:buNone/>
            </a:pPr>
            <a:r>
              <a:rPr lang="en-US" sz="1200" dirty="0">
                <a:solidFill>
                  <a:srgbClr val="405449"/>
                </a:solidFill>
                <a:latin typeface="Nobile" pitchFamily="34" charset="0"/>
                <a:ea typeface="Nobile" pitchFamily="34" charset="-122"/>
                <a:cs typeface="Nobile" pitchFamily="34" charset="-120"/>
              </a:rPr>
              <a:t>Streamlines development, access to native APIs.</a:t>
            </a:r>
            <a:endParaRPr lang="en-US" sz="1200" dirty="0"/>
          </a:p>
        </p:txBody>
      </p:sp>
      <p:sp>
        <p:nvSpPr>
          <p:cNvPr id="14" name="Shape 10"/>
          <p:cNvSpPr/>
          <p:nvPr/>
        </p:nvSpPr>
        <p:spPr>
          <a:xfrm>
            <a:off x="5311497" y="4716185"/>
            <a:ext cx="8728829" cy="11430"/>
          </a:xfrm>
          <a:prstGeom prst="roundRect">
            <a:avLst>
              <a:gd name="adj" fmla="val 1239336"/>
            </a:avLst>
          </a:prstGeom>
          <a:solidFill>
            <a:srgbClr val="CED9CE"/>
          </a:solidFill>
        </p:spPr>
      </p:sp>
      <p:pic>
        <p:nvPicPr>
          <p:cNvPr id="15" name="Image 2" descr="preencoded.png"/>
          <p:cNvPicPr>
            <a:picLocks noChangeAspect="1"/>
          </p:cNvPicPr>
          <p:nvPr/>
        </p:nvPicPr>
        <p:blipFill>
          <a:blip r:embed="rId3"/>
          <a:stretch>
            <a:fillRect/>
          </a:stretch>
        </p:blipFill>
        <p:spPr>
          <a:xfrm>
            <a:off x="1923931" y="4745355"/>
            <a:ext cx="4018002" cy="906661"/>
          </a:xfrm>
          <a:prstGeom prst="rect">
            <a:avLst/>
          </a:prstGeom>
        </p:spPr>
      </p:pic>
      <p:sp>
        <p:nvSpPr>
          <p:cNvPr id="16" name="Text 11"/>
          <p:cNvSpPr/>
          <p:nvPr/>
        </p:nvSpPr>
        <p:spPr>
          <a:xfrm>
            <a:off x="3822144" y="5060394"/>
            <a:ext cx="221337" cy="276582"/>
          </a:xfrm>
          <a:prstGeom prst="rect">
            <a:avLst/>
          </a:prstGeom>
          <a:noFill/>
        </p:spPr>
        <p:txBody>
          <a:bodyPr wrap="none" lIns="0" tIns="0" rIns="0" bIns="0" rtlCol="0" anchor="t"/>
          <a:lstStyle/>
          <a:p>
            <a:pPr marL="0" indent="0" algn="ctr">
              <a:lnSpc>
                <a:spcPts val="2750"/>
              </a:lnSpc>
              <a:buNone/>
            </a:pPr>
            <a:r>
              <a:rPr lang="en-US" sz="1700" b="1" dirty="0">
                <a:solidFill>
                  <a:srgbClr val="405449"/>
                </a:solidFill>
                <a:latin typeface="Fraunces Extra Bold" pitchFamily="34" charset="0"/>
                <a:ea typeface="Fraunces Extra Bold" pitchFamily="34" charset="-122"/>
                <a:cs typeface="Fraunces Extra Bold" pitchFamily="34" charset="-120"/>
              </a:rPr>
              <a:t>3</a:t>
            </a:r>
            <a:endParaRPr lang="en-US" sz="1700" dirty="0"/>
          </a:p>
        </p:txBody>
      </p:sp>
      <p:sp>
        <p:nvSpPr>
          <p:cNvPr id="17" name="Text 12"/>
          <p:cNvSpPr/>
          <p:nvPr/>
        </p:nvSpPr>
        <p:spPr>
          <a:xfrm>
            <a:off x="6099215" y="4902637"/>
            <a:ext cx="1967389" cy="245864"/>
          </a:xfrm>
          <a:prstGeom prst="rect">
            <a:avLst/>
          </a:prstGeom>
          <a:noFill/>
        </p:spPr>
        <p:txBody>
          <a:bodyPr wrap="none" lIns="0" tIns="0" rIns="0" bIns="0" rtlCol="0" anchor="t"/>
          <a:lstStyle/>
          <a:p>
            <a:pPr marL="0" indent="0" algn="l">
              <a:lnSpc>
                <a:spcPts val="1900"/>
              </a:lnSpc>
              <a:buNone/>
            </a:pPr>
            <a:r>
              <a:rPr lang="en-US" sz="1500" b="1" dirty="0">
                <a:solidFill>
                  <a:srgbClr val="405449"/>
                </a:solidFill>
                <a:latin typeface="Fraunces Extra Bold" pitchFamily="34" charset="0"/>
                <a:ea typeface="Fraunces Extra Bold" pitchFamily="34" charset="-122"/>
                <a:cs typeface="Fraunces Extra Bold" pitchFamily="34" charset="-120"/>
              </a:rPr>
              <a:t>React Navigation</a:t>
            </a:r>
            <a:endParaRPr lang="en-US" sz="1500" dirty="0"/>
          </a:p>
        </p:txBody>
      </p:sp>
      <p:sp>
        <p:nvSpPr>
          <p:cNvPr id="18" name="Text 13"/>
          <p:cNvSpPr/>
          <p:nvPr/>
        </p:nvSpPr>
        <p:spPr>
          <a:xfrm>
            <a:off x="6099215" y="5242917"/>
            <a:ext cx="2408873" cy="251817"/>
          </a:xfrm>
          <a:prstGeom prst="rect">
            <a:avLst/>
          </a:prstGeom>
          <a:noFill/>
        </p:spPr>
        <p:txBody>
          <a:bodyPr wrap="none" lIns="0" tIns="0" rIns="0" bIns="0" rtlCol="0" anchor="t"/>
          <a:lstStyle/>
          <a:p>
            <a:pPr marL="0" indent="0" algn="l">
              <a:lnSpc>
                <a:spcPts val="1950"/>
              </a:lnSpc>
              <a:buNone/>
            </a:pPr>
            <a:r>
              <a:rPr lang="en-US" sz="1200" dirty="0">
                <a:solidFill>
                  <a:srgbClr val="405449"/>
                </a:solidFill>
                <a:latin typeface="Nobile" pitchFamily="34" charset="0"/>
                <a:ea typeface="Nobile" pitchFamily="34" charset="-122"/>
                <a:cs typeface="Nobile" pitchFamily="34" charset="-120"/>
              </a:rPr>
              <a:t>Handles fluid in-app navigation.</a:t>
            </a:r>
            <a:endParaRPr lang="en-US" sz="1200" dirty="0"/>
          </a:p>
        </p:txBody>
      </p:sp>
      <p:sp>
        <p:nvSpPr>
          <p:cNvPr id="19" name="Shape 14"/>
          <p:cNvSpPr/>
          <p:nvPr/>
        </p:nvSpPr>
        <p:spPr>
          <a:xfrm>
            <a:off x="5981224" y="5662136"/>
            <a:ext cx="8059102" cy="11430"/>
          </a:xfrm>
          <a:prstGeom prst="roundRect">
            <a:avLst>
              <a:gd name="adj" fmla="val 1239336"/>
            </a:avLst>
          </a:prstGeom>
          <a:solidFill>
            <a:srgbClr val="CED9CE"/>
          </a:solidFill>
        </p:spPr>
      </p:sp>
      <p:pic>
        <p:nvPicPr>
          <p:cNvPr id="20" name="Image 3" descr="preencoded.png"/>
          <p:cNvPicPr>
            <a:picLocks noChangeAspect="1"/>
          </p:cNvPicPr>
          <p:nvPr/>
        </p:nvPicPr>
        <p:blipFill>
          <a:blip r:embed="rId4"/>
          <a:stretch>
            <a:fillRect/>
          </a:stretch>
        </p:blipFill>
        <p:spPr>
          <a:xfrm>
            <a:off x="1254204" y="5691307"/>
            <a:ext cx="5357336" cy="906661"/>
          </a:xfrm>
          <a:prstGeom prst="rect">
            <a:avLst/>
          </a:prstGeom>
        </p:spPr>
      </p:pic>
      <p:sp>
        <p:nvSpPr>
          <p:cNvPr id="21" name="Text 15"/>
          <p:cNvSpPr/>
          <p:nvPr/>
        </p:nvSpPr>
        <p:spPr>
          <a:xfrm>
            <a:off x="3822144" y="6006346"/>
            <a:ext cx="221337" cy="276582"/>
          </a:xfrm>
          <a:prstGeom prst="rect">
            <a:avLst/>
          </a:prstGeom>
          <a:noFill/>
        </p:spPr>
        <p:txBody>
          <a:bodyPr wrap="none" lIns="0" tIns="0" rIns="0" bIns="0" rtlCol="0" anchor="t"/>
          <a:lstStyle/>
          <a:p>
            <a:pPr marL="0" indent="0" algn="ctr">
              <a:lnSpc>
                <a:spcPts val="2750"/>
              </a:lnSpc>
              <a:buNone/>
            </a:pPr>
            <a:r>
              <a:rPr lang="en-US" sz="1700" b="1" dirty="0">
                <a:solidFill>
                  <a:srgbClr val="405449"/>
                </a:solidFill>
                <a:latin typeface="Fraunces Extra Bold" pitchFamily="34" charset="0"/>
                <a:ea typeface="Fraunces Extra Bold" pitchFamily="34" charset="-122"/>
                <a:cs typeface="Fraunces Extra Bold" pitchFamily="34" charset="-120"/>
              </a:rPr>
              <a:t>4</a:t>
            </a:r>
            <a:endParaRPr lang="en-US" sz="1700" dirty="0"/>
          </a:p>
        </p:txBody>
      </p:sp>
      <p:sp>
        <p:nvSpPr>
          <p:cNvPr id="22" name="Text 16"/>
          <p:cNvSpPr/>
          <p:nvPr/>
        </p:nvSpPr>
        <p:spPr>
          <a:xfrm>
            <a:off x="6768822" y="5848588"/>
            <a:ext cx="2152174" cy="245864"/>
          </a:xfrm>
          <a:prstGeom prst="rect">
            <a:avLst/>
          </a:prstGeom>
          <a:noFill/>
        </p:spPr>
        <p:txBody>
          <a:bodyPr wrap="none" lIns="0" tIns="0" rIns="0" bIns="0" rtlCol="0" anchor="t"/>
          <a:lstStyle/>
          <a:p>
            <a:pPr marL="0" indent="0" algn="l">
              <a:lnSpc>
                <a:spcPts val="1900"/>
              </a:lnSpc>
              <a:buNone/>
            </a:pPr>
            <a:r>
              <a:rPr lang="en-US" sz="1500" b="1" dirty="0">
                <a:solidFill>
                  <a:srgbClr val="405449"/>
                </a:solidFill>
                <a:latin typeface="Fraunces Extra Bold" pitchFamily="34" charset="0"/>
                <a:ea typeface="Fraunces Extra Bold" pitchFamily="34" charset="-122"/>
                <a:cs typeface="Fraunces Extra Bold" pitchFamily="34" charset="-120"/>
              </a:rPr>
              <a:t>Expo Camera &amp; Audio</a:t>
            </a:r>
            <a:endParaRPr lang="en-US" sz="1500" dirty="0"/>
          </a:p>
        </p:txBody>
      </p:sp>
      <p:sp>
        <p:nvSpPr>
          <p:cNvPr id="23" name="Text 17"/>
          <p:cNvSpPr/>
          <p:nvPr/>
        </p:nvSpPr>
        <p:spPr>
          <a:xfrm>
            <a:off x="6768822" y="6188869"/>
            <a:ext cx="2606397" cy="251817"/>
          </a:xfrm>
          <a:prstGeom prst="rect">
            <a:avLst/>
          </a:prstGeom>
          <a:noFill/>
        </p:spPr>
        <p:txBody>
          <a:bodyPr wrap="none" lIns="0" tIns="0" rIns="0" bIns="0" rtlCol="0" anchor="t"/>
          <a:lstStyle/>
          <a:p>
            <a:pPr marL="0" indent="0" algn="l">
              <a:lnSpc>
                <a:spcPts val="1950"/>
              </a:lnSpc>
              <a:buNone/>
            </a:pPr>
            <a:r>
              <a:rPr lang="en-US" sz="1200" dirty="0">
                <a:solidFill>
                  <a:srgbClr val="405449"/>
                </a:solidFill>
                <a:latin typeface="Nobile" pitchFamily="34" charset="0"/>
                <a:ea typeface="Nobile" pitchFamily="34" charset="-122"/>
                <a:cs typeface="Nobile" pitchFamily="34" charset="-120"/>
              </a:rPr>
              <a:t>Enables real-time data acquisition.</a:t>
            </a:r>
            <a:endParaRPr lang="en-US" sz="1200" dirty="0"/>
          </a:p>
        </p:txBody>
      </p:sp>
      <p:sp>
        <p:nvSpPr>
          <p:cNvPr id="24" name="Shape 18"/>
          <p:cNvSpPr/>
          <p:nvPr/>
        </p:nvSpPr>
        <p:spPr>
          <a:xfrm>
            <a:off x="6650831" y="6608088"/>
            <a:ext cx="7389495" cy="11430"/>
          </a:xfrm>
          <a:prstGeom prst="roundRect">
            <a:avLst>
              <a:gd name="adj" fmla="val 1239336"/>
            </a:avLst>
          </a:prstGeom>
          <a:solidFill>
            <a:srgbClr val="CED9CE"/>
          </a:solidFill>
        </p:spPr>
      </p:sp>
      <p:pic>
        <p:nvPicPr>
          <p:cNvPr id="25" name="Image 4" descr="preencoded.png"/>
          <p:cNvPicPr>
            <a:picLocks noChangeAspect="1"/>
          </p:cNvPicPr>
          <p:nvPr/>
        </p:nvPicPr>
        <p:blipFill>
          <a:blip r:embed="rId5"/>
          <a:stretch>
            <a:fillRect/>
          </a:stretch>
        </p:blipFill>
        <p:spPr>
          <a:xfrm>
            <a:off x="584597" y="6637258"/>
            <a:ext cx="6696670" cy="906661"/>
          </a:xfrm>
          <a:prstGeom prst="rect">
            <a:avLst/>
          </a:prstGeom>
        </p:spPr>
      </p:pic>
      <p:sp>
        <p:nvSpPr>
          <p:cNvPr id="26" name="Text 19"/>
          <p:cNvSpPr/>
          <p:nvPr/>
        </p:nvSpPr>
        <p:spPr>
          <a:xfrm>
            <a:off x="3822263" y="6952298"/>
            <a:ext cx="221337" cy="276582"/>
          </a:xfrm>
          <a:prstGeom prst="rect">
            <a:avLst/>
          </a:prstGeom>
          <a:noFill/>
        </p:spPr>
        <p:txBody>
          <a:bodyPr wrap="none" lIns="0" tIns="0" rIns="0" bIns="0" rtlCol="0" anchor="t"/>
          <a:lstStyle/>
          <a:p>
            <a:pPr marL="0" indent="0" algn="ctr">
              <a:lnSpc>
                <a:spcPts val="2750"/>
              </a:lnSpc>
              <a:buNone/>
            </a:pPr>
            <a:r>
              <a:rPr lang="en-US" sz="1700" b="1" dirty="0">
                <a:solidFill>
                  <a:srgbClr val="405449"/>
                </a:solidFill>
                <a:latin typeface="Fraunces Extra Bold" pitchFamily="34" charset="0"/>
                <a:ea typeface="Fraunces Extra Bold" pitchFamily="34" charset="-122"/>
                <a:cs typeface="Fraunces Extra Bold" pitchFamily="34" charset="-120"/>
              </a:rPr>
              <a:t>5</a:t>
            </a:r>
            <a:endParaRPr lang="en-US" sz="1700" dirty="0"/>
          </a:p>
        </p:txBody>
      </p:sp>
      <p:sp>
        <p:nvSpPr>
          <p:cNvPr id="27" name="Text 20"/>
          <p:cNvSpPr/>
          <p:nvPr/>
        </p:nvSpPr>
        <p:spPr>
          <a:xfrm>
            <a:off x="7438549" y="6794540"/>
            <a:ext cx="1967389" cy="245864"/>
          </a:xfrm>
          <a:prstGeom prst="rect">
            <a:avLst/>
          </a:prstGeom>
          <a:noFill/>
        </p:spPr>
        <p:txBody>
          <a:bodyPr wrap="none" lIns="0" tIns="0" rIns="0" bIns="0" rtlCol="0" anchor="t"/>
          <a:lstStyle/>
          <a:p>
            <a:pPr marL="0" indent="0" algn="l">
              <a:lnSpc>
                <a:spcPts val="1900"/>
              </a:lnSpc>
              <a:buNone/>
            </a:pPr>
            <a:r>
              <a:rPr lang="en-US" sz="1500" b="1" dirty="0">
                <a:solidFill>
                  <a:srgbClr val="405449"/>
                </a:solidFill>
                <a:latin typeface="Fraunces Extra Bold" pitchFamily="34" charset="0"/>
                <a:ea typeface="Fraunces Extra Bold" pitchFamily="34" charset="-122"/>
                <a:cs typeface="Fraunces Extra Bold" pitchFamily="34" charset="-120"/>
              </a:rPr>
              <a:t>TypeScript</a:t>
            </a:r>
            <a:endParaRPr lang="en-US" sz="1500" dirty="0"/>
          </a:p>
        </p:txBody>
      </p:sp>
      <p:sp>
        <p:nvSpPr>
          <p:cNvPr id="28" name="Text 21"/>
          <p:cNvSpPr/>
          <p:nvPr/>
        </p:nvSpPr>
        <p:spPr>
          <a:xfrm>
            <a:off x="7438549" y="7134820"/>
            <a:ext cx="3014663" cy="251817"/>
          </a:xfrm>
          <a:prstGeom prst="rect">
            <a:avLst/>
          </a:prstGeom>
          <a:noFill/>
        </p:spPr>
        <p:txBody>
          <a:bodyPr wrap="none" lIns="0" tIns="0" rIns="0" bIns="0" rtlCol="0" anchor="t"/>
          <a:lstStyle/>
          <a:p>
            <a:pPr marL="0" indent="0" algn="l">
              <a:lnSpc>
                <a:spcPts val="1950"/>
              </a:lnSpc>
              <a:buNone/>
            </a:pPr>
            <a:r>
              <a:rPr lang="en-US" sz="1200" dirty="0">
                <a:solidFill>
                  <a:srgbClr val="405449"/>
                </a:solidFill>
                <a:latin typeface="Nobile" pitchFamily="34" charset="0"/>
                <a:ea typeface="Nobile" pitchFamily="34" charset="-122"/>
                <a:cs typeface="Nobile" pitchFamily="34" charset="-120"/>
              </a:rPr>
              <a:t>Ensures type safety and maintainability.</a:t>
            </a:r>
            <a:endParaRPr lang="en-US" sz="1200" dirty="0"/>
          </a:p>
        </p:txBody>
      </p:sp>
      <p:sp>
        <p:nvSpPr>
          <p:cNvPr id="29" name="Flowchart: Process 28"/>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Flowchart: Process 5"/>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 name="Flowchart: Process 1"/>
          <p:cNvSpPr/>
          <p:nvPr/>
        </p:nvSpPr>
        <p:spPr>
          <a:xfrm>
            <a:off x="13006705" y="7927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3"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4" name="Text 0"/>
          <p:cNvSpPr/>
          <p:nvPr/>
        </p:nvSpPr>
        <p:spPr>
          <a:xfrm>
            <a:off x="793790" y="2246471"/>
            <a:ext cx="7183398" cy="708779"/>
          </a:xfrm>
          <a:prstGeom prst="rect">
            <a:avLst/>
          </a:prstGeom>
          <a:noFill/>
        </p:spPr>
        <p:txBody>
          <a:bodyPr wrap="none" lIns="0" tIns="0" rIns="0" bIns="0" rtlCol="0" anchor="t"/>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Car First Aid: Conclusion</a:t>
            </a:r>
            <a:endParaRPr lang="en-US" sz="4450" dirty="0"/>
          </a:p>
        </p:txBody>
      </p:sp>
      <p:sp>
        <p:nvSpPr>
          <p:cNvPr id="5" name="Text 1"/>
          <p:cNvSpPr/>
          <p:nvPr/>
        </p:nvSpPr>
        <p:spPr>
          <a:xfrm>
            <a:off x="793790" y="3295412"/>
            <a:ext cx="7556421" cy="725805"/>
          </a:xfrm>
          <a:prstGeom prst="rect">
            <a:avLst/>
          </a:prstGeom>
          <a:noFill/>
        </p:spPr>
        <p:txBody>
          <a:bodyPr wrap="square" lIns="0" tIns="0" rIns="0" bIns="0" rtlCol="0" anchor="t"/>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Car First Aid revolutionizes vehicle diagnostics. It delivers seamless, intelligent solutions for drivers.</a:t>
            </a:r>
            <a:endParaRPr lang="en-US" sz="1750" dirty="0"/>
          </a:p>
        </p:txBody>
      </p:sp>
      <p:sp>
        <p:nvSpPr>
          <p:cNvPr id="7" name="Text 2"/>
          <p:cNvSpPr/>
          <p:nvPr/>
        </p:nvSpPr>
        <p:spPr>
          <a:xfrm>
            <a:off x="793790" y="4276368"/>
            <a:ext cx="7556421" cy="725805"/>
          </a:xfrm>
          <a:prstGeom prst="rect">
            <a:avLst/>
          </a:prstGeom>
          <a:noFill/>
        </p:spPr>
        <p:txBody>
          <a:bodyPr wrap="square" lIns="0" tIns="0" rIns="0" bIns="0" rtlCol="0" anchor="t"/>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Mechanics find a platform for verified service. This connects users to trusted professionals.</a:t>
            </a:r>
            <a:endParaRPr lang="en-US" sz="1750" dirty="0"/>
          </a:p>
        </p:txBody>
      </p:sp>
      <p:sp>
        <p:nvSpPr>
          <p:cNvPr id="8" name="Text 3"/>
          <p:cNvSpPr/>
          <p:nvPr/>
        </p:nvSpPr>
        <p:spPr>
          <a:xfrm>
            <a:off x="793790" y="5257324"/>
            <a:ext cx="7556421" cy="725805"/>
          </a:xfrm>
          <a:prstGeom prst="rect">
            <a:avLst/>
          </a:prstGeom>
          <a:noFill/>
        </p:spPr>
        <p:txBody>
          <a:bodyPr wrap="square" lIns="0" tIns="0" rIns="0" bIns="0" rtlCol="0" anchor="t"/>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Our robust technology ensures a reliable experience. We envision a future of stress-free car care.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615678"/>
            <a:ext cx="7556421" cy="708779"/>
          </a:xfrm>
          <a:prstGeom prst="rect">
            <a:avLst/>
          </a:prstGeom>
          <a:noFill/>
        </p:spPr>
        <p:txBody>
          <a:bodyPr wrap="none" lIns="0" tIns="0" rIns="0" bIns="0" rtlCol="0" anchor="t"/>
          <a:lstStyle/>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App Identity: Car First Aid</a:t>
            </a:r>
            <a:endParaRPr lang="en-US" sz="4450" dirty="0"/>
          </a:p>
        </p:txBody>
      </p:sp>
      <p:sp>
        <p:nvSpPr>
          <p:cNvPr id="3" name="Text 1"/>
          <p:cNvSpPr/>
          <p:nvPr/>
        </p:nvSpPr>
        <p:spPr>
          <a:xfrm>
            <a:off x="793790" y="2778085"/>
            <a:ext cx="13042821" cy="1088708"/>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The app's official name, "Car First Aid," communicates its core value: providing immediate, accessible, and intelligent diagnostic support. It suggests quick, reliable help for car problems, reducing panic and empowering users with actionable knowledge.</a:t>
            </a:r>
            <a:endParaRPr lang="en-US" sz="1750" dirty="0"/>
          </a:p>
        </p:txBody>
      </p:sp>
      <p:sp>
        <p:nvSpPr>
          <p:cNvPr id="4" name="Text 2"/>
          <p:cNvSpPr/>
          <p:nvPr/>
        </p:nvSpPr>
        <p:spPr>
          <a:xfrm>
            <a:off x="793790" y="4121944"/>
            <a:ext cx="13042821" cy="1088708"/>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The primary target audience is non-technical car owners, with a secondary audience of mechanics. The brand attributes emphasize trustworthiness through AI diagnosis and certified mechanics, helpfulness via clear suggestions and tutorials, simplicity through intuitive design, and modernity by leveraging advanced AI and smartphone sensors.</a:t>
            </a:r>
            <a:endParaRPr lang="en-US" sz="1750" dirty="0"/>
          </a:p>
        </p:txBody>
      </p:sp>
      <p:pic>
        <p:nvPicPr>
          <p:cNvPr id="5" name="Image 0" descr="preencoded.png"/>
          <p:cNvPicPr>
            <a:picLocks noChangeAspect="1"/>
          </p:cNvPicPr>
          <p:nvPr/>
        </p:nvPicPr>
        <p:blipFill>
          <a:blip r:embed="rId1"/>
          <a:stretch>
            <a:fillRect/>
          </a:stretch>
        </p:blipFill>
        <p:spPr>
          <a:xfrm>
            <a:off x="793790" y="5465802"/>
            <a:ext cx="566976" cy="566976"/>
          </a:xfrm>
          <a:prstGeom prst="rect">
            <a:avLst/>
          </a:prstGeom>
        </p:spPr>
      </p:pic>
      <p:sp>
        <p:nvSpPr>
          <p:cNvPr id="6" name="Text 3"/>
          <p:cNvSpPr/>
          <p:nvPr/>
        </p:nvSpPr>
        <p:spPr>
          <a:xfrm>
            <a:off x="793790" y="6259592"/>
            <a:ext cx="2835235" cy="354330"/>
          </a:xfrm>
          <a:prstGeom prst="rect">
            <a:avLst/>
          </a:prstGeom>
          <a:noFill/>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Trustworthy</a:t>
            </a:r>
            <a:endParaRPr lang="en-US" sz="2200" dirty="0"/>
          </a:p>
        </p:txBody>
      </p:sp>
      <p:pic>
        <p:nvPicPr>
          <p:cNvPr id="7" name="Image 1" descr="preencoded.png"/>
          <p:cNvPicPr>
            <a:picLocks noChangeAspect="1"/>
          </p:cNvPicPr>
          <p:nvPr/>
        </p:nvPicPr>
        <p:blipFill>
          <a:blip r:embed="rId2"/>
          <a:stretch>
            <a:fillRect/>
          </a:stretch>
        </p:blipFill>
        <p:spPr>
          <a:xfrm>
            <a:off x="4125278" y="5465802"/>
            <a:ext cx="566976" cy="566976"/>
          </a:xfrm>
          <a:prstGeom prst="rect">
            <a:avLst/>
          </a:prstGeom>
        </p:spPr>
      </p:pic>
      <p:sp>
        <p:nvSpPr>
          <p:cNvPr id="8" name="Text 4"/>
          <p:cNvSpPr/>
          <p:nvPr/>
        </p:nvSpPr>
        <p:spPr>
          <a:xfrm>
            <a:off x="4125278" y="6259592"/>
            <a:ext cx="2835235" cy="354330"/>
          </a:xfrm>
          <a:prstGeom prst="rect">
            <a:avLst/>
          </a:prstGeom>
          <a:noFill/>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Helpful</a:t>
            </a:r>
            <a:endParaRPr lang="en-US" sz="2200" dirty="0"/>
          </a:p>
        </p:txBody>
      </p:sp>
      <p:pic>
        <p:nvPicPr>
          <p:cNvPr id="9" name="Image 2" descr="preencoded.png"/>
          <p:cNvPicPr>
            <a:picLocks noChangeAspect="1"/>
          </p:cNvPicPr>
          <p:nvPr/>
        </p:nvPicPr>
        <p:blipFill>
          <a:blip r:embed="rId3"/>
          <a:stretch>
            <a:fillRect/>
          </a:stretch>
        </p:blipFill>
        <p:spPr>
          <a:xfrm>
            <a:off x="7456884" y="5465802"/>
            <a:ext cx="566976" cy="566976"/>
          </a:xfrm>
          <a:prstGeom prst="rect">
            <a:avLst/>
          </a:prstGeom>
        </p:spPr>
      </p:pic>
      <p:sp>
        <p:nvSpPr>
          <p:cNvPr id="10" name="Text 5"/>
          <p:cNvSpPr/>
          <p:nvPr/>
        </p:nvSpPr>
        <p:spPr>
          <a:xfrm>
            <a:off x="7456884" y="6259592"/>
            <a:ext cx="2835235" cy="354330"/>
          </a:xfrm>
          <a:prstGeom prst="rect">
            <a:avLst/>
          </a:prstGeom>
          <a:noFill/>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Simple</a:t>
            </a:r>
            <a:endParaRPr lang="en-US" sz="2200" dirty="0"/>
          </a:p>
        </p:txBody>
      </p:sp>
      <p:pic>
        <p:nvPicPr>
          <p:cNvPr id="11" name="Image 3" descr="preencoded.png"/>
          <p:cNvPicPr>
            <a:picLocks noChangeAspect="1"/>
          </p:cNvPicPr>
          <p:nvPr/>
        </p:nvPicPr>
        <p:blipFill>
          <a:blip r:embed="rId4"/>
          <a:stretch>
            <a:fillRect/>
          </a:stretch>
        </p:blipFill>
        <p:spPr>
          <a:xfrm>
            <a:off x="10788491" y="5465802"/>
            <a:ext cx="566976" cy="566976"/>
          </a:xfrm>
          <a:prstGeom prst="rect">
            <a:avLst/>
          </a:prstGeom>
        </p:spPr>
      </p:pic>
      <p:sp>
        <p:nvSpPr>
          <p:cNvPr id="12" name="Text 6"/>
          <p:cNvSpPr/>
          <p:nvPr/>
        </p:nvSpPr>
        <p:spPr>
          <a:xfrm>
            <a:off x="10788491" y="6259592"/>
            <a:ext cx="2835235" cy="354330"/>
          </a:xfrm>
          <a:prstGeom prst="rect">
            <a:avLst/>
          </a:prstGeom>
          <a:noFill/>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Modern</a:t>
            </a:r>
            <a:endParaRPr lang="en-US" sz="2200" dirty="0"/>
          </a:p>
        </p:txBody>
      </p:sp>
      <p:sp>
        <p:nvSpPr>
          <p:cNvPr id="13" name="Flowchart: Process 12"/>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354812"/>
            <a:ext cx="9807535" cy="708779"/>
          </a:xfrm>
          <a:prstGeom prst="rect">
            <a:avLst/>
          </a:prstGeom>
          <a:noFill/>
        </p:spPr>
        <p:txBody>
          <a:bodyPr wrap="none" lIns="0" tIns="0" rIns="0" bIns="0" rtlCol="0" anchor="t"/>
          <a:lstStyle/>
          <a:p>
            <a:pPr marL="0" indent="0" algn="l">
              <a:lnSpc>
                <a:spcPts val="5550"/>
              </a:lnSpc>
              <a:buNone/>
            </a:pPr>
            <a:r>
              <a:rPr lang="en-US" sz="4450" b="1" dirty="0">
                <a:solidFill>
                  <a:srgbClr val="3B4540"/>
                </a:solidFill>
                <a:latin typeface="Fraunces Extra Bold" pitchFamily="34" charset="0"/>
                <a:ea typeface="Fraunces Extra Bold" pitchFamily="34" charset="-122"/>
                <a:cs typeface="Fraunces Extra Bold" pitchFamily="34" charset="-120"/>
              </a:rPr>
              <a:t>Visual Design and Layout Strategy</a:t>
            </a:r>
            <a:endParaRPr lang="en-US" sz="4450" dirty="0"/>
          </a:p>
        </p:txBody>
      </p:sp>
      <p:sp>
        <p:nvSpPr>
          <p:cNvPr id="3" name="Text 1"/>
          <p:cNvSpPr/>
          <p:nvPr/>
        </p:nvSpPr>
        <p:spPr>
          <a:xfrm>
            <a:off x="793790" y="2517219"/>
            <a:ext cx="13042821" cy="1088708"/>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Visual design is central to the user experience, governing readability, navigation, and aesthetic value. We designed the visual experience to reflect clarity, friendliness, and speed, using simple layouts, large touch-friendly buttons, and consistent iconography for a practical and appealing interface.</a:t>
            </a:r>
            <a:endParaRPr lang="en-US" sz="1750" dirty="0"/>
          </a:p>
        </p:txBody>
      </p:sp>
      <p:sp>
        <p:nvSpPr>
          <p:cNvPr id="4" name="Text 2"/>
          <p:cNvSpPr/>
          <p:nvPr/>
        </p:nvSpPr>
        <p:spPr>
          <a:xfrm>
            <a:off x="793790" y="3861078"/>
            <a:ext cx="13042821" cy="725805"/>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The app employs a card-based layout, grouping major features with intuitive icons and minimal text. Key screens include the Home Screen for quick actions and the Diagnostic Result Screen for displaying faults and solutions.</a:t>
            </a:r>
            <a:endParaRPr lang="en-US" sz="1750" dirty="0"/>
          </a:p>
        </p:txBody>
      </p:sp>
      <p:sp>
        <p:nvSpPr>
          <p:cNvPr id="5" name="Shape 3"/>
          <p:cNvSpPr/>
          <p:nvPr/>
        </p:nvSpPr>
        <p:spPr>
          <a:xfrm>
            <a:off x="793790" y="4842034"/>
            <a:ext cx="4196358" cy="2032754"/>
          </a:xfrm>
          <a:prstGeom prst="roundRect">
            <a:avLst>
              <a:gd name="adj" fmla="val 10043"/>
            </a:avLst>
          </a:prstGeom>
          <a:solidFill>
            <a:srgbClr val="E8F3E8"/>
          </a:solidFill>
        </p:spPr>
      </p:sp>
      <p:sp>
        <p:nvSpPr>
          <p:cNvPr id="6" name="Text 4"/>
          <p:cNvSpPr/>
          <p:nvPr/>
        </p:nvSpPr>
        <p:spPr>
          <a:xfrm>
            <a:off x="1020604" y="5068848"/>
            <a:ext cx="2835235" cy="354330"/>
          </a:xfrm>
          <a:prstGeom prst="rect">
            <a:avLst/>
          </a:prstGeom>
          <a:noFill/>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Card-Based Layout</a:t>
            </a:r>
            <a:endParaRPr lang="en-US" sz="2200" dirty="0"/>
          </a:p>
        </p:txBody>
      </p:sp>
      <p:sp>
        <p:nvSpPr>
          <p:cNvPr id="7" name="Text 5"/>
          <p:cNvSpPr/>
          <p:nvPr/>
        </p:nvSpPr>
        <p:spPr>
          <a:xfrm>
            <a:off x="1020604" y="5559266"/>
            <a:ext cx="3742730" cy="1088708"/>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Major features are grouped into intuitive blocks with icons and minimal text.</a:t>
            </a:r>
            <a:endParaRPr lang="en-US" sz="1750" dirty="0"/>
          </a:p>
        </p:txBody>
      </p:sp>
      <p:sp>
        <p:nvSpPr>
          <p:cNvPr id="8" name="Shape 6"/>
          <p:cNvSpPr/>
          <p:nvPr/>
        </p:nvSpPr>
        <p:spPr>
          <a:xfrm>
            <a:off x="5216962" y="4842034"/>
            <a:ext cx="4196358" cy="2032754"/>
          </a:xfrm>
          <a:prstGeom prst="roundRect">
            <a:avLst>
              <a:gd name="adj" fmla="val 10043"/>
            </a:avLst>
          </a:prstGeom>
          <a:solidFill>
            <a:srgbClr val="E8F3E8"/>
          </a:solidFill>
        </p:spPr>
      </p:sp>
      <p:sp>
        <p:nvSpPr>
          <p:cNvPr id="9" name="Text 7"/>
          <p:cNvSpPr/>
          <p:nvPr/>
        </p:nvSpPr>
        <p:spPr>
          <a:xfrm>
            <a:off x="5443776" y="5068848"/>
            <a:ext cx="2835235" cy="354330"/>
          </a:xfrm>
          <a:prstGeom prst="rect">
            <a:avLst/>
          </a:prstGeom>
          <a:noFill/>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Home Screen</a:t>
            </a:r>
            <a:endParaRPr lang="en-US" sz="2200" dirty="0"/>
          </a:p>
        </p:txBody>
      </p:sp>
      <p:sp>
        <p:nvSpPr>
          <p:cNvPr id="10" name="Text 8"/>
          <p:cNvSpPr/>
          <p:nvPr/>
        </p:nvSpPr>
        <p:spPr>
          <a:xfrm>
            <a:off x="5443776" y="5559266"/>
            <a:ext cx="3742730" cy="1088708"/>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Provides quick access to main actions like scanning the dashboard and giving feedback.</a:t>
            </a:r>
            <a:endParaRPr lang="en-US" sz="1750" dirty="0"/>
          </a:p>
        </p:txBody>
      </p:sp>
      <p:sp>
        <p:nvSpPr>
          <p:cNvPr id="11" name="Shape 9"/>
          <p:cNvSpPr/>
          <p:nvPr/>
        </p:nvSpPr>
        <p:spPr>
          <a:xfrm>
            <a:off x="9640133" y="4842034"/>
            <a:ext cx="4196358" cy="2032754"/>
          </a:xfrm>
          <a:prstGeom prst="roundRect">
            <a:avLst>
              <a:gd name="adj" fmla="val 10043"/>
            </a:avLst>
          </a:prstGeom>
          <a:solidFill>
            <a:srgbClr val="E8F3E8"/>
          </a:solidFill>
        </p:spPr>
      </p:sp>
      <p:sp>
        <p:nvSpPr>
          <p:cNvPr id="12" name="Text 10"/>
          <p:cNvSpPr/>
          <p:nvPr/>
        </p:nvSpPr>
        <p:spPr>
          <a:xfrm>
            <a:off x="9866948" y="5068848"/>
            <a:ext cx="3594021" cy="354330"/>
          </a:xfrm>
          <a:prstGeom prst="rect">
            <a:avLst/>
          </a:prstGeom>
          <a:noFill/>
        </p:spPr>
        <p:txBody>
          <a:bodyPr wrap="none" lIns="0" tIns="0" rIns="0" bIns="0" rtlCol="0" anchor="t"/>
          <a:lstStyle/>
          <a:p>
            <a:pPr marL="0" indent="0" algn="l">
              <a:lnSpc>
                <a:spcPts val="2750"/>
              </a:lnSpc>
              <a:buNone/>
            </a:pPr>
            <a:r>
              <a:rPr lang="en-US" sz="2200" b="1" dirty="0">
                <a:solidFill>
                  <a:srgbClr val="405449"/>
                </a:solidFill>
                <a:latin typeface="Fraunces Extra Bold" pitchFamily="34" charset="0"/>
                <a:ea typeface="Fraunces Extra Bold" pitchFamily="34" charset="-122"/>
                <a:cs typeface="Fraunces Extra Bold" pitchFamily="34" charset="-120"/>
              </a:rPr>
              <a:t>Diagnostic Result Screen</a:t>
            </a:r>
            <a:endParaRPr lang="en-US" sz="2200" dirty="0"/>
          </a:p>
        </p:txBody>
      </p:sp>
      <p:sp>
        <p:nvSpPr>
          <p:cNvPr id="13" name="Text 11"/>
          <p:cNvSpPr/>
          <p:nvPr/>
        </p:nvSpPr>
        <p:spPr>
          <a:xfrm>
            <a:off x="9866948" y="5559266"/>
            <a:ext cx="3742730" cy="1088708"/>
          </a:xfrm>
          <a:prstGeom prst="rect">
            <a:avLst/>
          </a:prstGeom>
          <a:noFill/>
        </p:spPr>
        <p:txBody>
          <a:bodyPr wrap="square" lIns="0" tIns="0" rIns="0" bIns="0" rtlCol="0" anchor="t"/>
          <a:lstStyle/>
          <a:p>
            <a:pPr marL="0" indent="0" algn="l">
              <a:lnSpc>
                <a:spcPts val="2850"/>
              </a:lnSpc>
              <a:buNone/>
            </a:pPr>
            <a:r>
              <a:rPr lang="en-US" sz="1750" dirty="0">
                <a:solidFill>
                  <a:srgbClr val="405449"/>
                </a:solidFill>
                <a:latin typeface="Nobile" pitchFamily="34" charset="0"/>
                <a:ea typeface="Nobile" pitchFamily="34" charset="-122"/>
                <a:cs typeface="Nobile" pitchFamily="34" charset="-120"/>
              </a:rPr>
              <a:t>Displays recognized faults, confidence scores, possible causes, and tutorial videos.</a:t>
            </a:r>
            <a:endParaRPr lang="en-US" sz="1750" dirty="0"/>
          </a:p>
        </p:txBody>
      </p:sp>
      <p:sp>
        <p:nvSpPr>
          <p:cNvPr id="14" name="Flowchart: Process 13"/>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85098" y="617339"/>
            <a:ext cx="8524518" cy="700921"/>
          </a:xfrm>
          <a:prstGeom prst="rect">
            <a:avLst/>
          </a:prstGeom>
          <a:noFill/>
        </p:spPr>
        <p:txBody>
          <a:bodyPr wrap="none" lIns="0" tIns="0" rIns="0" bIns="0" rtlCol="0" anchor="t"/>
          <a:lstStyle/>
          <a:p>
            <a:pPr marL="0" indent="0" algn="l">
              <a:lnSpc>
                <a:spcPts val="5500"/>
              </a:lnSpc>
              <a:buNone/>
            </a:pPr>
            <a:r>
              <a:rPr lang="en-US" sz="4400" b="1" dirty="0">
                <a:solidFill>
                  <a:srgbClr val="3B4540"/>
                </a:solidFill>
                <a:latin typeface="Fraunces Extra Bold" pitchFamily="34" charset="0"/>
                <a:ea typeface="Fraunces Extra Bold" pitchFamily="34" charset="-122"/>
                <a:cs typeface="Fraunces Extra Bold" pitchFamily="34" charset="-120"/>
              </a:rPr>
              <a:t>Color Palette and Typography</a:t>
            </a:r>
            <a:endParaRPr lang="en-US" sz="4400" dirty="0"/>
          </a:p>
        </p:txBody>
      </p:sp>
      <p:sp>
        <p:nvSpPr>
          <p:cNvPr id="3" name="Text 1"/>
          <p:cNvSpPr/>
          <p:nvPr/>
        </p:nvSpPr>
        <p:spPr>
          <a:xfrm>
            <a:off x="785098" y="1766888"/>
            <a:ext cx="13060204" cy="1076563"/>
          </a:xfrm>
          <a:prstGeom prst="rect">
            <a:avLst/>
          </a:prstGeom>
          <a:noFill/>
        </p:spPr>
        <p:txBody>
          <a:bodyPr wrap="square" lIns="0" tIns="0" rIns="0" bIns="0" rtlCol="0" anchor="t"/>
          <a:lstStyle/>
          <a:p>
            <a:pPr marL="0" indent="0" algn="l">
              <a:lnSpc>
                <a:spcPts val="2800"/>
              </a:lnSpc>
              <a:buNone/>
            </a:pPr>
            <a:r>
              <a:rPr lang="en-US" sz="1750" dirty="0">
                <a:solidFill>
                  <a:srgbClr val="405449"/>
                </a:solidFill>
                <a:latin typeface="Nobile" pitchFamily="34" charset="0"/>
                <a:ea typeface="Nobile" pitchFamily="34" charset="-122"/>
                <a:cs typeface="Nobile" pitchFamily="34" charset="-120"/>
              </a:rPr>
              <a:t>The application uses a friendly and trustworthy visual identity. The light mode features a soft light blue background, deep navy blue for primary text, and a gradient yellow-to-orange accent for primary buttons. Secondary text and links use muted purple.</a:t>
            </a:r>
            <a:endParaRPr lang="en-US" sz="1750" dirty="0"/>
          </a:p>
        </p:txBody>
      </p:sp>
      <p:sp>
        <p:nvSpPr>
          <p:cNvPr id="4" name="Text 2"/>
          <p:cNvSpPr/>
          <p:nvPr/>
        </p:nvSpPr>
        <p:spPr>
          <a:xfrm>
            <a:off x="785098" y="3095744"/>
            <a:ext cx="13060204" cy="1076563"/>
          </a:xfrm>
          <a:prstGeom prst="rect">
            <a:avLst/>
          </a:prstGeom>
          <a:noFill/>
        </p:spPr>
        <p:txBody>
          <a:bodyPr wrap="square" lIns="0" tIns="0" rIns="0" bIns="0" rtlCol="0" anchor="t"/>
          <a:lstStyle/>
          <a:p>
            <a:pPr marL="0" indent="0" algn="l">
              <a:lnSpc>
                <a:spcPts val="2800"/>
              </a:lnSpc>
              <a:buNone/>
            </a:pPr>
            <a:r>
              <a:rPr lang="en-US" sz="1750" dirty="0">
                <a:solidFill>
                  <a:srgbClr val="405449"/>
                </a:solidFill>
                <a:latin typeface="Nobile" pitchFamily="34" charset="0"/>
                <a:ea typeface="Nobile" pitchFamily="34" charset="-122"/>
                <a:cs typeface="Nobile" pitchFamily="34" charset="-120"/>
              </a:rPr>
              <a:t>Dark mode employs black or deep charcoal backgrounds with gold for key elements and white/grey text for legibility. Both modes maintain visual consistency with the same font, iconography, and layout structure. Poppins, a geometric sans-serif, is the primary font, with bold for headings and regular for body text to create visual hierarchy.</a:t>
            </a:r>
            <a:endParaRPr lang="en-US" sz="1750" dirty="0"/>
          </a:p>
        </p:txBody>
      </p:sp>
      <p:sp>
        <p:nvSpPr>
          <p:cNvPr id="5" name="Text 3"/>
          <p:cNvSpPr/>
          <p:nvPr/>
        </p:nvSpPr>
        <p:spPr>
          <a:xfrm>
            <a:off x="785098" y="4648914"/>
            <a:ext cx="2804160" cy="350401"/>
          </a:xfrm>
          <a:prstGeom prst="rect">
            <a:avLst/>
          </a:prstGeom>
          <a:noFill/>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Light Mode</a:t>
            </a:r>
            <a:endParaRPr lang="en-US" sz="2200" dirty="0"/>
          </a:p>
        </p:txBody>
      </p:sp>
      <p:sp>
        <p:nvSpPr>
          <p:cNvPr id="6" name="Text 4"/>
          <p:cNvSpPr/>
          <p:nvPr/>
        </p:nvSpPr>
        <p:spPr>
          <a:xfrm>
            <a:off x="785098" y="5223629"/>
            <a:ext cx="3988118" cy="717709"/>
          </a:xfrm>
          <a:prstGeom prst="rect">
            <a:avLst/>
          </a:prstGeom>
          <a:noFill/>
        </p:spPr>
        <p:txBody>
          <a:bodyPr wrap="square" lIns="0" tIns="0" rIns="0" bIns="0" rtlCol="0" anchor="t"/>
          <a:lstStyle/>
          <a:p>
            <a:pPr marL="342900" indent="-342900" algn="l">
              <a:lnSpc>
                <a:spcPts val="2800"/>
              </a:lnSpc>
              <a:buSzPct val="100000"/>
              <a:buChar char="•"/>
            </a:pPr>
            <a:r>
              <a:rPr lang="en-US" sz="1750" dirty="0">
                <a:solidFill>
                  <a:srgbClr val="405449"/>
                </a:solidFill>
                <a:latin typeface="Nobile" pitchFamily="34" charset="0"/>
                <a:ea typeface="Nobile" pitchFamily="34" charset="-122"/>
                <a:cs typeface="Nobile" pitchFamily="34" charset="-120"/>
              </a:rPr>
              <a:t>Primary Background: Soft Light Blue (#F0F6FF)</a:t>
            </a:r>
            <a:endParaRPr lang="en-US" sz="1750" dirty="0"/>
          </a:p>
        </p:txBody>
      </p:sp>
      <p:sp>
        <p:nvSpPr>
          <p:cNvPr id="7" name="Text 5"/>
          <p:cNvSpPr/>
          <p:nvPr/>
        </p:nvSpPr>
        <p:spPr>
          <a:xfrm>
            <a:off x="785098" y="6019800"/>
            <a:ext cx="3988118" cy="717709"/>
          </a:xfrm>
          <a:prstGeom prst="rect">
            <a:avLst/>
          </a:prstGeom>
          <a:noFill/>
        </p:spPr>
        <p:txBody>
          <a:bodyPr wrap="square" lIns="0" tIns="0" rIns="0" bIns="0" rtlCol="0" anchor="t"/>
          <a:lstStyle/>
          <a:p>
            <a:pPr marL="342900" indent="-342900" algn="l">
              <a:lnSpc>
                <a:spcPts val="2800"/>
              </a:lnSpc>
              <a:buSzPct val="100000"/>
              <a:buChar char="•"/>
            </a:pPr>
            <a:r>
              <a:rPr lang="en-US" sz="1750" dirty="0">
                <a:solidFill>
                  <a:srgbClr val="405449"/>
                </a:solidFill>
                <a:latin typeface="Nobile" pitchFamily="34" charset="0"/>
                <a:ea typeface="Nobile" pitchFamily="34" charset="-122"/>
                <a:cs typeface="Nobile" pitchFamily="34" charset="-120"/>
              </a:rPr>
              <a:t>Primary Text: Deep Navy Blue (#2D2A72)</a:t>
            </a:r>
            <a:endParaRPr lang="en-US" sz="1750" dirty="0"/>
          </a:p>
        </p:txBody>
      </p:sp>
      <p:sp>
        <p:nvSpPr>
          <p:cNvPr id="8" name="Text 6"/>
          <p:cNvSpPr/>
          <p:nvPr/>
        </p:nvSpPr>
        <p:spPr>
          <a:xfrm>
            <a:off x="785098" y="6815971"/>
            <a:ext cx="3988118" cy="717709"/>
          </a:xfrm>
          <a:prstGeom prst="rect">
            <a:avLst/>
          </a:prstGeom>
          <a:noFill/>
        </p:spPr>
        <p:txBody>
          <a:bodyPr wrap="square" lIns="0" tIns="0" rIns="0" bIns="0" rtlCol="0" anchor="t"/>
          <a:lstStyle/>
          <a:p>
            <a:pPr marL="342900" indent="-342900" algn="l">
              <a:lnSpc>
                <a:spcPts val="2800"/>
              </a:lnSpc>
              <a:buSzPct val="100000"/>
              <a:buChar char="•"/>
            </a:pPr>
            <a:r>
              <a:rPr lang="en-US" sz="1750" dirty="0">
                <a:solidFill>
                  <a:srgbClr val="405449"/>
                </a:solidFill>
                <a:latin typeface="Nobile" pitchFamily="34" charset="0"/>
                <a:ea typeface="Nobile" pitchFamily="34" charset="-122"/>
                <a:cs typeface="Nobile" pitchFamily="34" charset="-120"/>
              </a:rPr>
              <a:t>Accent/Buttons: Gradient Yellow to Orange (#FEC901 to #FCA311)</a:t>
            </a:r>
            <a:endParaRPr lang="en-US" sz="1750" dirty="0"/>
          </a:p>
        </p:txBody>
      </p:sp>
      <p:sp>
        <p:nvSpPr>
          <p:cNvPr id="9" name="Text 7"/>
          <p:cNvSpPr/>
          <p:nvPr/>
        </p:nvSpPr>
        <p:spPr>
          <a:xfrm>
            <a:off x="5328047" y="4648914"/>
            <a:ext cx="2804160" cy="350401"/>
          </a:xfrm>
          <a:prstGeom prst="rect">
            <a:avLst/>
          </a:prstGeom>
          <a:noFill/>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Dark Mode</a:t>
            </a:r>
            <a:endParaRPr lang="en-US" sz="2200" dirty="0"/>
          </a:p>
        </p:txBody>
      </p:sp>
      <p:sp>
        <p:nvSpPr>
          <p:cNvPr id="10" name="Text 8"/>
          <p:cNvSpPr/>
          <p:nvPr/>
        </p:nvSpPr>
        <p:spPr>
          <a:xfrm>
            <a:off x="5328047" y="5223629"/>
            <a:ext cx="3988118" cy="717709"/>
          </a:xfrm>
          <a:prstGeom prst="rect">
            <a:avLst/>
          </a:prstGeom>
          <a:noFill/>
        </p:spPr>
        <p:txBody>
          <a:bodyPr wrap="square" lIns="0" tIns="0" rIns="0" bIns="0" rtlCol="0" anchor="t"/>
          <a:lstStyle/>
          <a:p>
            <a:pPr marL="342900" indent="-342900" algn="l">
              <a:lnSpc>
                <a:spcPts val="2800"/>
              </a:lnSpc>
              <a:buSzPct val="100000"/>
              <a:buChar char="•"/>
            </a:pPr>
            <a:r>
              <a:rPr lang="en-US" sz="1750" dirty="0">
                <a:solidFill>
                  <a:srgbClr val="405449"/>
                </a:solidFill>
                <a:latin typeface="Nobile" pitchFamily="34" charset="0"/>
                <a:ea typeface="Nobile" pitchFamily="34" charset="-122"/>
                <a:cs typeface="Nobile" pitchFamily="34" charset="-120"/>
              </a:rPr>
              <a:t>Backgrounds: Black or Deep Charcoal</a:t>
            </a:r>
            <a:endParaRPr lang="en-US" sz="1750" dirty="0"/>
          </a:p>
        </p:txBody>
      </p:sp>
      <p:sp>
        <p:nvSpPr>
          <p:cNvPr id="11" name="Text 9"/>
          <p:cNvSpPr/>
          <p:nvPr/>
        </p:nvSpPr>
        <p:spPr>
          <a:xfrm>
            <a:off x="5328047" y="6019800"/>
            <a:ext cx="3988118" cy="358854"/>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405449"/>
                </a:solidFill>
                <a:latin typeface="Nobile" pitchFamily="34" charset="0"/>
                <a:ea typeface="Nobile" pitchFamily="34" charset="-122"/>
                <a:cs typeface="Nobile" pitchFamily="34" charset="-120"/>
              </a:rPr>
              <a:t>Key Elements: Gold (#FFD700)</a:t>
            </a:r>
            <a:endParaRPr lang="en-US" sz="1750" dirty="0"/>
          </a:p>
        </p:txBody>
      </p:sp>
      <p:sp>
        <p:nvSpPr>
          <p:cNvPr id="12" name="Text 10"/>
          <p:cNvSpPr/>
          <p:nvPr/>
        </p:nvSpPr>
        <p:spPr>
          <a:xfrm>
            <a:off x="5328047" y="6457117"/>
            <a:ext cx="3988118" cy="358854"/>
          </a:xfrm>
          <a:prstGeom prst="rect">
            <a:avLst/>
          </a:prstGeom>
          <a:noFill/>
        </p:spPr>
        <p:txBody>
          <a:bodyPr wrap="none" lIns="0" tIns="0" rIns="0" bIns="0" rtlCol="0" anchor="t"/>
          <a:lstStyle/>
          <a:p>
            <a:pPr marL="342900" indent="-342900" algn="l">
              <a:lnSpc>
                <a:spcPts val="2800"/>
              </a:lnSpc>
              <a:buSzPct val="100000"/>
              <a:buChar char="•"/>
            </a:pPr>
            <a:r>
              <a:rPr lang="en-US" sz="1750" dirty="0">
                <a:solidFill>
                  <a:srgbClr val="405449"/>
                </a:solidFill>
                <a:latin typeface="Nobile" pitchFamily="34" charset="0"/>
                <a:ea typeface="Nobile" pitchFamily="34" charset="-122"/>
                <a:cs typeface="Nobile" pitchFamily="34" charset="-120"/>
              </a:rPr>
              <a:t>Text: White and Grey</a:t>
            </a:r>
            <a:endParaRPr lang="en-US" sz="1750" dirty="0"/>
          </a:p>
        </p:txBody>
      </p:sp>
      <p:sp>
        <p:nvSpPr>
          <p:cNvPr id="13" name="Text 11"/>
          <p:cNvSpPr/>
          <p:nvPr/>
        </p:nvSpPr>
        <p:spPr>
          <a:xfrm>
            <a:off x="9870996" y="4648914"/>
            <a:ext cx="2804160" cy="350401"/>
          </a:xfrm>
          <a:prstGeom prst="rect">
            <a:avLst/>
          </a:prstGeom>
          <a:noFill/>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Typography</a:t>
            </a:r>
            <a:endParaRPr lang="en-US" sz="2200" dirty="0"/>
          </a:p>
        </p:txBody>
      </p:sp>
      <p:sp>
        <p:nvSpPr>
          <p:cNvPr id="14" name="Text 12"/>
          <p:cNvSpPr/>
          <p:nvPr/>
        </p:nvSpPr>
        <p:spPr>
          <a:xfrm>
            <a:off x="9870996" y="5223629"/>
            <a:ext cx="3988118" cy="717709"/>
          </a:xfrm>
          <a:prstGeom prst="rect">
            <a:avLst/>
          </a:prstGeom>
          <a:noFill/>
        </p:spPr>
        <p:txBody>
          <a:bodyPr wrap="square" lIns="0" tIns="0" rIns="0" bIns="0" rtlCol="0" anchor="t"/>
          <a:lstStyle/>
          <a:p>
            <a:pPr marL="342900" indent="-342900" algn="l">
              <a:lnSpc>
                <a:spcPts val="2800"/>
              </a:lnSpc>
              <a:buSzPct val="100000"/>
              <a:buChar char="•"/>
            </a:pPr>
            <a:r>
              <a:rPr lang="en-US" sz="1750" dirty="0">
                <a:solidFill>
                  <a:srgbClr val="405449"/>
                </a:solidFill>
                <a:latin typeface="Nobile" pitchFamily="34" charset="0"/>
                <a:ea typeface="Nobile" pitchFamily="34" charset="-122"/>
                <a:cs typeface="Nobile" pitchFamily="34" charset="-120"/>
              </a:rPr>
              <a:t>Primary Font: Poppins (Geometric Sans-serif)</a:t>
            </a:r>
            <a:endParaRPr lang="en-US" sz="1750" dirty="0"/>
          </a:p>
        </p:txBody>
      </p:sp>
      <p:sp>
        <p:nvSpPr>
          <p:cNvPr id="15" name="Text 13"/>
          <p:cNvSpPr/>
          <p:nvPr/>
        </p:nvSpPr>
        <p:spPr>
          <a:xfrm>
            <a:off x="9870996" y="6019800"/>
            <a:ext cx="3988118" cy="1076563"/>
          </a:xfrm>
          <a:prstGeom prst="rect">
            <a:avLst/>
          </a:prstGeom>
          <a:noFill/>
        </p:spPr>
        <p:txBody>
          <a:bodyPr wrap="square" lIns="0" tIns="0" rIns="0" bIns="0" rtlCol="0" anchor="t"/>
          <a:lstStyle/>
          <a:p>
            <a:pPr marL="342900" indent="-342900" algn="l">
              <a:lnSpc>
                <a:spcPts val="2800"/>
              </a:lnSpc>
              <a:buSzPct val="100000"/>
              <a:buChar char="•"/>
            </a:pPr>
            <a:r>
              <a:rPr lang="en-US" sz="1750" dirty="0">
                <a:solidFill>
                  <a:srgbClr val="405449"/>
                </a:solidFill>
                <a:latin typeface="Nobile" pitchFamily="34" charset="0"/>
                <a:ea typeface="Nobile" pitchFamily="34" charset="-122"/>
                <a:cs typeface="Nobile" pitchFamily="34" charset="-120"/>
              </a:rPr>
              <a:t>Font Style: Bold for headings, medium for labels, regular for body text</a:t>
            </a:r>
            <a:endParaRPr lang="en-US" sz="1750" dirty="0"/>
          </a:p>
        </p:txBody>
      </p:sp>
      <p:sp>
        <p:nvSpPr>
          <p:cNvPr id="16" name="Flowchart: Process 15"/>
          <p:cNvSpPr/>
          <p:nvPr/>
        </p:nvSpPr>
        <p:spPr>
          <a:xfrm>
            <a:off x="12879705" y="7809865"/>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44485" y="506373"/>
            <a:ext cx="7855029" cy="1150858"/>
          </a:xfrm>
          <a:prstGeom prst="rect">
            <a:avLst/>
          </a:prstGeom>
          <a:noFill/>
        </p:spPr>
        <p:txBody>
          <a:bodyPr wrap="square" lIns="0" tIns="0" rIns="0" bIns="0" rtlCol="0" anchor="t"/>
          <a:lstStyle/>
          <a:p>
            <a:pPr marL="0" indent="0" algn="l">
              <a:lnSpc>
                <a:spcPts val="4500"/>
              </a:lnSpc>
              <a:buNone/>
            </a:pPr>
            <a:r>
              <a:rPr lang="en-US" sz="3600" b="1" dirty="0">
                <a:solidFill>
                  <a:srgbClr val="3B4540"/>
                </a:solidFill>
                <a:latin typeface="Fraunces Extra Bold" pitchFamily="34" charset="0"/>
                <a:ea typeface="Fraunces Extra Bold" pitchFamily="34" charset="-122"/>
                <a:cs typeface="Fraunces Extra Bold" pitchFamily="34" charset="-120"/>
              </a:rPr>
              <a:t>User Authentication and Role Selection</a:t>
            </a:r>
            <a:endParaRPr lang="en-US" sz="3600" dirty="0"/>
          </a:p>
        </p:txBody>
      </p:sp>
      <p:sp>
        <p:nvSpPr>
          <p:cNvPr id="4" name="Text 1"/>
          <p:cNvSpPr/>
          <p:nvPr/>
        </p:nvSpPr>
        <p:spPr>
          <a:xfrm>
            <a:off x="644485" y="1933456"/>
            <a:ext cx="7855029" cy="884039"/>
          </a:xfrm>
          <a:prstGeom prst="rect">
            <a:avLst/>
          </a:prstGeom>
          <a:noFill/>
        </p:spPr>
        <p:txBody>
          <a:bodyPr wrap="squar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The login screen is the primary entry point, designed for clarity and ease of access. Registered users enter credentials to access their dashboard, while new users tap "Sign Up" to create an account.</a:t>
            </a:r>
            <a:endParaRPr lang="en-US" sz="1450" dirty="0"/>
          </a:p>
        </p:txBody>
      </p:sp>
      <p:sp>
        <p:nvSpPr>
          <p:cNvPr id="5" name="Text 2"/>
          <p:cNvSpPr/>
          <p:nvPr/>
        </p:nvSpPr>
        <p:spPr>
          <a:xfrm>
            <a:off x="644485" y="3024664"/>
            <a:ext cx="7855029" cy="1178719"/>
          </a:xfrm>
          <a:prstGeom prst="rect">
            <a:avLst/>
          </a:prstGeom>
          <a:noFill/>
        </p:spPr>
        <p:txBody>
          <a:bodyPr wrap="squar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Upon tapping "Sign Up," the app prompts users to select a role: "Register as Car Owner" or "Register as Mechanic." This step is crucial as it determines the specific dashboard, functionality, and interface the user will access after registration, ensuring a tailored experience.</a:t>
            </a:r>
            <a:endParaRPr lang="en-US" sz="1450" dirty="0"/>
          </a:p>
        </p:txBody>
      </p:sp>
      <p:pic>
        <p:nvPicPr>
          <p:cNvPr id="6" name="Image 1" descr="preencoded.png"/>
          <p:cNvPicPr>
            <a:picLocks noChangeAspect="1"/>
          </p:cNvPicPr>
          <p:nvPr/>
        </p:nvPicPr>
        <p:blipFill>
          <a:blip r:embed="rId1"/>
          <a:stretch>
            <a:fillRect/>
          </a:stretch>
        </p:blipFill>
        <p:spPr>
          <a:xfrm>
            <a:off x="644485" y="4410551"/>
            <a:ext cx="920710" cy="1104900"/>
          </a:xfrm>
          <a:prstGeom prst="rect">
            <a:avLst/>
          </a:prstGeom>
        </p:spPr>
      </p:pic>
      <p:sp>
        <p:nvSpPr>
          <p:cNvPr id="7" name="Text 3"/>
          <p:cNvSpPr/>
          <p:nvPr/>
        </p:nvSpPr>
        <p:spPr>
          <a:xfrm>
            <a:off x="1841421" y="4594622"/>
            <a:ext cx="2301954" cy="287655"/>
          </a:xfrm>
          <a:prstGeom prst="rect">
            <a:avLst/>
          </a:prstGeom>
          <a:noFill/>
        </p:spPr>
        <p:txBody>
          <a:bodyPr wrap="none" lIns="0" tIns="0" rIns="0" bIns="0" rtlCol="0" anchor="t"/>
          <a:lstStyle/>
          <a:p>
            <a:pPr marL="0" indent="0" algn="l">
              <a:lnSpc>
                <a:spcPts val="2250"/>
              </a:lnSpc>
              <a:buNone/>
            </a:pPr>
            <a:r>
              <a:rPr lang="en-US" sz="1800" b="1" dirty="0">
                <a:solidFill>
                  <a:srgbClr val="405449"/>
                </a:solidFill>
                <a:latin typeface="Fraunces Extra Bold" pitchFamily="34" charset="0"/>
                <a:ea typeface="Fraunces Extra Bold" pitchFamily="34" charset="-122"/>
                <a:cs typeface="Fraunces Extra Bold" pitchFamily="34" charset="-120"/>
              </a:rPr>
              <a:t>Login Screen</a:t>
            </a:r>
            <a:endParaRPr lang="en-US" sz="1800" dirty="0"/>
          </a:p>
        </p:txBody>
      </p:sp>
      <p:sp>
        <p:nvSpPr>
          <p:cNvPr id="8" name="Text 4"/>
          <p:cNvSpPr/>
          <p:nvPr/>
        </p:nvSpPr>
        <p:spPr>
          <a:xfrm>
            <a:off x="1841421" y="4992767"/>
            <a:ext cx="6658094" cy="294680"/>
          </a:xfrm>
          <a:prstGeom prst="rect">
            <a:avLst/>
          </a:prstGeom>
          <a:noFill/>
        </p:spPr>
        <p:txBody>
          <a:bodyPr wrap="non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Primary entry point for registered users.</a:t>
            </a:r>
            <a:endParaRPr lang="en-US" sz="1450" dirty="0"/>
          </a:p>
        </p:txBody>
      </p:sp>
      <p:pic>
        <p:nvPicPr>
          <p:cNvPr id="9" name="Image 2" descr="preencoded.png"/>
          <p:cNvPicPr>
            <a:picLocks noChangeAspect="1"/>
          </p:cNvPicPr>
          <p:nvPr/>
        </p:nvPicPr>
        <p:blipFill>
          <a:blip r:embed="rId2"/>
          <a:stretch>
            <a:fillRect/>
          </a:stretch>
        </p:blipFill>
        <p:spPr>
          <a:xfrm>
            <a:off x="644485" y="5515451"/>
            <a:ext cx="920710" cy="1104900"/>
          </a:xfrm>
          <a:prstGeom prst="rect">
            <a:avLst/>
          </a:prstGeom>
        </p:spPr>
      </p:pic>
      <p:sp>
        <p:nvSpPr>
          <p:cNvPr id="10" name="Text 5"/>
          <p:cNvSpPr/>
          <p:nvPr/>
        </p:nvSpPr>
        <p:spPr>
          <a:xfrm>
            <a:off x="1841421" y="5699522"/>
            <a:ext cx="2301954" cy="287655"/>
          </a:xfrm>
          <a:prstGeom prst="rect">
            <a:avLst/>
          </a:prstGeom>
          <a:noFill/>
        </p:spPr>
        <p:txBody>
          <a:bodyPr wrap="none" lIns="0" tIns="0" rIns="0" bIns="0" rtlCol="0" anchor="t"/>
          <a:lstStyle/>
          <a:p>
            <a:pPr marL="0" indent="0" algn="l">
              <a:lnSpc>
                <a:spcPts val="2250"/>
              </a:lnSpc>
              <a:buNone/>
            </a:pPr>
            <a:r>
              <a:rPr lang="en-US" sz="1800" b="1" dirty="0">
                <a:solidFill>
                  <a:srgbClr val="405449"/>
                </a:solidFill>
                <a:latin typeface="Fraunces Extra Bold" pitchFamily="34" charset="0"/>
                <a:ea typeface="Fraunces Extra Bold" pitchFamily="34" charset="-122"/>
                <a:cs typeface="Fraunces Extra Bold" pitchFamily="34" charset="-120"/>
              </a:rPr>
              <a:t>Sign Up</a:t>
            </a:r>
            <a:endParaRPr lang="en-US" sz="1800" dirty="0"/>
          </a:p>
        </p:txBody>
      </p:sp>
      <p:sp>
        <p:nvSpPr>
          <p:cNvPr id="11" name="Text 6"/>
          <p:cNvSpPr/>
          <p:nvPr/>
        </p:nvSpPr>
        <p:spPr>
          <a:xfrm>
            <a:off x="1841421" y="6097667"/>
            <a:ext cx="6658094" cy="294680"/>
          </a:xfrm>
          <a:prstGeom prst="rect">
            <a:avLst/>
          </a:prstGeom>
          <a:noFill/>
        </p:spPr>
        <p:txBody>
          <a:bodyPr wrap="non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New users create an account.</a:t>
            </a:r>
            <a:endParaRPr lang="en-US" sz="1450" dirty="0"/>
          </a:p>
        </p:txBody>
      </p:sp>
      <p:pic>
        <p:nvPicPr>
          <p:cNvPr id="12" name="Image 3" descr="preencoded.png"/>
          <p:cNvPicPr>
            <a:picLocks noChangeAspect="1"/>
          </p:cNvPicPr>
          <p:nvPr/>
        </p:nvPicPr>
        <p:blipFill>
          <a:blip r:embed="rId3"/>
          <a:stretch>
            <a:fillRect/>
          </a:stretch>
        </p:blipFill>
        <p:spPr>
          <a:xfrm>
            <a:off x="644485" y="6620351"/>
            <a:ext cx="920710" cy="1104900"/>
          </a:xfrm>
          <a:prstGeom prst="rect">
            <a:avLst/>
          </a:prstGeom>
        </p:spPr>
      </p:pic>
      <p:sp>
        <p:nvSpPr>
          <p:cNvPr id="13" name="Text 7"/>
          <p:cNvSpPr/>
          <p:nvPr/>
        </p:nvSpPr>
        <p:spPr>
          <a:xfrm>
            <a:off x="1841421" y="6804422"/>
            <a:ext cx="2301954" cy="287655"/>
          </a:xfrm>
          <a:prstGeom prst="rect">
            <a:avLst/>
          </a:prstGeom>
          <a:noFill/>
        </p:spPr>
        <p:txBody>
          <a:bodyPr wrap="none" lIns="0" tIns="0" rIns="0" bIns="0" rtlCol="0" anchor="t"/>
          <a:lstStyle/>
          <a:p>
            <a:pPr marL="0" indent="0" algn="l">
              <a:lnSpc>
                <a:spcPts val="2250"/>
              </a:lnSpc>
              <a:buNone/>
            </a:pPr>
            <a:r>
              <a:rPr lang="en-US" sz="1800" b="1" dirty="0">
                <a:solidFill>
                  <a:srgbClr val="405449"/>
                </a:solidFill>
                <a:latin typeface="Fraunces Extra Bold" pitchFamily="34" charset="0"/>
                <a:ea typeface="Fraunces Extra Bold" pitchFamily="34" charset="-122"/>
                <a:cs typeface="Fraunces Extra Bold" pitchFamily="34" charset="-120"/>
              </a:rPr>
              <a:t>Select User Role</a:t>
            </a:r>
            <a:endParaRPr lang="en-US" sz="1800" dirty="0"/>
          </a:p>
        </p:txBody>
      </p:sp>
      <p:sp>
        <p:nvSpPr>
          <p:cNvPr id="14" name="Text 8"/>
          <p:cNvSpPr/>
          <p:nvPr/>
        </p:nvSpPr>
        <p:spPr>
          <a:xfrm>
            <a:off x="1841421" y="7202567"/>
            <a:ext cx="6658094" cy="294680"/>
          </a:xfrm>
          <a:prstGeom prst="rect">
            <a:avLst/>
          </a:prstGeom>
          <a:noFill/>
        </p:spPr>
        <p:txBody>
          <a:bodyPr wrap="none" lIns="0" tIns="0" rIns="0" bIns="0" rtlCol="0" anchor="t"/>
          <a:lstStyle/>
          <a:p>
            <a:pPr marL="0" indent="0" algn="l">
              <a:lnSpc>
                <a:spcPts val="2300"/>
              </a:lnSpc>
              <a:buNone/>
            </a:pPr>
            <a:r>
              <a:rPr lang="en-US" sz="1450" dirty="0">
                <a:solidFill>
                  <a:srgbClr val="405449"/>
                </a:solidFill>
                <a:latin typeface="Nobile" pitchFamily="34" charset="0"/>
                <a:ea typeface="Nobile" pitchFamily="34" charset="-122"/>
                <a:cs typeface="Nobile" pitchFamily="34" charset="-120"/>
              </a:rPr>
              <a:t>Choose between Car Owner or Mechanic to tailor the app experience.</a:t>
            </a:r>
            <a:endParaRPr lang="en-US" sz="1450" dirty="0"/>
          </a:p>
        </p:txBody>
      </p:sp>
      <p:sp>
        <p:nvSpPr>
          <p:cNvPr id="2" name="Flowchart: Process 1"/>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20" name="Image 0" descr="preencoded.png"/>
          <p:cNvPicPr>
            <a:picLocks noChangeAspect="1"/>
          </p:cNvPicPr>
          <p:nvPr/>
        </p:nvPicPr>
        <p:blipFill>
          <a:blip r:embed="rId4"/>
          <a:stretch>
            <a:fillRect/>
          </a:stretch>
        </p:blipFill>
        <p:spPr>
          <a:xfrm>
            <a:off x="8556625" y="195580"/>
            <a:ext cx="6109335" cy="8035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96835" y="311825"/>
            <a:ext cx="5426988" cy="354330"/>
          </a:xfrm>
          <a:prstGeom prst="rect">
            <a:avLst/>
          </a:prstGeom>
          <a:noFill/>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Home Screen and Diagnostic Methods</a:t>
            </a:r>
            <a:endParaRPr lang="en-US" sz="2200" dirty="0"/>
          </a:p>
        </p:txBody>
      </p:sp>
      <p:sp>
        <p:nvSpPr>
          <p:cNvPr id="3" name="Text 1"/>
          <p:cNvSpPr/>
          <p:nvPr/>
        </p:nvSpPr>
        <p:spPr>
          <a:xfrm>
            <a:off x="396835" y="892969"/>
            <a:ext cx="13836729" cy="362903"/>
          </a:xfrm>
          <a:prstGeom prst="rect">
            <a:avLst/>
          </a:prstGeom>
          <a:noFill/>
        </p:spPr>
        <p:txBody>
          <a:bodyPr wrap="square" lIns="0" tIns="0" rIns="0" bIns="0" rtlCol="0" anchor="t"/>
          <a:lstStyle/>
          <a:p>
            <a:pPr marL="0" indent="0" algn="l">
              <a:lnSpc>
                <a:spcPts val="1400"/>
              </a:lnSpc>
              <a:buNone/>
            </a:pPr>
            <a:r>
              <a:rPr lang="en-US" sz="1200" dirty="0">
                <a:solidFill>
                  <a:srgbClr val="405449"/>
                </a:solidFill>
                <a:latin typeface="Nobile" pitchFamily="34" charset="0"/>
                <a:ea typeface="Nobile" pitchFamily="34" charset="-122"/>
                <a:cs typeface="Nobile" pitchFamily="34" charset="-120"/>
              </a:rPr>
              <a:t>The user dashboard serves as the central hub for car owners. It features a welcome message and a primary call-to-action: "Car Issues? Get instant AI-powered diagnosis for your vehicle problems." The "Diagnose Now" button directs users to the core fault diagnosis feature.</a:t>
            </a:r>
            <a:endParaRPr lang="en-US" sz="1200" dirty="0"/>
          </a:p>
        </p:txBody>
      </p:sp>
      <p:sp>
        <p:nvSpPr>
          <p:cNvPr id="4" name="Text 2"/>
          <p:cNvSpPr/>
          <p:nvPr/>
        </p:nvSpPr>
        <p:spPr>
          <a:xfrm>
            <a:off x="396835" y="1383387"/>
            <a:ext cx="13836729" cy="362903"/>
          </a:xfrm>
          <a:prstGeom prst="rect">
            <a:avLst/>
          </a:prstGeom>
          <a:noFill/>
        </p:spPr>
        <p:txBody>
          <a:bodyPr wrap="square" lIns="0" tIns="0" rIns="0" bIns="0" rtlCol="0" anchor="t"/>
          <a:lstStyle/>
          <a:p>
            <a:pPr marL="0" indent="0" algn="l">
              <a:lnSpc>
                <a:spcPts val="1400"/>
              </a:lnSpc>
              <a:buNone/>
            </a:pPr>
            <a:r>
              <a:rPr lang="en-US" sz="1200" dirty="0">
                <a:solidFill>
                  <a:srgbClr val="405449"/>
                </a:solidFill>
                <a:latin typeface="Nobile" pitchFamily="34" charset="0"/>
                <a:ea typeface="Nobile" pitchFamily="34" charset="-122"/>
                <a:cs typeface="Nobile" pitchFamily="34" charset="-120"/>
              </a:rPr>
              <a:t>The dashboard provides four intuitive pathways for diagnosing car issues: Dashboard Light (snap or upload photo), Engine Sound (record unusual sounds), Contact a Mechanic (connect with certified professionals), and Manual Input (describe problems in text).</a:t>
            </a:r>
            <a:endParaRPr lang="en-US" sz="1200" dirty="0">
              <a:solidFill>
                <a:srgbClr val="405449"/>
              </a:solidFill>
              <a:latin typeface="Nobile" pitchFamily="34" charset="0"/>
              <a:ea typeface="Nobile" pitchFamily="34" charset="-122"/>
              <a:cs typeface="Nobile" pitchFamily="34" charset="-120"/>
            </a:endParaRPr>
          </a:p>
        </p:txBody>
      </p:sp>
      <p:sp>
        <p:nvSpPr>
          <p:cNvPr id="6" name="Shape 3"/>
          <p:cNvSpPr/>
          <p:nvPr/>
        </p:nvSpPr>
        <p:spPr>
          <a:xfrm>
            <a:off x="396835" y="14993422"/>
            <a:ext cx="255151" cy="255151"/>
          </a:xfrm>
          <a:prstGeom prst="roundRect">
            <a:avLst>
              <a:gd name="adj" fmla="val 40005"/>
            </a:avLst>
          </a:prstGeom>
          <a:solidFill>
            <a:srgbClr val="E8F3E8"/>
          </a:solidFill>
        </p:spPr>
      </p:sp>
      <p:sp>
        <p:nvSpPr>
          <p:cNvPr id="7" name="Text 4"/>
          <p:cNvSpPr/>
          <p:nvPr/>
        </p:nvSpPr>
        <p:spPr>
          <a:xfrm>
            <a:off x="765334" y="15032355"/>
            <a:ext cx="1417558" cy="177165"/>
          </a:xfrm>
          <a:prstGeom prst="rect">
            <a:avLst/>
          </a:prstGeom>
          <a:noFill/>
        </p:spPr>
        <p:txBody>
          <a:bodyPr wrap="none" lIns="0" tIns="0" rIns="0" bIns="0" rtlCol="0" anchor="t"/>
          <a:lstStyle/>
          <a:p>
            <a:pPr marL="0" indent="0" algn="l">
              <a:lnSpc>
                <a:spcPts val="1350"/>
              </a:lnSpc>
              <a:buNone/>
            </a:pPr>
            <a:r>
              <a:rPr lang="en-US" sz="1100" b="1" dirty="0">
                <a:solidFill>
                  <a:srgbClr val="405449"/>
                </a:solidFill>
                <a:latin typeface="Fraunces Extra Bold" pitchFamily="34" charset="0"/>
                <a:ea typeface="Fraunces Extra Bold" pitchFamily="34" charset="-122"/>
                <a:cs typeface="Fraunces Extra Bold" pitchFamily="34" charset="-120"/>
              </a:rPr>
              <a:t>Dashboard Light</a:t>
            </a:r>
            <a:endParaRPr lang="en-US" sz="1100" dirty="0"/>
          </a:p>
        </p:txBody>
      </p:sp>
      <p:sp>
        <p:nvSpPr>
          <p:cNvPr id="8" name="Text 5"/>
          <p:cNvSpPr/>
          <p:nvPr/>
        </p:nvSpPr>
        <p:spPr>
          <a:xfrm>
            <a:off x="765334" y="15277505"/>
            <a:ext cx="6479024" cy="181451"/>
          </a:xfrm>
          <a:prstGeom prst="rect">
            <a:avLst/>
          </a:prstGeom>
          <a:noFill/>
        </p:spPr>
        <p:txBody>
          <a:bodyPr wrap="none" lIns="0" tIns="0" rIns="0" bIns="0" rtlCol="0" anchor="t"/>
          <a:lstStyle/>
          <a:p>
            <a:pPr marL="0" indent="0" algn="l">
              <a:lnSpc>
                <a:spcPts val="1400"/>
              </a:lnSpc>
              <a:buNone/>
            </a:pPr>
            <a:r>
              <a:rPr lang="en-US" sz="850" dirty="0">
                <a:solidFill>
                  <a:srgbClr val="405449"/>
                </a:solidFill>
                <a:latin typeface="Nobile" pitchFamily="34" charset="0"/>
                <a:ea typeface="Nobile" pitchFamily="34" charset="-122"/>
                <a:cs typeface="Nobile" pitchFamily="34" charset="-120"/>
              </a:rPr>
              <a:t>Snap or upload a photo of your dashboard warning for visual analysis.</a:t>
            </a:r>
            <a:endParaRPr lang="en-US" sz="850" dirty="0"/>
          </a:p>
        </p:txBody>
      </p:sp>
      <p:sp>
        <p:nvSpPr>
          <p:cNvPr id="9" name="Shape 6"/>
          <p:cNvSpPr/>
          <p:nvPr/>
        </p:nvSpPr>
        <p:spPr>
          <a:xfrm>
            <a:off x="7386042" y="14993422"/>
            <a:ext cx="255151" cy="255151"/>
          </a:xfrm>
          <a:prstGeom prst="roundRect">
            <a:avLst>
              <a:gd name="adj" fmla="val 40005"/>
            </a:avLst>
          </a:prstGeom>
          <a:solidFill>
            <a:srgbClr val="E8F3E8"/>
          </a:solidFill>
        </p:spPr>
      </p:sp>
      <p:sp>
        <p:nvSpPr>
          <p:cNvPr id="10" name="Text 7"/>
          <p:cNvSpPr/>
          <p:nvPr/>
        </p:nvSpPr>
        <p:spPr>
          <a:xfrm>
            <a:off x="7754541" y="15032355"/>
            <a:ext cx="1417558" cy="177165"/>
          </a:xfrm>
          <a:prstGeom prst="rect">
            <a:avLst/>
          </a:prstGeom>
          <a:noFill/>
        </p:spPr>
        <p:txBody>
          <a:bodyPr wrap="none" lIns="0" tIns="0" rIns="0" bIns="0" rtlCol="0" anchor="t"/>
          <a:lstStyle/>
          <a:p>
            <a:pPr marL="0" indent="0" algn="l">
              <a:lnSpc>
                <a:spcPts val="1350"/>
              </a:lnSpc>
              <a:buNone/>
            </a:pPr>
            <a:r>
              <a:rPr lang="en-US" sz="1100" b="1" dirty="0">
                <a:solidFill>
                  <a:srgbClr val="405449"/>
                </a:solidFill>
                <a:latin typeface="Fraunces Extra Bold" pitchFamily="34" charset="0"/>
                <a:ea typeface="Fraunces Extra Bold" pitchFamily="34" charset="-122"/>
                <a:cs typeface="Fraunces Extra Bold" pitchFamily="34" charset="-120"/>
              </a:rPr>
              <a:t>Engine Sound</a:t>
            </a:r>
            <a:endParaRPr lang="en-US" sz="1100" dirty="0"/>
          </a:p>
        </p:txBody>
      </p:sp>
      <p:sp>
        <p:nvSpPr>
          <p:cNvPr id="11" name="Text 8"/>
          <p:cNvSpPr/>
          <p:nvPr/>
        </p:nvSpPr>
        <p:spPr>
          <a:xfrm>
            <a:off x="7754541" y="15277505"/>
            <a:ext cx="6479024" cy="181451"/>
          </a:xfrm>
          <a:prstGeom prst="rect">
            <a:avLst/>
          </a:prstGeom>
          <a:noFill/>
        </p:spPr>
        <p:txBody>
          <a:bodyPr wrap="none" lIns="0" tIns="0" rIns="0" bIns="0" rtlCol="0" anchor="t"/>
          <a:lstStyle/>
          <a:p>
            <a:pPr marL="0" indent="0" algn="l">
              <a:lnSpc>
                <a:spcPts val="1400"/>
              </a:lnSpc>
              <a:buNone/>
            </a:pPr>
            <a:r>
              <a:rPr lang="en-US" sz="850" dirty="0">
                <a:solidFill>
                  <a:srgbClr val="405449"/>
                </a:solidFill>
                <a:latin typeface="Nobile" pitchFamily="34" charset="0"/>
                <a:ea typeface="Nobile" pitchFamily="34" charset="-122"/>
                <a:cs typeface="Nobile" pitchFamily="34" charset="-120"/>
              </a:rPr>
              <a:t>Record unusual engine sounds for AI-driven anomaly detection.</a:t>
            </a:r>
            <a:endParaRPr lang="en-US" sz="850" dirty="0"/>
          </a:p>
        </p:txBody>
      </p:sp>
      <p:sp>
        <p:nvSpPr>
          <p:cNvPr id="12" name="Shape 9"/>
          <p:cNvSpPr/>
          <p:nvPr/>
        </p:nvSpPr>
        <p:spPr>
          <a:xfrm>
            <a:off x="396835" y="15685770"/>
            <a:ext cx="255151" cy="255151"/>
          </a:xfrm>
          <a:prstGeom prst="roundRect">
            <a:avLst>
              <a:gd name="adj" fmla="val 40005"/>
            </a:avLst>
          </a:prstGeom>
          <a:solidFill>
            <a:srgbClr val="E8F3E8"/>
          </a:solidFill>
        </p:spPr>
      </p:sp>
      <p:sp>
        <p:nvSpPr>
          <p:cNvPr id="13" name="Text 10"/>
          <p:cNvSpPr/>
          <p:nvPr/>
        </p:nvSpPr>
        <p:spPr>
          <a:xfrm>
            <a:off x="765334" y="15724703"/>
            <a:ext cx="1417558" cy="177165"/>
          </a:xfrm>
          <a:prstGeom prst="rect">
            <a:avLst/>
          </a:prstGeom>
          <a:noFill/>
        </p:spPr>
        <p:txBody>
          <a:bodyPr wrap="none" lIns="0" tIns="0" rIns="0" bIns="0" rtlCol="0" anchor="t"/>
          <a:lstStyle/>
          <a:p>
            <a:pPr marL="0" indent="0" algn="l">
              <a:lnSpc>
                <a:spcPts val="1350"/>
              </a:lnSpc>
              <a:buNone/>
            </a:pPr>
            <a:r>
              <a:rPr lang="en-US" sz="1100" b="1" dirty="0">
                <a:solidFill>
                  <a:srgbClr val="405449"/>
                </a:solidFill>
                <a:latin typeface="Fraunces Extra Bold" pitchFamily="34" charset="0"/>
                <a:ea typeface="Fraunces Extra Bold" pitchFamily="34" charset="-122"/>
                <a:cs typeface="Fraunces Extra Bold" pitchFamily="34" charset="-120"/>
              </a:rPr>
              <a:t>Contact a Mechanic</a:t>
            </a:r>
            <a:endParaRPr lang="en-US" sz="1100" dirty="0"/>
          </a:p>
        </p:txBody>
      </p:sp>
      <p:sp>
        <p:nvSpPr>
          <p:cNvPr id="14" name="Text 11"/>
          <p:cNvSpPr/>
          <p:nvPr/>
        </p:nvSpPr>
        <p:spPr>
          <a:xfrm>
            <a:off x="765334" y="15969853"/>
            <a:ext cx="6479024" cy="181451"/>
          </a:xfrm>
          <a:prstGeom prst="rect">
            <a:avLst/>
          </a:prstGeom>
          <a:noFill/>
        </p:spPr>
        <p:txBody>
          <a:bodyPr wrap="none" lIns="0" tIns="0" rIns="0" bIns="0" rtlCol="0" anchor="t"/>
          <a:lstStyle/>
          <a:p>
            <a:pPr marL="0" indent="0" algn="l">
              <a:lnSpc>
                <a:spcPts val="1400"/>
              </a:lnSpc>
              <a:buNone/>
            </a:pPr>
            <a:r>
              <a:rPr lang="en-US" sz="850" dirty="0">
                <a:solidFill>
                  <a:srgbClr val="405449"/>
                </a:solidFill>
                <a:latin typeface="Nobile" pitchFamily="34" charset="0"/>
                <a:ea typeface="Nobile" pitchFamily="34" charset="-122"/>
                <a:cs typeface="Nobile" pitchFamily="34" charset="-120"/>
              </a:rPr>
              <a:t>Connect with certified mechanics through a marketplace.</a:t>
            </a:r>
            <a:endParaRPr lang="en-US" sz="850" dirty="0"/>
          </a:p>
        </p:txBody>
      </p:sp>
      <p:sp>
        <p:nvSpPr>
          <p:cNvPr id="15" name="Shape 12"/>
          <p:cNvSpPr/>
          <p:nvPr/>
        </p:nvSpPr>
        <p:spPr>
          <a:xfrm>
            <a:off x="7386042" y="15685770"/>
            <a:ext cx="255151" cy="255151"/>
          </a:xfrm>
          <a:prstGeom prst="roundRect">
            <a:avLst>
              <a:gd name="adj" fmla="val 40005"/>
            </a:avLst>
          </a:prstGeom>
          <a:solidFill>
            <a:srgbClr val="E8F3E8"/>
          </a:solidFill>
        </p:spPr>
      </p:sp>
      <p:sp>
        <p:nvSpPr>
          <p:cNvPr id="16" name="Text 13"/>
          <p:cNvSpPr/>
          <p:nvPr/>
        </p:nvSpPr>
        <p:spPr>
          <a:xfrm>
            <a:off x="7754541" y="15724703"/>
            <a:ext cx="1417558" cy="177165"/>
          </a:xfrm>
          <a:prstGeom prst="rect">
            <a:avLst/>
          </a:prstGeom>
          <a:noFill/>
        </p:spPr>
        <p:txBody>
          <a:bodyPr wrap="none" lIns="0" tIns="0" rIns="0" bIns="0" rtlCol="0" anchor="t"/>
          <a:lstStyle/>
          <a:p>
            <a:pPr marL="0" indent="0" algn="l">
              <a:lnSpc>
                <a:spcPts val="1350"/>
              </a:lnSpc>
              <a:buNone/>
            </a:pPr>
            <a:r>
              <a:rPr lang="en-US" sz="1100" b="1" dirty="0">
                <a:solidFill>
                  <a:srgbClr val="405449"/>
                </a:solidFill>
                <a:latin typeface="Fraunces Extra Bold" pitchFamily="34" charset="0"/>
                <a:ea typeface="Fraunces Extra Bold" pitchFamily="34" charset="-122"/>
                <a:cs typeface="Fraunces Extra Bold" pitchFamily="34" charset="-120"/>
              </a:rPr>
              <a:t>Manual Input</a:t>
            </a:r>
            <a:endParaRPr lang="en-US" sz="1100" dirty="0"/>
          </a:p>
        </p:txBody>
      </p:sp>
      <p:sp>
        <p:nvSpPr>
          <p:cNvPr id="17" name="Text 14"/>
          <p:cNvSpPr/>
          <p:nvPr/>
        </p:nvSpPr>
        <p:spPr>
          <a:xfrm>
            <a:off x="7754541" y="15969853"/>
            <a:ext cx="6479024" cy="181451"/>
          </a:xfrm>
          <a:prstGeom prst="rect">
            <a:avLst/>
          </a:prstGeom>
          <a:noFill/>
        </p:spPr>
        <p:txBody>
          <a:bodyPr wrap="none" lIns="0" tIns="0" rIns="0" bIns="0" rtlCol="0" anchor="t"/>
          <a:lstStyle/>
          <a:p>
            <a:pPr marL="0" indent="0" algn="l">
              <a:lnSpc>
                <a:spcPts val="1400"/>
              </a:lnSpc>
              <a:buNone/>
            </a:pPr>
            <a:r>
              <a:rPr lang="en-US" sz="850" dirty="0">
                <a:solidFill>
                  <a:srgbClr val="405449"/>
                </a:solidFill>
                <a:latin typeface="Nobile" pitchFamily="34" charset="0"/>
                <a:ea typeface="Nobile" pitchFamily="34" charset="-122"/>
                <a:cs typeface="Nobile" pitchFamily="34" charset="-120"/>
              </a:rPr>
              <a:t>Describe your car problems in text format.</a:t>
            </a:r>
            <a:endParaRPr lang="en-US" sz="850" dirty="0"/>
          </a:p>
        </p:txBody>
      </p:sp>
      <p:sp>
        <p:nvSpPr>
          <p:cNvPr id="18" name="Flowchart: Process 17"/>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21" name="Picture 20"/>
          <p:cNvPicPr>
            <a:picLocks noChangeAspect="1"/>
          </p:cNvPicPr>
          <p:nvPr/>
        </p:nvPicPr>
        <p:blipFill>
          <a:blip r:embed="rId1"/>
          <a:stretch>
            <a:fillRect/>
          </a:stretch>
        </p:blipFill>
        <p:spPr>
          <a:xfrm>
            <a:off x="6624320" y="1692910"/>
            <a:ext cx="8054340" cy="6569075"/>
          </a:xfrm>
          <a:prstGeom prst="rect">
            <a:avLst/>
          </a:prstGeom>
        </p:spPr>
      </p:pic>
      <p:pic>
        <p:nvPicPr>
          <p:cNvPr id="22" name="Image 0" descr="preencoded.png"/>
          <p:cNvPicPr>
            <a:picLocks noChangeAspect="1"/>
          </p:cNvPicPr>
          <p:nvPr/>
        </p:nvPicPr>
        <p:blipFill>
          <a:blip r:embed="rId2"/>
          <a:stretch>
            <a:fillRect/>
          </a:stretch>
        </p:blipFill>
        <p:spPr>
          <a:xfrm>
            <a:off x="577850" y="1935480"/>
            <a:ext cx="4217035" cy="63265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20673" y="523399"/>
            <a:ext cx="7785973" cy="554236"/>
          </a:xfrm>
          <a:prstGeom prst="rect">
            <a:avLst/>
          </a:prstGeom>
          <a:noFill/>
        </p:spPr>
        <p:txBody>
          <a:bodyPr wrap="none" lIns="0" tIns="0" rIns="0" bIns="0" rtlCol="0" anchor="t"/>
          <a:lstStyle/>
          <a:p>
            <a:pPr marL="0" indent="0" algn="l">
              <a:lnSpc>
                <a:spcPts val="4350"/>
              </a:lnSpc>
              <a:buNone/>
            </a:pPr>
            <a:r>
              <a:rPr lang="en-US" sz="3450" b="1" dirty="0">
                <a:solidFill>
                  <a:srgbClr val="3B4540"/>
                </a:solidFill>
                <a:latin typeface="Fraunces Extra Bold" pitchFamily="34" charset="0"/>
                <a:ea typeface="Fraunces Extra Bold" pitchFamily="34" charset="-122"/>
                <a:cs typeface="Fraunces Extra Bold" pitchFamily="34" charset="-120"/>
              </a:rPr>
              <a:t>Diagnostic Process and Navigation</a:t>
            </a:r>
            <a:endParaRPr lang="en-US" sz="3450" dirty="0"/>
          </a:p>
        </p:txBody>
      </p:sp>
      <p:sp>
        <p:nvSpPr>
          <p:cNvPr id="4" name="Text 1"/>
          <p:cNvSpPr/>
          <p:nvPr/>
        </p:nvSpPr>
        <p:spPr>
          <a:xfrm>
            <a:off x="620673" y="1343620"/>
            <a:ext cx="7902654" cy="1135380"/>
          </a:xfrm>
          <a:prstGeom prst="rect">
            <a:avLst/>
          </a:prstGeom>
          <a:noFill/>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When "Dashboard Light" is selected, users can take or upload a photo, leading to AI-generated results and immediate fix suggestions, including YouTube tutorials. For "Engine Sound," the app prompts users to record unusual sounds, which are then processed by an AI engine.</a:t>
            </a:r>
            <a:endParaRPr lang="en-US" sz="1350" dirty="0"/>
          </a:p>
        </p:txBody>
      </p:sp>
      <p:sp>
        <p:nvSpPr>
          <p:cNvPr id="5" name="Text 2"/>
          <p:cNvSpPr/>
          <p:nvPr/>
        </p:nvSpPr>
        <p:spPr>
          <a:xfrm>
            <a:off x="620673" y="2678430"/>
            <a:ext cx="7902654" cy="851535"/>
          </a:xfrm>
          <a:prstGeom prst="rect">
            <a:avLst/>
          </a:prstGeom>
          <a:noFill/>
        </p:spPr>
        <p:txBody>
          <a:bodyPr wrap="squar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Selecting "Contact a mechanic" opens a page with certified mechanics' contact information and locations. "Manual Input" allows users to describe problems in text. A bottom navigation bar provides quick access to Home, Diagnose, History, Profile, and Mechanic sections.</a:t>
            </a:r>
            <a:endParaRPr lang="en-US" sz="1350" dirty="0"/>
          </a:p>
        </p:txBody>
      </p:sp>
      <p:sp>
        <p:nvSpPr>
          <p:cNvPr id="6" name="Shape 3"/>
          <p:cNvSpPr/>
          <p:nvPr/>
        </p:nvSpPr>
        <p:spPr>
          <a:xfrm>
            <a:off x="820103" y="3729395"/>
            <a:ext cx="22860" cy="3976807"/>
          </a:xfrm>
          <a:prstGeom prst="roundRect">
            <a:avLst>
              <a:gd name="adj" fmla="val 698284"/>
            </a:avLst>
          </a:prstGeom>
          <a:solidFill>
            <a:srgbClr val="CED9CE"/>
          </a:solidFill>
        </p:spPr>
      </p:sp>
      <p:sp>
        <p:nvSpPr>
          <p:cNvPr id="7" name="Shape 4"/>
          <p:cNvSpPr/>
          <p:nvPr/>
        </p:nvSpPr>
        <p:spPr>
          <a:xfrm>
            <a:off x="996732" y="3917394"/>
            <a:ext cx="532090" cy="22860"/>
          </a:xfrm>
          <a:prstGeom prst="roundRect">
            <a:avLst>
              <a:gd name="adj" fmla="val 698284"/>
            </a:avLst>
          </a:prstGeom>
          <a:solidFill>
            <a:srgbClr val="CED9CE"/>
          </a:solidFill>
        </p:spPr>
      </p:sp>
      <p:sp>
        <p:nvSpPr>
          <p:cNvPr id="8" name="Shape 5"/>
          <p:cNvSpPr/>
          <p:nvPr/>
        </p:nvSpPr>
        <p:spPr>
          <a:xfrm>
            <a:off x="620613" y="3729395"/>
            <a:ext cx="398978" cy="398978"/>
          </a:xfrm>
          <a:prstGeom prst="roundRect">
            <a:avLst>
              <a:gd name="adj" fmla="val 40009"/>
            </a:avLst>
          </a:prstGeom>
          <a:solidFill>
            <a:srgbClr val="E8F3E8"/>
          </a:solidFill>
        </p:spPr>
      </p:sp>
      <p:sp>
        <p:nvSpPr>
          <p:cNvPr id="9" name="Text 6"/>
          <p:cNvSpPr/>
          <p:nvPr/>
        </p:nvSpPr>
        <p:spPr>
          <a:xfrm>
            <a:off x="687050" y="3762554"/>
            <a:ext cx="265986" cy="332542"/>
          </a:xfrm>
          <a:prstGeom prst="rect">
            <a:avLst/>
          </a:prstGeom>
          <a:noFill/>
        </p:spPr>
        <p:txBody>
          <a:bodyPr wrap="none" lIns="0" tIns="0" rIns="0" bIns="0" rtlCol="0" anchor="t"/>
          <a:lstStyle/>
          <a:p>
            <a:pPr marL="0" indent="0" algn="ctr">
              <a:lnSpc>
                <a:spcPts val="2050"/>
              </a:lnSpc>
              <a:buNone/>
            </a:pPr>
            <a:r>
              <a:rPr lang="en-US" sz="2050" b="1" dirty="0">
                <a:solidFill>
                  <a:srgbClr val="405449"/>
                </a:solidFill>
                <a:latin typeface="Fraunces Extra Bold" pitchFamily="34" charset="0"/>
                <a:ea typeface="Fraunces Extra Bold" pitchFamily="34" charset="-122"/>
                <a:cs typeface="Fraunces Extra Bold" pitchFamily="34" charset="-120"/>
              </a:rPr>
              <a:t>1</a:t>
            </a:r>
            <a:endParaRPr lang="en-US" sz="2050" dirty="0"/>
          </a:p>
        </p:txBody>
      </p:sp>
      <p:sp>
        <p:nvSpPr>
          <p:cNvPr id="10" name="Text 7"/>
          <p:cNvSpPr/>
          <p:nvPr/>
        </p:nvSpPr>
        <p:spPr>
          <a:xfrm>
            <a:off x="1706999" y="3790355"/>
            <a:ext cx="2216944" cy="277058"/>
          </a:xfrm>
          <a:prstGeom prst="rect">
            <a:avLst/>
          </a:prstGeom>
          <a:noFill/>
        </p:spPr>
        <p:txBody>
          <a:bodyPr wrap="none" lIns="0" tIns="0" rIns="0" bIns="0" rtlCol="0" anchor="t"/>
          <a:lstStyle/>
          <a:p>
            <a:pPr marL="0" indent="0" algn="l">
              <a:lnSpc>
                <a:spcPts val="2150"/>
              </a:lnSpc>
              <a:buNone/>
            </a:pPr>
            <a:r>
              <a:rPr lang="en-US" sz="1700" b="1" dirty="0">
                <a:solidFill>
                  <a:srgbClr val="405449"/>
                </a:solidFill>
                <a:latin typeface="Fraunces Extra Bold" pitchFamily="34" charset="0"/>
                <a:ea typeface="Fraunces Extra Bold" pitchFamily="34" charset="-122"/>
                <a:cs typeface="Fraunces Extra Bold" pitchFamily="34" charset="-120"/>
              </a:rPr>
              <a:t>Dashboard Light</a:t>
            </a:r>
            <a:endParaRPr lang="en-US" sz="1700" dirty="0"/>
          </a:p>
        </p:txBody>
      </p:sp>
      <p:sp>
        <p:nvSpPr>
          <p:cNvPr id="11" name="Text 8"/>
          <p:cNvSpPr/>
          <p:nvPr/>
        </p:nvSpPr>
        <p:spPr>
          <a:xfrm>
            <a:off x="1706999" y="4173736"/>
            <a:ext cx="6816328" cy="283845"/>
          </a:xfrm>
          <a:prstGeom prst="rect">
            <a:avLst/>
          </a:prstGeom>
          <a:noFill/>
        </p:spPr>
        <p:txBody>
          <a:bodyPr wrap="non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Snap or upload photo for AI diagnosis.</a:t>
            </a:r>
            <a:endParaRPr lang="en-US" sz="1350" dirty="0"/>
          </a:p>
        </p:txBody>
      </p:sp>
      <p:sp>
        <p:nvSpPr>
          <p:cNvPr id="12" name="Shape 9"/>
          <p:cNvSpPr/>
          <p:nvPr/>
        </p:nvSpPr>
        <p:spPr>
          <a:xfrm>
            <a:off x="996732" y="5000268"/>
            <a:ext cx="532090" cy="22860"/>
          </a:xfrm>
          <a:prstGeom prst="roundRect">
            <a:avLst>
              <a:gd name="adj" fmla="val 698284"/>
            </a:avLst>
          </a:prstGeom>
          <a:solidFill>
            <a:srgbClr val="CED9CE"/>
          </a:solidFill>
        </p:spPr>
      </p:sp>
      <p:sp>
        <p:nvSpPr>
          <p:cNvPr id="13" name="Shape 10"/>
          <p:cNvSpPr/>
          <p:nvPr/>
        </p:nvSpPr>
        <p:spPr>
          <a:xfrm>
            <a:off x="620613" y="4812268"/>
            <a:ext cx="398978" cy="398978"/>
          </a:xfrm>
          <a:prstGeom prst="roundRect">
            <a:avLst>
              <a:gd name="adj" fmla="val 40009"/>
            </a:avLst>
          </a:prstGeom>
          <a:solidFill>
            <a:srgbClr val="E8F3E8"/>
          </a:solidFill>
        </p:spPr>
      </p:sp>
      <p:sp>
        <p:nvSpPr>
          <p:cNvPr id="14" name="Text 11"/>
          <p:cNvSpPr/>
          <p:nvPr/>
        </p:nvSpPr>
        <p:spPr>
          <a:xfrm>
            <a:off x="687050" y="4845427"/>
            <a:ext cx="265986" cy="332542"/>
          </a:xfrm>
          <a:prstGeom prst="rect">
            <a:avLst/>
          </a:prstGeom>
          <a:noFill/>
        </p:spPr>
        <p:txBody>
          <a:bodyPr wrap="none" lIns="0" tIns="0" rIns="0" bIns="0" rtlCol="0" anchor="t"/>
          <a:lstStyle/>
          <a:p>
            <a:pPr marL="0" indent="0" algn="ctr">
              <a:lnSpc>
                <a:spcPts val="2050"/>
              </a:lnSpc>
              <a:buNone/>
            </a:pPr>
            <a:r>
              <a:rPr lang="en-US" sz="2050" b="1" dirty="0">
                <a:solidFill>
                  <a:srgbClr val="405449"/>
                </a:solidFill>
                <a:latin typeface="Fraunces Extra Bold" pitchFamily="34" charset="0"/>
                <a:ea typeface="Fraunces Extra Bold" pitchFamily="34" charset="-122"/>
                <a:cs typeface="Fraunces Extra Bold" pitchFamily="34" charset="-120"/>
              </a:rPr>
              <a:t>2</a:t>
            </a:r>
            <a:endParaRPr lang="en-US" sz="2050" dirty="0"/>
          </a:p>
        </p:txBody>
      </p:sp>
      <p:sp>
        <p:nvSpPr>
          <p:cNvPr id="15" name="Text 12"/>
          <p:cNvSpPr/>
          <p:nvPr/>
        </p:nvSpPr>
        <p:spPr>
          <a:xfrm>
            <a:off x="1706999" y="4873228"/>
            <a:ext cx="2216944" cy="277058"/>
          </a:xfrm>
          <a:prstGeom prst="rect">
            <a:avLst/>
          </a:prstGeom>
          <a:noFill/>
        </p:spPr>
        <p:txBody>
          <a:bodyPr wrap="none" lIns="0" tIns="0" rIns="0" bIns="0" rtlCol="0" anchor="t"/>
          <a:lstStyle/>
          <a:p>
            <a:pPr marL="0" indent="0" algn="l">
              <a:lnSpc>
                <a:spcPts val="2150"/>
              </a:lnSpc>
              <a:buNone/>
            </a:pPr>
            <a:r>
              <a:rPr lang="en-US" sz="1700" b="1" dirty="0">
                <a:solidFill>
                  <a:srgbClr val="405449"/>
                </a:solidFill>
                <a:latin typeface="Fraunces Extra Bold" pitchFamily="34" charset="0"/>
                <a:ea typeface="Fraunces Extra Bold" pitchFamily="34" charset="-122"/>
                <a:cs typeface="Fraunces Extra Bold" pitchFamily="34" charset="-120"/>
              </a:rPr>
              <a:t>Engine Sound</a:t>
            </a:r>
            <a:endParaRPr lang="en-US" sz="1700" dirty="0"/>
          </a:p>
        </p:txBody>
      </p:sp>
      <p:sp>
        <p:nvSpPr>
          <p:cNvPr id="16" name="Text 13"/>
          <p:cNvSpPr/>
          <p:nvPr/>
        </p:nvSpPr>
        <p:spPr>
          <a:xfrm>
            <a:off x="1706999" y="5256609"/>
            <a:ext cx="6816328" cy="283845"/>
          </a:xfrm>
          <a:prstGeom prst="rect">
            <a:avLst/>
          </a:prstGeom>
          <a:noFill/>
        </p:spPr>
        <p:txBody>
          <a:bodyPr wrap="non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Record audio for AI analysis.</a:t>
            </a:r>
            <a:endParaRPr lang="en-US" sz="1350" dirty="0"/>
          </a:p>
        </p:txBody>
      </p:sp>
      <p:sp>
        <p:nvSpPr>
          <p:cNvPr id="17" name="Shape 14"/>
          <p:cNvSpPr/>
          <p:nvPr/>
        </p:nvSpPr>
        <p:spPr>
          <a:xfrm>
            <a:off x="996732" y="6083141"/>
            <a:ext cx="532090" cy="22860"/>
          </a:xfrm>
          <a:prstGeom prst="roundRect">
            <a:avLst>
              <a:gd name="adj" fmla="val 698284"/>
            </a:avLst>
          </a:prstGeom>
          <a:solidFill>
            <a:srgbClr val="CED9CE"/>
          </a:solidFill>
        </p:spPr>
      </p:sp>
      <p:sp>
        <p:nvSpPr>
          <p:cNvPr id="18" name="Shape 15"/>
          <p:cNvSpPr/>
          <p:nvPr/>
        </p:nvSpPr>
        <p:spPr>
          <a:xfrm>
            <a:off x="620613" y="5895142"/>
            <a:ext cx="398978" cy="398978"/>
          </a:xfrm>
          <a:prstGeom prst="roundRect">
            <a:avLst>
              <a:gd name="adj" fmla="val 40009"/>
            </a:avLst>
          </a:prstGeom>
          <a:solidFill>
            <a:srgbClr val="E8F3E8"/>
          </a:solidFill>
        </p:spPr>
      </p:sp>
      <p:sp>
        <p:nvSpPr>
          <p:cNvPr id="19" name="Text 16"/>
          <p:cNvSpPr/>
          <p:nvPr/>
        </p:nvSpPr>
        <p:spPr>
          <a:xfrm>
            <a:off x="687050" y="5928300"/>
            <a:ext cx="265986" cy="332542"/>
          </a:xfrm>
          <a:prstGeom prst="rect">
            <a:avLst/>
          </a:prstGeom>
          <a:noFill/>
        </p:spPr>
        <p:txBody>
          <a:bodyPr wrap="none" lIns="0" tIns="0" rIns="0" bIns="0" rtlCol="0" anchor="t"/>
          <a:lstStyle/>
          <a:p>
            <a:pPr marL="0" indent="0" algn="ctr">
              <a:lnSpc>
                <a:spcPts val="2050"/>
              </a:lnSpc>
              <a:buNone/>
            </a:pPr>
            <a:r>
              <a:rPr lang="en-US" sz="2050" b="1" dirty="0">
                <a:solidFill>
                  <a:srgbClr val="405449"/>
                </a:solidFill>
                <a:latin typeface="Fraunces Extra Bold" pitchFamily="34" charset="0"/>
                <a:ea typeface="Fraunces Extra Bold" pitchFamily="34" charset="-122"/>
                <a:cs typeface="Fraunces Extra Bold" pitchFamily="34" charset="-120"/>
              </a:rPr>
              <a:t>3</a:t>
            </a:r>
            <a:endParaRPr lang="en-US" sz="2050" dirty="0"/>
          </a:p>
        </p:txBody>
      </p:sp>
      <p:sp>
        <p:nvSpPr>
          <p:cNvPr id="20" name="Text 17"/>
          <p:cNvSpPr/>
          <p:nvPr/>
        </p:nvSpPr>
        <p:spPr>
          <a:xfrm>
            <a:off x="1706999" y="5956102"/>
            <a:ext cx="2216944" cy="277058"/>
          </a:xfrm>
          <a:prstGeom prst="rect">
            <a:avLst/>
          </a:prstGeom>
          <a:noFill/>
        </p:spPr>
        <p:txBody>
          <a:bodyPr wrap="none" lIns="0" tIns="0" rIns="0" bIns="0" rtlCol="0" anchor="t"/>
          <a:lstStyle/>
          <a:p>
            <a:pPr marL="0" indent="0" algn="l">
              <a:lnSpc>
                <a:spcPts val="2150"/>
              </a:lnSpc>
              <a:buNone/>
            </a:pPr>
            <a:r>
              <a:rPr lang="en-US" sz="1700" b="1" dirty="0">
                <a:solidFill>
                  <a:srgbClr val="405449"/>
                </a:solidFill>
                <a:latin typeface="Fraunces Extra Bold" pitchFamily="34" charset="0"/>
                <a:ea typeface="Fraunces Extra Bold" pitchFamily="34" charset="-122"/>
                <a:cs typeface="Fraunces Extra Bold" pitchFamily="34" charset="-120"/>
              </a:rPr>
              <a:t>Contact Mechanic</a:t>
            </a:r>
            <a:endParaRPr lang="en-US" sz="1700" dirty="0"/>
          </a:p>
        </p:txBody>
      </p:sp>
      <p:sp>
        <p:nvSpPr>
          <p:cNvPr id="21" name="Text 18"/>
          <p:cNvSpPr/>
          <p:nvPr/>
        </p:nvSpPr>
        <p:spPr>
          <a:xfrm>
            <a:off x="1706999" y="6339483"/>
            <a:ext cx="6816328" cy="283845"/>
          </a:xfrm>
          <a:prstGeom prst="rect">
            <a:avLst/>
          </a:prstGeom>
          <a:noFill/>
        </p:spPr>
        <p:txBody>
          <a:bodyPr wrap="non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Browse and message certified mechanics.</a:t>
            </a:r>
            <a:endParaRPr lang="en-US" sz="1350" dirty="0"/>
          </a:p>
        </p:txBody>
      </p:sp>
      <p:sp>
        <p:nvSpPr>
          <p:cNvPr id="22" name="Shape 19"/>
          <p:cNvSpPr/>
          <p:nvPr/>
        </p:nvSpPr>
        <p:spPr>
          <a:xfrm>
            <a:off x="996732" y="7166015"/>
            <a:ext cx="532090" cy="22860"/>
          </a:xfrm>
          <a:prstGeom prst="roundRect">
            <a:avLst>
              <a:gd name="adj" fmla="val 698284"/>
            </a:avLst>
          </a:prstGeom>
          <a:solidFill>
            <a:srgbClr val="CED9CE"/>
          </a:solidFill>
        </p:spPr>
      </p:sp>
      <p:sp>
        <p:nvSpPr>
          <p:cNvPr id="23" name="Shape 20"/>
          <p:cNvSpPr/>
          <p:nvPr/>
        </p:nvSpPr>
        <p:spPr>
          <a:xfrm>
            <a:off x="620613" y="6978015"/>
            <a:ext cx="398978" cy="398978"/>
          </a:xfrm>
          <a:prstGeom prst="roundRect">
            <a:avLst>
              <a:gd name="adj" fmla="val 40009"/>
            </a:avLst>
          </a:prstGeom>
          <a:solidFill>
            <a:srgbClr val="E8F3E8"/>
          </a:solidFill>
        </p:spPr>
      </p:sp>
      <p:sp>
        <p:nvSpPr>
          <p:cNvPr id="24" name="Text 21"/>
          <p:cNvSpPr/>
          <p:nvPr/>
        </p:nvSpPr>
        <p:spPr>
          <a:xfrm>
            <a:off x="687050" y="7011174"/>
            <a:ext cx="265986" cy="332542"/>
          </a:xfrm>
          <a:prstGeom prst="rect">
            <a:avLst/>
          </a:prstGeom>
          <a:noFill/>
        </p:spPr>
        <p:txBody>
          <a:bodyPr wrap="none" lIns="0" tIns="0" rIns="0" bIns="0" rtlCol="0" anchor="t"/>
          <a:lstStyle/>
          <a:p>
            <a:pPr marL="0" indent="0" algn="ctr">
              <a:lnSpc>
                <a:spcPts val="2050"/>
              </a:lnSpc>
              <a:buNone/>
            </a:pPr>
            <a:r>
              <a:rPr lang="en-US" sz="2050" b="1" dirty="0">
                <a:solidFill>
                  <a:srgbClr val="405449"/>
                </a:solidFill>
                <a:latin typeface="Fraunces Extra Bold" pitchFamily="34" charset="0"/>
                <a:ea typeface="Fraunces Extra Bold" pitchFamily="34" charset="-122"/>
                <a:cs typeface="Fraunces Extra Bold" pitchFamily="34" charset="-120"/>
              </a:rPr>
              <a:t>4</a:t>
            </a:r>
            <a:endParaRPr lang="en-US" sz="2050" dirty="0"/>
          </a:p>
        </p:txBody>
      </p:sp>
      <p:sp>
        <p:nvSpPr>
          <p:cNvPr id="25" name="Text 22"/>
          <p:cNvSpPr/>
          <p:nvPr/>
        </p:nvSpPr>
        <p:spPr>
          <a:xfrm>
            <a:off x="1706999" y="7038975"/>
            <a:ext cx="2216944" cy="277058"/>
          </a:xfrm>
          <a:prstGeom prst="rect">
            <a:avLst/>
          </a:prstGeom>
          <a:noFill/>
        </p:spPr>
        <p:txBody>
          <a:bodyPr wrap="none" lIns="0" tIns="0" rIns="0" bIns="0" rtlCol="0" anchor="t"/>
          <a:lstStyle/>
          <a:p>
            <a:pPr marL="0" indent="0" algn="l">
              <a:lnSpc>
                <a:spcPts val="2150"/>
              </a:lnSpc>
              <a:buNone/>
            </a:pPr>
            <a:r>
              <a:rPr lang="en-US" sz="1700" b="1" dirty="0">
                <a:solidFill>
                  <a:srgbClr val="405449"/>
                </a:solidFill>
                <a:latin typeface="Fraunces Extra Bold" pitchFamily="34" charset="0"/>
                <a:ea typeface="Fraunces Extra Bold" pitchFamily="34" charset="-122"/>
                <a:cs typeface="Fraunces Extra Bold" pitchFamily="34" charset="-120"/>
              </a:rPr>
              <a:t>Manual Input</a:t>
            </a:r>
            <a:endParaRPr lang="en-US" sz="1700" dirty="0"/>
          </a:p>
        </p:txBody>
      </p:sp>
      <p:sp>
        <p:nvSpPr>
          <p:cNvPr id="26" name="Text 23"/>
          <p:cNvSpPr/>
          <p:nvPr/>
        </p:nvSpPr>
        <p:spPr>
          <a:xfrm>
            <a:off x="1706999" y="7422356"/>
            <a:ext cx="6816328" cy="283845"/>
          </a:xfrm>
          <a:prstGeom prst="rect">
            <a:avLst/>
          </a:prstGeom>
          <a:noFill/>
        </p:spPr>
        <p:txBody>
          <a:bodyPr wrap="none" lIns="0" tIns="0" rIns="0" bIns="0" rtlCol="0" anchor="t"/>
          <a:lstStyle/>
          <a:p>
            <a:pPr marL="0" indent="0" algn="l">
              <a:lnSpc>
                <a:spcPts val="2200"/>
              </a:lnSpc>
              <a:buNone/>
            </a:pPr>
            <a:r>
              <a:rPr lang="en-US" sz="1350" dirty="0">
                <a:solidFill>
                  <a:srgbClr val="405449"/>
                </a:solidFill>
                <a:latin typeface="Nobile" pitchFamily="34" charset="0"/>
                <a:ea typeface="Nobile" pitchFamily="34" charset="-122"/>
                <a:cs typeface="Nobile" pitchFamily="34" charset="-120"/>
              </a:rPr>
              <a:t>Describe car problems in text.</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96875" y="132080"/>
            <a:ext cx="4274820" cy="354330"/>
          </a:xfrm>
          <a:prstGeom prst="rect">
            <a:avLst/>
          </a:prstGeom>
          <a:noFill/>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Notifications and User Profile</a:t>
            </a:r>
            <a:endParaRPr lang="en-US" sz="2200" dirty="0"/>
          </a:p>
        </p:txBody>
      </p:sp>
      <p:sp>
        <p:nvSpPr>
          <p:cNvPr id="3" name="Text 1"/>
          <p:cNvSpPr/>
          <p:nvPr/>
        </p:nvSpPr>
        <p:spPr>
          <a:xfrm>
            <a:off x="396200" y="663734"/>
            <a:ext cx="13836729" cy="362903"/>
          </a:xfrm>
          <a:prstGeom prst="rect">
            <a:avLst/>
          </a:prstGeom>
          <a:noFill/>
        </p:spPr>
        <p:txBody>
          <a:bodyPr wrap="square" lIns="0" tIns="0" rIns="0" bIns="0" rtlCol="0" anchor="t"/>
          <a:lstStyle/>
          <a:p>
            <a:pPr marL="0" indent="0" algn="l">
              <a:lnSpc>
                <a:spcPts val="1400"/>
              </a:lnSpc>
              <a:buNone/>
            </a:pPr>
            <a:r>
              <a:rPr lang="en-US" sz="1200" dirty="0">
                <a:solidFill>
                  <a:srgbClr val="405449"/>
                </a:solidFill>
                <a:latin typeface="Nobile" pitchFamily="34" charset="0"/>
                <a:ea typeface="Nobile" pitchFamily="34" charset="-122"/>
                <a:cs typeface="Nobile" pitchFamily="34" charset="-120"/>
              </a:rPr>
              <a:t>Tapping the notification bell displays a list of alerts, keeping users updated on past diagnostics and mechanic replies, with the most recent notifications shown first. Tapping a "Diagnostic Complete" notification leads to a detailed results screen, showing identified issues and next steps. Users can also view their diagnosis history, categorized as All, Unresolved, and Resolved.</a:t>
            </a:r>
            <a:endParaRPr lang="en-US" sz="1200" dirty="0"/>
          </a:p>
        </p:txBody>
      </p:sp>
      <p:sp>
        <p:nvSpPr>
          <p:cNvPr id="4" name="Text 2"/>
          <p:cNvSpPr/>
          <p:nvPr/>
        </p:nvSpPr>
        <p:spPr>
          <a:xfrm>
            <a:off x="396200" y="1333222"/>
            <a:ext cx="13836729" cy="362903"/>
          </a:xfrm>
          <a:prstGeom prst="rect">
            <a:avLst/>
          </a:prstGeom>
          <a:noFill/>
        </p:spPr>
        <p:txBody>
          <a:bodyPr wrap="square" lIns="0" tIns="0" rIns="0" bIns="0" rtlCol="0" anchor="t"/>
          <a:lstStyle/>
          <a:p>
            <a:pPr marL="0" indent="0" algn="l">
              <a:lnSpc>
                <a:spcPts val="1400"/>
              </a:lnSpc>
              <a:buNone/>
            </a:pPr>
            <a:r>
              <a:rPr lang="en-US" sz="1200" dirty="0">
                <a:solidFill>
                  <a:srgbClr val="405449"/>
                </a:solidFill>
                <a:latin typeface="Nobile" pitchFamily="34" charset="0"/>
                <a:ea typeface="Nobile" pitchFamily="34" charset="-122"/>
                <a:cs typeface="Nobile" pitchFamily="34" charset="-120"/>
              </a:rPr>
              <a:t>The Profile screen allows users to manage account settings and preferences. Under "Account," users can edit their profile, customize notification preferences, and manage privacy and security. The "Preferences" section includes a Dark Mode toggle. Both car owner and mechanic profiles are supported, with mechanics having additional functionalities.</a:t>
            </a:r>
            <a:endParaRPr lang="en-US" sz="1200" dirty="0"/>
          </a:p>
        </p:txBody>
      </p:sp>
      <p:pic>
        <p:nvPicPr>
          <p:cNvPr id="5" name="Image 0" descr="preencoded.png"/>
          <p:cNvPicPr>
            <a:picLocks noChangeAspect="1"/>
          </p:cNvPicPr>
          <p:nvPr/>
        </p:nvPicPr>
        <p:blipFill>
          <a:blip r:embed="rId1"/>
          <a:stretch>
            <a:fillRect/>
          </a:stretch>
        </p:blipFill>
        <p:spPr>
          <a:xfrm>
            <a:off x="2240280" y="1765300"/>
            <a:ext cx="9410700" cy="6447155"/>
          </a:xfrm>
          <a:prstGeom prst="rect">
            <a:avLst/>
          </a:prstGeom>
        </p:spPr>
      </p:pic>
      <p:sp>
        <p:nvSpPr>
          <p:cNvPr id="6" name="Text 3"/>
          <p:cNvSpPr/>
          <p:nvPr/>
        </p:nvSpPr>
        <p:spPr>
          <a:xfrm>
            <a:off x="3790474" y="11164610"/>
            <a:ext cx="1417558" cy="177165"/>
          </a:xfrm>
          <a:prstGeom prst="rect">
            <a:avLst/>
          </a:prstGeom>
          <a:noFill/>
        </p:spPr>
        <p:txBody>
          <a:bodyPr wrap="none" lIns="0" tIns="0" rIns="0" bIns="0" rtlCol="0" anchor="t"/>
          <a:lstStyle/>
          <a:p>
            <a:pPr marL="0" indent="0" algn="r">
              <a:lnSpc>
                <a:spcPts val="1350"/>
              </a:lnSpc>
              <a:buNone/>
            </a:pPr>
            <a:r>
              <a:rPr lang="en-US" sz="1100" b="1" dirty="0">
                <a:solidFill>
                  <a:srgbClr val="405449"/>
                </a:solidFill>
                <a:latin typeface="Fraunces Extra Bold" pitchFamily="34" charset="0"/>
                <a:ea typeface="Fraunces Extra Bold" pitchFamily="34" charset="-122"/>
                <a:cs typeface="Fraunces Extra Bold" pitchFamily="34" charset="-120"/>
              </a:rPr>
              <a:t>Notifications</a:t>
            </a:r>
            <a:endParaRPr lang="en-US" sz="1100" dirty="0"/>
          </a:p>
        </p:txBody>
      </p:sp>
      <p:sp>
        <p:nvSpPr>
          <p:cNvPr id="7" name="Text 4"/>
          <p:cNvSpPr/>
          <p:nvPr/>
        </p:nvSpPr>
        <p:spPr>
          <a:xfrm>
            <a:off x="396835" y="11409759"/>
            <a:ext cx="4811197" cy="181451"/>
          </a:xfrm>
          <a:prstGeom prst="rect">
            <a:avLst/>
          </a:prstGeom>
          <a:noFill/>
        </p:spPr>
        <p:txBody>
          <a:bodyPr wrap="none" lIns="0" tIns="0" rIns="0" bIns="0" rtlCol="0" anchor="t"/>
          <a:lstStyle/>
          <a:p>
            <a:pPr marL="0" indent="0" algn="r">
              <a:lnSpc>
                <a:spcPts val="1400"/>
              </a:lnSpc>
              <a:buNone/>
            </a:pPr>
            <a:r>
              <a:rPr lang="en-US" sz="850" dirty="0">
                <a:solidFill>
                  <a:srgbClr val="405449"/>
                </a:solidFill>
                <a:latin typeface="Nobile" pitchFamily="34" charset="0"/>
                <a:ea typeface="Nobile" pitchFamily="34" charset="-122"/>
                <a:cs typeface="Nobile" pitchFamily="34" charset="-120"/>
              </a:rPr>
              <a:t>Alerts for diagnostics and mechanic replies.</a:t>
            </a:r>
            <a:endParaRPr lang="en-US" sz="850" dirty="0"/>
          </a:p>
        </p:txBody>
      </p:sp>
      <p:pic>
        <p:nvPicPr>
          <p:cNvPr id="8" name="Image 1" descr="preencoded.png"/>
          <p:cNvPicPr>
            <a:picLocks noChangeAspect="1"/>
          </p:cNvPicPr>
          <p:nvPr/>
        </p:nvPicPr>
        <p:blipFill>
          <a:blip r:embed="rId2"/>
          <a:stretch>
            <a:fillRect/>
          </a:stretch>
        </p:blipFill>
        <p:spPr>
          <a:xfrm>
            <a:off x="5378053" y="10451902"/>
            <a:ext cx="3874175" cy="3874175"/>
          </a:xfrm>
          <a:prstGeom prst="rect">
            <a:avLst/>
          </a:prstGeom>
        </p:spPr>
      </p:pic>
      <p:sp>
        <p:nvSpPr>
          <p:cNvPr id="9" name="Shape 5"/>
          <p:cNvSpPr/>
          <p:nvPr/>
        </p:nvSpPr>
        <p:spPr>
          <a:xfrm>
            <a:off x="5854958" y="10928806"/>
            <a:ext cx="283488" cy="283488"/>
          </a:xfrm>
          <a:prstGeom prst="roundRect">
            <a:avLst>
              <a:gd name="adj" fmla="val 3222308"/>
            </a:avLst>
          </a:prstGeom>
          <a:solidFill>
            <a:srgbClr val="E8F3E8"/>
          </a:solidFill>
        </p:spPr>
      </p:sp>
      <p:pic>
        <p:nvPicPr>
          <p:cNvPr id="10" name="Image 2" descr="preencoded.png"/>
          <p:cNvPicPr>
            <a:picLocks noChangeAspect="1"/>
          </p:cNvPicPr>
          <p:nvPr/>
        </p:nvPicPr>
        <p:blipFill>
          <a:blip r:embed="rId3"/>
          <a:stretch>
            <a:fillRect/>
          </a:stretch>
        </p:blipFill>
        <p:spPr>
          <a:xfrm>
            <a:off x="5932944" y="10990838"/>
            <a:ext cx="127516" cy="159425"/>
          </a:xfrm>
          <a:prstGeom prst="rect">
            <a:avLst/>
          </a:prstGeom>
        </p:spPr>
      </p:pic>
      <p:sp>
        <p:nvSpPr>
          <p:cNvPr id="11" name="Text 6"/>
          <p:cNvSpPr/>
          <p:nvPr/>
        </p:nvSpPr>
        <p:spPr>
          <a:xfrm>
            <a:off x="9422249" y="11164610"/>
            <a:ext cx="1417558" cy="177165"/>
          </a:xfrm>
          <a:prstGeom prst="rect">
            <a:avLst/>
          </a:prstGeom>
          <a:noFill/>
        </p:spPr>
        <p:txBody>
          <a:bodyPr wrap="none" lIns="0" tIns="0" rIns="0" bIns="0" rtlCol="0" anchor="t"/>
          <a:lstStyle/>
          <a:p>
            <a:pPr marL="0" indent="0" algn="l">
              <a:lnSpc>
                <a:spcPts val="1350"/>
              </a:lnSpc>
              <a:buNone/>
            </a:pPr>
            <a:r>
              <a:rPr lang="en-US" sz="1100" b="1" dirty="0">
                <a:solidFill>
                  <a:srgbClr val="405449"/>
                </a:solidFill>
                <a:latin typeface="Fraunces Extra Bold" pitchFamily="34" charset="0"/>
                <a:ea typeface="Fraunces Extra Bold" pitchFamily="34" charset="-122"/>
                <a:cs typeface="Fraunces Extra Bold" pitchFamily="34" charset="-120"/>
              </a:rPr>
              <a:t>User Profile</a:t>
            </a:r>
            <a:endParaRPr lang="en-US" sz="1100" dirty="0"/>
          </a:p>
        </p:txBody>
      </p:sp>
      <p:sp>
        <p:nvSpPr>
          <p:cNvPr id="12" name="Text 7"/>
          <p:cNvSpPr/>
          <p:nvPr/>
        </p:nvSpPr>
        <p:spPr>
          <a:xfrm>
            <a:off x="9422249" y="11409759"/>
            <a:ext cx="4811316" cy="181451"/>
          </a:xfrm>
          <a:prstGeom prst="rect">
            <a:avLst/>
          </a:prstGeom>
          <a:noFill/>
        </p:spPr>
        <p:txBody>
          <a:bodyPr wrap="none" lIns="0" tIns="0" rIns="0" bIns="0" rtlCol="0" anchor="t"/>
          <a:lstStyle/>
          <a:p>
            <a:pPr marL="0" indent="0" algn="l">
              <a:lnSpc>
                <a:spcPts val="1400"/>
              </a:lnSpc>
              <a:buNone/>
            </a:pPr>
            <a:r>
              <a:rPr lang="en-US" sz="850" dirty="0">
                <a:solidFill>
                  <a:srgbClr val="405449"/>
                </a:solidFill>
                <a:latin typeface="Nobile" pitchFamily="34" charset="0"/>
                <a:ea typeface="Nobile" pitchFamily="34" charset="-122"/>
                <a:cs typeface="Nobile" pitchFamily="34" charset="-120"/>
              </a:rPr>
              <a:t>Manage account settings and preferences.</a:t>
            </a:r>
            <a:endParaRPr lang="en-US" sz="850" dirty="0"/>
          </a:p>
        </p:txBody>
      </p:sp>
      <p:pic>
        <p:nvPicPr>
          <p:cNvPr id="13" name="Image 3" descr="preencoded.png"/>
          <p:cNvPicPr>
            <a:picLocks noChangeAspect="1"/>
          </p:cNvPicPr>
          <p:nvPr/>
        </p:nvPicPr>
        <p:blipFill>
          <a:blip r:embed="rId4"/>
          <a:stretch>
            <a:fillRect/>
          </a:stretch>
        </p:blipFill>
        <p:spPr>
          <a:xfrm>
            <a:off x="5378053" y="10451902"/>
            <a:ext cx="3874175" cy="3874175"/>
          </a:xfrm>
          <a:prstGeom prst="rect">
            <a:avLst/>
          </a:prstGeom>
        </p:spPr>
      </p:pic>
      <p:sp>
        <p:nvSpPr>
          <p:cNvPr id="14" name="Shape 8"/>
          <p:cNvSpPr/>
          <p:nvPr/>
        </p:nvSpPr>
        <p:spPr>
          <a:xfrm>
            <a:off x="8491716" y="10928806"/>
            <a:ext cx="283488" cy="283488"/>
          </a:xfrm>
          <a:prstGeom prst="roundRect">
            <a:avLst>
              <a:gd name="adj" fmla="val 3222308"/>
            </a:avLst>
          </a:prstGeom>
          <a:solidFill>
            <a:srgbClr val="E8F3E8"/>
          </a:solidFill>
        </p:spPr>
      </p:sp>
      <p:pic>
        <p:nvPicPr>
          <p:cNvPr id="15" name="Image 4" descr="preencoded.png"/>
          <p:cNvPicPr>
            <a:picLocks noChangeAspect="1"/>
          </p:cNvPicPr>
          <p:nvPr/>
        </p:nvPicPr>
        <p:blipFill>
          <a:blip r:embed="rId5"/>
          <a:stretch>
            <a:fillRect/>
          </a:stretch>
        </p:blipFill>
        <p:spPr>
          <a:xfrm>
            <a:off x="8569702" y="10990838"/>
            <a:ext cx="127516" cy="159425"/>
          </a:xfrm>
          <a:prstGeom prst="rect">
            <a:avLst/>
          </a:prstGeom>
        </p:spPr>
      </p:pic>
      <p:sp>
        <p:nvSpPr>
          <p:cNvPr id="16" name="Text 9"/>
          <p:cNvSpPr/>
          <p:nvPr/>
        </p:nvSpPr>
        <p:spPr>
          <a:xfrm>
            <a:off x="9422249" y="13186648"/>
            <a:ext cx="1417558" cy="177165"/>
          </a:xfrm>
          <a:prstGeom prst="rect">
            <a:avLst/>
          </a:prstGeom>
          <a:noFill/>
        </p:spPr>
        <p:txBody>
          <a:bodyPr wrap="none" lIns="0" tIns="0" rIns="0" bIns="0" rtlCol="0" anchor="t"/>
          <a:lstStyle/>
          <a:p>
            <a:pPr marL="0" indent="0" algn="l">
              <a:lnSpc>
                <a:spcPts val="1350"/>
              </a:lnSpc>
              <a:buNone/>
            </a:pPr>
            <a:r>
              <a:rPr lang="en-US" sz="1100" b="1" dirty="0">
                <a:solidFill>
                  <a:srgbClr val="405449"/>
                </a:solidFill>
                <a:latin typeface="Fraunces Extra Bold" pitchFamily="34" charset="0"/>
                <a:ea typeface="Fraunces Extra Bold" pitchFamily="34" charset="-122"/>
                <a:cs typeface="Fraunces Extra Bold" pitchFamily="34" charset="-120"/>
              </a:rPr>
              <a:t>Diagnosis History</a:t>
            </a:r>
            <a:endParaRPr lang="en-US" sz="1100" dirty="0"/>
          </a:p>
        </p:txBody>
      </p:sp>
      <p:sp>
        <p:nvSpPr>
          <p:cNvPr id="17" name="Text 10"/>
          <p:cNvSpPr/>
          <p:nvPr/>
        </p:nvSpPr>
        <p:spPr>
          <a:xfrm>
            <a:off x="9422249" y="13431798"/>
            <a:ext cx="4811316" cy="181451"/>
          </a:xfrm>
          <a:prstGeom prst="rect">
            <a:avLst/>
          </a:prstGeom>
          <a:noFill/>
        </p:spPr>
        <p:txBody>
          <a:bodyPr wrap="none" lIns="0" tIns="0" rIns="0" bIns="0" rtlCol="0" anchor="t"/>
          <a:lstStyle/>
          <a:p>
            <a:pPr marL="0" indent="0" algn="l">
              <a:lnSpc>
                <a:spcPts val="1400"/>
              </a:lnSpc>
              <a:buNone/>
            </a:pPr>
            <a:r>
              <a:rPr lang="en-US" sz="850" dirty="0">
                <a:solidFill>
                  <a:srgbClr val="405449"/>
                </a:solidFill>
                <a:latin typeface="Nobile" pitchFamily="34" charset="0"/>
                <a:ea typeface="Nobile" pitchFamily="34" charset="-122"/>
                <a:cs typeface="Nobile" pitchFamily="34" charset="-120"/>
              </a:rPr>
              <a:t>View past diagnoses (All, Unresolved, Resolved).</a:t>
            </a:r>
            <a:endParaRPr lang="en-US" sz="850" dirty="0"/>
          </a:p>
        </p:txBody>
      </p:sp>
      <p:pic>
        <p:nvPicPr>
          <p:cNvPr id="18" name="Image 5" descr="preencoded.png"/>
          <p:cNvPicPr>
            <a:picLocks noChangeAspect="1"/>
          </p:cNvPicPr>
          <p:nvPr/>
        </p:nvPicPr>
        <p:blipFill>
          <a:blip r:embed="rId6"/>
          <a:stretch>
            <a:fillRect/>
          </a:stretch>
        </p:blipFill>
        <p:spPr>
          <a:xfrm>
            <a:off x="5378053" y="10451902"/>
            <a:ext cx="3874175" cy="3874175"/>
          </a:xfrm>
          <a:prstGeom prst="rect">
            <a:avLst/>
          </a:prstGeom>
        </p:spPr>
      </p:pic>
      <p:sp>
        <p:nvSpPr>
          <p:cNvPr id="19" name="Shape 11"/>
          <p:cNvSpPr/>
          <p:nvPr/>
        </p:nvSpPr>
        <p:spPr>
          <a:xfrm>
            <a:off x="8491716" y="13565565"/>
            <a:ext cx="283488" cy="283488"/>
          </a:xfrm>
          <a:prstGeom prst="roundRect">
            <a:avLst>
              <a:gd name="adj" fmla="val 3222308"/>
            </a:avLst>
          </a:prstGeom>
          <a:solidFill>
            <a:srgbClr val="E8F3E8"/>
          </a:solidFill>
        </p:spPr>
      </p:sp>
      <p:pic>
        <p:nvPicPr>
          <p:cNvPr id="20" name="Image 6" descr="preencoded.png"/>
          <p:cNvPicPr>
            <a:picLocks noChangeAspect="1"/>
          </p:cNvPicPr>
          <p:nvPr/>
        </p:nvPicPr>
        <p:blipFill>
          <a:blip r:embed="rId7"/>
          <a:stretch>
            <a:fillRect/>
          </a:stretch>
        </p:blipFill>
        <p:spPr>
          <a:xfrm>
            <a:off x="8569702" y="13627596"/>
            <a:ext cx="127516" cy="159425"/>
          </a:xfrm>
          <a:prstGeom prst="rect">
            <a:avLst/>
          </a:prstGeom>
        </p:spPr>
      </p:pic>
      <p:sp>
        <p:nvSpPr>
          <p:cNvPr id="21" name="Text 12"/>
          <p:cNvSpPr/>
          <p:nvPr/>
        </p:nvSpPr>
        <p:spPr>
          <a:xfrm>
            <a:off x="3790474" y="13186648"/>
            <a:ext cx="1417558" cy="177165"/>
          </a:xfrm>
          <a:prstGeom prst="rect">
            <a:avLst/>
          </a:prstGeom>
          <a:noFill/>
        </p:spPr>
        <p:txBody>
          <a:bodyPr wrap="none" lIns="0" tIns="0" rIns="0" bIns="0" rtlCol="0" anchor="t"/>
          <a:lstStyle/>
          <a:p>
            <a:pPr marL="0" indent="0" algn="r">
              <a:lnSpc>
                <a:spcPts val="1350"/>
              </a:lnSpc>
              <a:buNone/>
            </a:pPr>
            <a:r>
              <a:rPr lang="en-US" sz="1100" b="1" dirty="0">
                <a:solidFill>
                  <a:srgbClr val="405449"/>
                </a:solidFill>
                <a:latin typeface="Fraunces Extra Bold" pitchFamily="34" charset="0"/>
                <a:ea typeface="Fraunces Extra Bold" pitchFamily="34" charset="-122"/>
                <a:cs typeface="Fraunces Extra Bold" pitchFamily="34" charset="-120"/>
              </a:rPr>
              <a:t>Preferences</a:t>
            </a:r>
            <a:endParaRPr lang="en-US" sz="1100" dirty="0"/>
          </a:p>
        </p:txBody>
      </p:sp>
      <p:sp>
        <p:nvSpPr>
          <p:cNvPr id="22" name="Text 13"/>
          <p:cNvSpPr/>
          <p:nvPr/>
        </p:nvSpPr>
        <p:spPr>
          <a:xfrm>
            <a:off x="396835" y="13431798"/>
            <a:ext cx="4811197" cy="181451"/>
          </a:xfrm>
          <a:prstGeom prst="rect">
            <a:avLst/>
          </a:prstGeom>
          <a:noFill/>
        </p:spPr>
        <p:txBody>
          <a:bodyPr wrap="none" lIns="0" tIns="0" rIns="0" bIns="0" rtlCol="0" anchor="t"/>
          <a:lstStyle/>
          <a:p>
            <a:pPr marL="0" indent="0" algn="r">
              <a:lnSpc>
                <a:spcPts val="1400"/>
              </a:lnSpc>
              <a:buNone/>
            </a:pPr>
            <a:r>
              <a:rPr lang="en-US" sz="850" dirty="0">
                <a:solidFill>
                  <a:srgbClr val="405449"/>
                </a:solidFill>
                <a:latin typeface="Nobile" pitchFamily="34" charset="0"/>
                <a:ea typeface="Nobile" pitchFamily="34" charset="-122"/>
                <a:cs typeface="Nobile" pitchFamily="34" charset="-120"/>
              </a:rPr>
              <a:t>Customize app settings, including Dark Mode.</a:t>
            </a:r>
            <a:endParaRPr lang="en-US" sz="850" dirty="0"/>
          </a:p>
        </p:txBody>
      </p:sp>
      <p:pic>
        <p:nvPicPr>
          <p:cNvPr id="23" name="Image 7" descr="preencoded.png"/>
          <p:cNvPicPr>
            <a:picLocks noChangeAspect="1"/>
          </p:cNvPicPr>
          <p:nvPr/>
        </p:nvPicPr>
        <p:blipFill>
          <a:blip r:embed="rId8"/>
          <a:stretch>
            <a:fillRect/>
          </a:stretch>
        </p:blipFill>
        <p:spPr>
          <a:xfrm>
            <a:off x="5378053" y="10451902"/>
            <a:ext cx="3874175" cy="3874175"/>
          </a:xfrm>
          <a:prstGeom prst="rect">
            <a:avLst/>
          </a:prstGeom>
        </p:spPr>
      </p:pic>
      <p:sp>
        <p:nvSpPr>
          <p:cNvPr id="24" name="Shape 14"/>
          <p:cNvSpPr/>
          <p:nvPr/>
        </p:nvSpPr>
        <p:spPr>
          <a:xfrm>
            <a:off x="5854958" y="13565565"/>
            <a:ext cx="283488" cy="283488"/>
          </a:xfrm>
          <a:prstGeom prst="roundRect">
            <a:avLst>
              <a:gd name="adj" fmla="val 3222308"/>
            </a:avLst>
          </a:prstGeom>
          <a:solidFill>
            <a:srgbClr val="E8F3E8"/>
          </a:solidFill>
        </p:spPr>
      </p:sp>
      <p:pic>
        <p:nvPicPr>
          <p:cNvPr id="25" name="Image 8" descr="preencoded.png"/>
          <p:cNvPicPr>
            <a:picLocks noChangeAspect="1"/>
          </p:cNvPicPr>
          <p:nvPr/>
        </p:nvPicPr>
        <p:blipFill>
          <a:blip r:embed="rId9"/>
          <a:stretch>
            <a:fillRect/>
          </a:stretch>
        </p:blipFill>
        <p:spPr>
          <a:xfrm>
            <a:off x="5932944" y="13627596"/>
            <a:ext cx="127516" cy="159425"/>
          </a:xfrm>
          <a:prstGeom prst="rect">
            <a:avLst/>
          </a:prstGeom>
        </p:spPr>
      </p:pic>
      <p:sp>
        <p:nvSpPr>
          <p:cNvPr id="26" name="Flowchart: Process 25"/>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96835" y="311825"/>
            <a:ext cx="5414963" cy="354330"/>
          </a:xfrm>
          <a:prstGeom prst="rect">
            <a:avLst/>
          </a:prstGeom>
          <a:noFill/>
        </p:spPr>
        <p:txBody>
          <a:bodyPr wrap="none" lIns="0" tIns="0" rIns="0" bIns="0" rtlCol="0" anchor="t"/>
          <a:lstStyle/>
          <a:p>
            <a:pPr marL="0" indent="0" algn="l">
              <a:lnSpc>
                <a:spcPts val="2750"/>
              </a:lnSpc>
              <a:buNone/>
            </a:pPr>
            <a:r>
              <a:rPr lang="en-US" sz="2200" b="1" dirty="0">
                <a:solidFill>
                  <a:srgbClr val="3B4540"/>
                </a:solidFill>
                <a:latin typeface="Fraunces Extra Bold" pitchFamily="34" charset="0"/>
                <a:ea typeface="Fraunces Extra Bold" pitchFamily="34" charset="-122"/>
                <a:cs typeface="Fraunces Extra Bold" pitchFamily="34" charset="-120"/>
              </a:rPr>
              <a:t>Mechanic Verification and Dashboard</a:t>
            </a:r>
            <a:endParaRPr lang="en-US" sz="2200" dirty="0"/>
          </a:p>
        </p:txBody>
      </p:sp>
      <p:sp>
        <p:nvSpPr>
          <p:cNvPr id="3" name="Text 1"/>
          <p:cNvSpPr/>
          <p:nvPr/>
        </p:nvSpPr>
        <p:spPr>
          <a:xfrm>
            <a:off x="396835" y="892969"/>
            <a:ext cx="13836729" cy="181451"/>
          </a:xfrm>
          <a:prstGeom prst="rect">
            <a:avLst/>
          </a:prstGeom>
          <a:noFill/>
        </p:spPr>
        <p:txBody>
          <a:bodyPr wrap="none" lIns="0" tIns="0" rIns="0" bIns="0" rtlCol="0" anchor="t"/>
          <a:lstStyle/>
          <a:p>
            <a:pPr marL="0" indent="0" algn="l">
              <a:lnSpc>
                <a:spcPts val="1400"/>
              </a:lnSpc>
              <a:buNone/>
            </a:pPr>
            <a:r>
              <a:rPr lang="en-US" sz="1200" dirty="0">
                <a:solidFill>
                  <a:srgbClr val="405449"/>
                </a:solidFill>
                <a:latin typeface="Nobile" pitchFamily="34" charset="0"/>
                <a:ea typeface="Nobile" pitchFamily="34" charset="-122"/>
                <a:cs typeface="Nobile" pitchFamily="34" charset="-120"/>
              </a:rPr>
              <a:t>Mechanics must undergo a verification process to ensure qualification. This involves uploading certifications or licenses to validate expertise and protect users. Mandatory requirements include a valid professional license and a clear image of credentials.</a:t>
            </a:r>
            <a:endParaRPr lang="en-US" sz="1200" dirty="0"/>
          </a:p>
        </p:txBody>
      </p:sp>
      <p:sp>
        <p:nvSpPr>
          <p:cNvPr id="4" name="Text 2"/>
          <p:cNvSpPr/>
          <p:nvPr/>
        </p:nvSpPr>
        <p:spPr>
          <a:xfrm>
            <a:off x="396835" y="1201936"/>
            <a:ext cx="13836729" cy="362903"/>
          </a:xfrm>
          <a:prstGeom prst="rect">
            <a:avLst/>
          </a:prstGeom>
          <a:noFill/>
        </p:spPr>
        <p:txBody>
          <a:bodyPr wrap="square" lIns="0" tIns="0" rIns="0" bIns="0" rtlCol="0" anchor="t"/>
          <a:lstStyle/>
          <a:p>
            <a:pPr marL="0" indent="0" algn="l">
              <a:lnSpc>
                <a:spcPts val="1400"/>
              </a:lnSpc>
              <a:buNone/>
            </a:pPr>
            <a:r>
              <a:rPr lang="en-US" sz="1200" dirty="0">
                <a:solidFill>
                  <a:srgbClr val="405449"/>
                </a:solidFill>
                <a:latin typeface="Nobile" pitchFamily="34" charset="0"/>
                <a:ea typeface="Nobile" pitchFamily="34" charset="-122"/>
                <a:cs typeface="Nobile" pitchFamily="34" charset="-120"/>
              </a:rPr>
              <a:t>Once verified, mechanics access a tailored dashboard to manage their professional details, including business address, phone number, specialization (e.g., "Engine Repair"), and years of experience. This information helps customers locate and choose the right professional, enhancing trust and service matching</a:t>
            </a:r>
            <a:r>
              <a:rPr lang="en-US" sz="850" dirty="0">
                <a:solidFill>
                  <a:srgbClr val="405449"/>
                </a:solidFill>
                <a:latin typeface="Nobile" pitchFamily="34" charset="0"/>
                <a:ea typeface="Nobile" pitchFamily="34" charset="-122"/>
                <a:cs typeface="Nobile" pitchFamily="34" charset="-120"/>
              </a:rPr>
              <a:t>.</a:t>
            </a:r>
            <a:endParaRPr lang="en-US" sz="850" dirty="0"/>
          </a:p>
        </p:txBody>
      </p:sp>
      <p:pic>
        <p:nvPicPr>
          <p:cNvPr id="5" name="Image 0" descr="preencoded.png"/>
          <p:cNvPicPr>
            <a:picLocks noChangeAspect="1"/>
          </p:cNvPicPr>
          <p:nvPr/>
        </p:nvPicPr>
        <p:blipFill>
          <a:blip r:embed="rId1"/>
          <a:stretch>
            <a:fillRect/>
          </a:stretch>
        </p:blipFill>
        <p:spPr>
          <a:xfrm>
            <a:off x="396875" y="1692275"/>
            <a:ext cx="6553835" cy="6440805"/>
          </a:xfrm>
          <a:prstGeom prst="rect">
            <a:avLst/>
          </a:prstGeom>
        </p:spPr>
      </p:pic>
      <p:sp>
        <p:nvSpPr>
          <p:cNvPr id="8" name="Text 4"/>
          <p:cNvSpPr/>
          <p:nvPr/>
        </p:nvSpPr>
        <p:spPr>
          <a:xfrm>
            <a:off x="2816185" y="12319278"/>
            <a:ext cx="1465778" cy="177165"/>
          </a:xfrm>
          <a:prstGeom prst="rect">
            <a:avLst/>
          </a:prstGeom>
          <a:noFill/>
        </p:spPr>
        <p:txBody>
          <a:bodyPr wrap="none" lIns="0" tIns="0" rIns="0" bIns="0" rtlCol="0" anchor="t"/>
          <a:lstStyle/>
          <a:p>
            <a:pPr marL="0" indent="0" algn="l">
              <a:lnSpc>
                <a:spcPts val="1350"/>
              </a:lnSpc>
              <a:buNone/>
            </a:pPr>
            <a:endParaRPr lang="en-US" sz="1100" dirty="0"/>
          </a:p>
        </p:txBody>
      </p:sp>
      <p:sp>
        <p:nvSpPr>
          <p:cNvPr id="9" name="Text 5"/>
          <p:cNvSpPr/>
          <p:nvPr/>
        </p:nvSpPr>
        <p:spPr>
          <a:xfrm>
            <a:off x="10033635" y="2609850"/>
            <a:ext cx="2477770" cy="194945"/>
          </a:xfrm>
          <a:prstGeom prst="rect">
            <a:avLst/>
          </a:prstGeom>
          <a:noFill/>
        </p:spPr>
        <p:txBody>
          <a:bodyPr wrap="none" lIns="0" tIns="0" rIns="0" bIns="0" rtlCol="0" anchor="t"/>
          <a:lstStyle/>
          <a:p>
            <a:pPr marL="0" indent="0" algn="l">
              <a:lnSpc>
                <a:spcPts val="1400"/>
              </a:lnSpc>
              <a:buNone/>
            </a:pPr>
            <a:r>
              <a:rPr lang="en-US" sz="1200" dirty="0">
                <a:solidFill>
                  <a:srgbClr val="405449"/>
                </a:solidFill>
                <a:latin typeface="Nobile" pitchFamily="34" charset="0"/>
                <a:ea typeface="Nobile" pitchFamily="34" charset="-122"/>
                <a:cs typeface="Nobile" pitchFamily="34" charset="-120"/>
              </a:rPr>
              <a:t>Submit valid professional license or certification.</a:t>
            </a:r>
            <a:endParaRPr lang="en-US" sz="1200" dirty="0"/>
          </a:p>
        </p:txBody>
      </p:sp>
      <p:sp>
        <p:nvSpPr>
          <p:cNvPr id="10" name="Shape 6"/>
          <p:cNvSpPr/>
          <p:nvPr/>
        </p:nvSpPr>
        <p:spPr>
          <a:xfrm>
            <a:off x="2759512" y="12855416"/>
            <a:ext cx="11417379" cy="7620"/>
          </a:xfrm>
          <a:prstGeom prst="roundRect">
            <a:avLst>
              <a:gd name="adj" fmla="val 1339536"/>
            </a:avLst>
          </a:prstGeom>
          <a:solidFill>
            <a:srgbClr val="CED9CE"/>
          </a:solidFill>
        </p:spPr>
      </p:sp>
      <p:sp>
        <p:nvSpPr>
          <p:cNvPr id="11" name="Shape 7"/>
          <p:cNvSpPr/>
          <p:nvPr/>
        </p:nvSpPr>
        <p:spPr>
          <a:xfrm>
            <a:off x="7219950" y="2969895"/>
            <a:ext cx="3050540" cy="653415"/>
          </a:xfrm>
          <a:prstGeom prst="roundRect">
            <a:avLst>
              <a:gd name="adj" fmla="val 15624"/>
            </a:avLst>
          </a:prstGeom>
        </p:spPr>
        <p:style>
          <a:lnRef idx="2">
            <a:schemeClr val="dk1">
              <a:shade val="50000"/>
            </a:schemeClr>
          </a:lnRef>
          <a:fillRef idx="1">
            <a:schemeClr val="dk1"/>
          </a:fillRef>
          <a:effectRef idx="0">
            <a:schemeClr val="dk1"/>
          </a:effectRef>
          <a:fontRef idx="minor">
            <a:schemeClr val="lt1"/>
          </a:fontRef>
        </p:style>
      </p:sp>
      <p:sp>
        <p:nvSpPr>
          <p:cNvPr id="13" name="Text 8"/>
          <p:cNvSpPr/>
          <p:nvPr/>
        </p:nvSpPr>
        <p:spPr>
          <a:xfrm>
            <a:off x="12128897" y="3092133"/>
            <a:ext cx="1417558" cy="177165"/>
          </a:xfrm>
          <a:prstGeom prst="rect">
            <a:avLst/>
          </a:prstGeom>
          <a:noFill/>
        </p:spPr>
        <p:txBody>
          <a:bodyPr wrap="none" lIns="0" tIns="0" rIns="0" bIns="0" rtlCol="0" anchor="t"/>
          <a:lstStyle/>
          <a:p>
            <a:pPr marL="0" indent="0" algn="l">
              <a:lnSpc>
                <a:spcPts val="1350"/>
              </a:lnSpc>
              <a:buNone/>
            </a:pPr>
            <a:r>
              <a:rPr lang="en-US" b="1" dirty="0">
                <a:solidFill>
                  <a:srgbClr val="405449"/>
                </a:solidFill>
                <a:latin typeface="Fraunces Extra Bold" pitchFamily="34" charset="0"/>
                <a:ea typeface="Fraunces Extra Bold" pitchFamily="34" charset="-122"/>
                <a:cs typeface="Fraunces Extra Bold" pitchFamily="34" charset="-120"/>
              </a:rPr>
              <a:t>Verification</a:t>
            </a:r>
            <a:endParaRPr lang="en-US" b="1" dirty="0">
              <a:solidFill>
                <a:srgbClr val="405449"/>
              </a:solidFill>
              <a:latin typeface="Fraunces Extra Bold" pitchFamily="34" charset="0"/>
              <a:ea typeface="Fraunces Extra Bold" pitchFamily="34" charset="-122"/>
              <a:cs typeface="Fraunces Extra Bold" pitchFamily="34" charset="-120"/>
            </a:endParaRPr>
          </a:p>
        </p:txBody>
      </p:sp>
      <p:sp>
        <p:nvSpPr>
          <p:cNvPr id="14" name="Text 9"/>
          <p:cNvSpPr/>
          <p:nvPr/>
        </p:nvSpPr>
        <p:spPr>
          <a:xfrm>
            <a:off x="11442065" y="3269615"/>
            <a:ext cx="2104390" cy="262255"/>
          </a:xfrm>
          <a:prstGeom prst="rect">
            <a:avLst/>
          </a:prstGeom>
          <a:noFill/>
        </p:spPr>
        <p:txBody>
          <a:bodyPr wrap="none" lIns="0" tIns="0" rIns="0" bIns="0" rtlCol="0" anchor="t"/>
          <a:lstStyle/>
          <a:p>
            <a:pPr marL="0" indent="0" algn="just">
              <a:lnSpc>
                <a:spcPts val="1400"/>
              </a:lnSpc>
              <a:buNone/>
            </a:pPr>
            <a:r>
              <a:rPr lang="en-US" sz="1200" dirty="0">
                <a:solidFill>
                  <a:srgbClr val="405449"/>
                </a:solidFill>
                <a:latin typeface="Nobile" pitchFamily="34" charset="0"/>
                <a:ea typeface="Nobile" pitchFamily="34" charset="-122"/>
                <a:cs typeface="Nobile" pitchFamily="34" charset="-120"/>
              </a:rPr>
              <a:t>Credentials are reviewed for validation.</a:t>
            </a:r>
            <a:endParaRPr lang="en-US" sz="1200" dirty="0"/>
          </a:p>
        </p:txBody>
      </p:sp>
      <p:sp>
        <p:nvSpPr>
          <p:cNvPr id="15" name="Shape 10"/>
          <p:cNvSpPr/>
          <p:nvPr/>
        </p:nvSpPr>
        <p:spPr>
          <a:xfrm>
            <a:off x="5065633" y="13565386"/>
            <a:ext cx="9111258" cy="7620"/>
          </a:xfrm>
          <a:prstGeom prst="roundRect">
            <a:avLst>
              <a:gd name="adj" fmla="val 1339536"/>
            </a:avLst>
          </a:prstGeom>
          <a:solidFill>
            <a:srgbClr val="CED9CE"/>
          </a:solidFill>
        </p:spPr>
      </p:sp>
      <p:sp>
        <p:nvSpPr>
          <p:cNvPr id="16" name="Shape 11"/>
          <p:cNvSpPr/>
          <p:nvPr/>
        </p:nvSpPr>
        <p:spPr>
          <a:xfrm>
            <a:off x="7219950" y="3816985"/>
            <a:ext cx="3766185" cy="653415"/>
          </a:xfrm>
          <a:prstGeom prst="roundRect">
            <a:avLst>
              <a:gd name="adj" fmla="val 15624"/>
            </a:avLst>
          </a:prstGeom>
        </p:spPr>
        <p:style>
          <a:lnRef idx="2">
            <a:schemeClr val="dk1">
              <a:shade val="50000"/>
            </a:schemeClr>
          </a:lnRef>
          <a:fillRef idx="1">
            <a:schemeClr val="dk1"/>
          </a:fillRef>
          <a:effectRef idx="0">
            <a:schemeClr val="dk1"/>
          </a:effectRef>
          <a:fontRef idx="minor">
            <a:schemeClr val="lt1"/>
          </a:fontRef>
        </p:style>
      </p:sp>
      <p:sp>
        <p:nvSpPr>
          <p:cNvPr id="18" name="Text 12"/>
          <p:cNvSpPr/>
          <p:nvPr/>
        </p:nvSpPr>
        <p:spPr>
          <a:xfrm>
            <a:off x="7428548" y="13739217"/>
            <a:ext cx="1517928" cy="177165"/>
          </a:xfrm>
          <a:prstGeom prst="rect">
            <a:avLst/>
          </a:prstGeom>
          <a:noFill/>
        </p:spPr>
        <p:txBody>
          <a:bodyPr wrap="none" lIns="0" tIns="0" rIns="0" bIns="0" rtlCol="0" anchor="t"/>
          <a:lstStyle/>
          <a:p>
            <a:pPr marL="0" indent="0" algn="l">
              <a:lnSpc>
                <a:spcPts val="1350"/>
              </a:lnSpc>
              <a:buNone/>
            </a:pPr>
            <a:endParaRPr lang="en-US" sz="1100" dirty="0"/>
          </a:p>
        </p:txBody>
      </p:sp>
      <p:sp>
        <p:nvSpPr>
          <p:cNvPr id="19" name="Text 13"/>
          <p:cNvSpPr/>
          <p:nvPr/>
        </p:nvSpPr>
        <p:spPr>
          <a:xfrm>
            <a:off x="11137583" y="4288552"/>
            <a:ext cx="2408753" cy="181451"/>
          </a:xfrm>
          <a:prstGeom prst="rect">
            <a:avLst/>
          </a:prstGeom>
          <a:noFill/>
        </p:spPr>
        <p:txBody>
          <a:bodyPr wrap="none" lIns="0" tIns="0" rIns="0" bIns="0" rtlCol="0" anchor="t"/>
          <a:lstStyle/>
          <a:p>
            <a:pPr marL="0" indent="0" algn="l">
              <a:lnSpc>
                <a:spcPts val="1400"/>
              </a:lnSpc>
              <a:buNone/>
            </a:pPr>
            <a:r>
              <a:rPr lang="en-US" sz="1200" dirty="0">
                <a:solidFill>
                  <a:srgbClr val="405449"/>
                </a:solidFill>
                <a:latin typeface="Nobile" pitchFamily="34" charset="0"/>
                <a:ea typeface="Nobile" pitchFamily="34" charset="-122"/>
                <a:cs typeface="Nobile" pitchFamily="34" charset="-120"/>
              </a:rPr>
              <a:t>Access tailored features and manage profile.</a:t>
            </a:r>
            <a:endParaRPr lang="en-US" sz="1200" dirty="0"/>
          </a:p>
        </p:txBody>
      </p:sp>
      <p:sp>
        <p:nvSpPr>
          <p:cNvPr id="20" name="Flowchart: Process 19"/>
          <p:cNvSpPr/>
          <p:nvPr/>
        </p:nvSpPr>
        <p:spPr>
          <a:xfrm>
            <a:off x="12879705" y="7800340"/>
            <a:ext cx="1662430" cy="33274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22" name="Shape 3"/>
          <p:cNvSpPr/>
          <p:nvPr/>
        </p:nvSpPr>
        <p:spPr>
          <a:xfrm>
            <a:off x="7219950" y="2150745"/>
            <a:ext cx="1935480" cy="653415"/>
          </a:xfrm>
          <a:prstGeom prst="roundRect">
            <a:avLst>
              <a:gd name="adj" fmla="val 15624"/>
            </a:avLst>
          </a:prstGeom>
        </p:spPr>
        <p:style>
          <a:lnRef idx="2">
            <a:schemeClr val="dk1">
              <a:shade val="50000"/>
            </a:schemeClr>
          </a:lnRef>
          <a:fillRef idx="1">
            <a:schemeClr val="dk1"/>
          </a:fillRef>
          <a:effectRef idx="0">
            <a:schemeClr val="dk1"/>
          </a:effectRef>
          <a:fontRef idx="minor">
            <a:schemeClr val="lt1"/>
          </a:fontRef>
        </p:style>
      </p:sp>
      <p:sp>
        <p:nvSpPr>
          <p:cNvPr id="23" name="Text Box 22"/>
          <p:cNvSpPr txBox="1"/>
          <p:nvPr/>
        </p:nvSpPr>
        <p:spPr>
          <a:xfrm>
            <a:off x="10480040" y="2345055"/>
            <a:ext cx="2600960" cy="264160"/>
          </a:xfrm>
          <a:prstGeom prst="rect">
            <a:avLst/>
          </a:prstGeom>
          <a:noFill/>
        </p:spPr>
        <p:txBody>
          <a:bodyPr wrap="none" rtlCol="0" anchor="t">
            <a:spAutoFit/>
          </a:bodyPr>
          <a:p>
            <a:pPr marL="0" indent="0" algn="l">
              <a:lnSpc>
                <a:spcPts val="1350"/>
              </a:lnSpc>
              <a:buNone/>
            </a:pPr>
            <a:r>
              <a:rPr lang="en-US" b="1" dirty="0">
                <a:solidFill>
                  <a:srgbClr val="405449"/>
                </a:solidFill>
                <a:latin typeface="Fraunces Extra Bold" pitchFamily="34" charset="0"/>
                <a:ea typeface="Fraunces Extra Bold" pitchFamily="34" charset="-122"/>
                <a:cs typeface="Fraunces Extra Bold" pitchFamily="34" charset="-120"/>
                <a:sym typeface="+mn-ea"/>
              </a:rPr>
              <a:t>Upload Certification</a:t>
            </a:r>
            <a:endParaRPr lang="en-US"/>
          </a:p>
        </p:txBody>
      </p:sp>
      <p:sp>
        <p:nvSpPr>
          <p:cNvPr id="24" name="Text Box 23"/>
          <p:cNvSpPr txBox="1"/>
          <p:nvPr/>
        </p:nvSpPr>
        <p:spPr>
          <a:xfrm>
            <a:off x="11283950" y="4024630"/>
            <a:ext cx="2659380" cy="264160"/>
          </a:xfrm>
          <a:prstGeom prst="rect">
            <a:avLst/>
          </a:prstGeom>
          <a:noFill/>
        </p:spPr>
        <p:txBody>
          <a:bodyPr wrap="none" rtlCol="0" anchor="t">
            <a:spAutoFit/>
          </a:bodyPr>
          <a:p>
            <a:pPr marL="0" indent="0" algn="l">
              <a:lnSpc>
                <a:spcPts val="1350"/>
              </a:lnSpc>
              <a:buNone/>
            </a:pPr>
            <a:r>
              <a:rPr lang="en-US" b="1" dirty="0">
                <a:solidFill>
                  <a:srgbClr val="405449"/>
                </a:solidFill>
                <a:latin typeface="Fraunces Extra Bold" pitchFamily="34" charset="0"/>
                <a:ea typeface="Fraunces Extra Bold" pitchFamily="34" charset="-122"/>
                <a:cs typeface="Fraunces Extra Bold" pitchFamily="34" charset="-120"/>
                <a:sym typeface="+mn-ea"/>
              </a:rPr>
              <a:t>Mechanic Dashboard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8410</Words>
  <Application>WPS Presentation</Application>
  <PresentationFormat>On-screen Show (16:9)</PresentationFormat>
  <Paragraphs>220</Paragraphs>
  <Slides>11</Slides>
  <Notes>10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SimSun</vt:lpstr>
      <vt:lpstr>Wingdings</vt:lpstr>
      <vt:lpstr>Fraunces Extra Bold</vt:lpstr>
      <vt:lpstr>Fraunces Extra Bold</vt:lpstr>
      <vt:lpstr>Fraunces Extra Bold</vt:lpstr>
      <vt:lpstr>Nobile</vt:lpstr>
      <vt:lpstr>Nobile</vt:lpstr>
      <vt:lpstr>Nobile</vt:lpstr>
      <vt:lpstr>URW Bookman</vt:lpstr>
      <vt:lpstr>Calibri</vt:lpstr>
      <vt:lpstr>DejaVu Sans</vt:lpstr>
      <vt:lpstr>微软雅黑</vt:lpstr>
      <vt:lpstr>Droid Sans Fallback</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lekeugo</cp:lastModifiedBy>
  <cp:revision>4</cp:revision>
  <dcterms:created xsi:type="dcterms:W3CDTF">2025-06-03T00:17:51Z</dcterms:created>
  <dcterms:modified xsi:type="dcterms:W3CDTF">2025-06-03T00:17:51Z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