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3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C80A-D3BF-1B42-3E1D-7D1253478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D2BE8-5660-18C3-1E84-355293591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CC9EC-3E8C-F403-E59F-A7A3307A6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BB36-801C-4A2B-A828-2516686F68A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50A51-4F5B-2ADB-CEB6-91E4065C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CB973-861F-CC66-8942-459B7DC2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2943-3841-4DCE-A598-9D854759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4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F3F5-AA6B-EADF-2DD7-0412EF4D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416CB-F750-680B-428D-4AD93CAAC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1BFC3-875F-F825-D4A4-19D7F9ED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BB36-801C-4A2B-A828-2516686F68A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81737-97A2-72F6-A0D5-DFF04073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044CD-C911-BF0D-48E2-E8A6B20A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2943-3841-4DCE-A598-9D854759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9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389BC-8756-6D82-7014-EC23A9AB9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DEA28-7816-0F83-A724-BAFC4AE7F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AD5ED-8686-1A69-499B-737F17E4D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BB36-801C-4A2B-A828-2516686F68A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2CA03-62DE-1425-03CC-ADFFF5A8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ED1F-D008-BEA6-492E-869E8610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2943-3841-4DCE-A598-9D854759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5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F868-BADB-FBB8-CF72-8776ADAB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3B377-8CA1-3937-0F04-E6E8E798E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3A347-3C1A-A6C0-EC5A-5B8758A0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BB36-801C-4A2B-A828-2516686F68A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35FEA-0C79-E622-8549-CE8035D7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557A8-AE88-6AC3-4A61-DD8F8A00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2943-3841-4DCE-A598-9D854759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7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8C92-A938-50C0-829A-B0359F0B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9E998-F06C-11C9-BBA4-DBAAEA68E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01A82-2412-5AB8-B52F-8494A75DC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BB36-801C-4A2B-A828-2516686F68A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EEE05-F6E9-CD9D-39A3-6FDF1185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ED732-40CE-1B4D-3B23-E926607F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2943-3841-4DCE-A598-9D854759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4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2B63-00B3-F07A-853A-3714C74B7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9FFEF-904F-ED6F-EFD5-01416333A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0704A-2C3B-B0A1-1BDA-021FCD8C8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67C52-0A23-D222-24C0-60694299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BB36-801C-4A2B-A828-2516686F68A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4F9F1-D5A4-8383-9895-AFBCC41C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C6207-8D0F-AB6C-2660-6AD921B9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2943-3841-4DCE-A598-9D854759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4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C8DB-BE62-8B52-ACD3-DA04B2E9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BB3A6-B475-538F-8CA7-04A21C391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0475E-3F99-9293-FB2C-92760B0A7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0D8BB-2AEB-ADE5-CF30-149ED8A6F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F5B90-3F60-61C2-8B16-00146D76F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22ED3-FBE9-7343-0B7E-6AA50830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BB36-801C-4A2B-A828-2516686F68A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CB9ED-6B4F-8802-FD91-EEE713DD6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C587E-239B-EC80-37B3-9D88DE41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2943-3841-4DCE-A598-9D854759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4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82A9-162F-3604-09FA-D4B0333B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C7F1B-64B0-BC6C-78D4-67AAA189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BB36-801C-4A2B-A828-2516686F68A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05738-938C-29D2-716C-8AEA3459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FFDC7-7689-D85D-9E2F-2E4D8932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2943-3841-4DCE-A598-9D854759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8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4F8ED-FF3C-35DA-F7B5-120B876A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BB36-801C-4A2B-A828-2516686F68A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65B4A-2EC6-6ED1-7E84-6E7CA06F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FBBEB-7490-175D-B1AD-68701EE1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2943-3841-4DCE-A598-9D854759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3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4BD-3237-0B5C-8233-9D0F03F5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803DB-E042-B5A6-3647-7DC80E796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8E78D-6648-D218-C66A-9CB2CDA20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C21C3-C138-2610-751A-E407BB45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BB36-801C-4A2B-A828-2516686F68A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87D00-AA0D-A8F3-41BB-ACAEB791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8E103-4FD2-13B1-55B9-73017C10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2943-3841-4DCE-A598-9D854759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3D4F-54FC-8E7B-8FEE-79C1CE1F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24C96C-D93E-B65D-14F4-1F39E8DA3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346D9-8422-2D41-3D83-B5EB7F156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16F11-737B-6B6F-9814-98432284E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BB36-801C-4A2B-A828-2516686F68A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72BFB-970D-4423-2E01-22FB755D3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4578E-91C4-1F80-54F4-3CB26F56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52943-3841-4DCE-A598-9D854759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3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70CB2-1BD2-9613-9736-326581FB6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F2C12-B92E-81D6-230C-9818E375F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FF5DF-9734-A16B-C45E-5FC9053DD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BBB36-801C-4A2B-A828-2516686F68A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6358F-F782-14F1-1EC5-C41A4F6B6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B962E-B44E-9836-5725-F7DAC95A9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2943-3841-4DCE-A598-9D854759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5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469682-128E-3E88-0B0D-838DE5C5DD1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CCEFA5-AC8C-C3F6-EA56-D65DA21F9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1278"/>
            <a:ext cx="9144000" cy="808966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12239E"/>
                </a:solidFill>
                <a:effectLst/>
                <a:latin typeface="Segoe UI" panose="020B0502040204020203" pitchFamily="34" charset="0"/>
              </a:rPr>
              <a:t>Super Store Sales Analysis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9A540A-E3AC-3193-9A33-CC67304F86D5}"/>
              </a:ext>
            </a:extLst>
          </p:cNvPr>
          <p:cNvSpPr txBox="1">
            <a:spLocks/>
          </p:cNvSpPr>
          <p:nvPr/>
        </p:nvSpPr>
        <p:spPr>
          <a:xfrm>
            <a:off x="1524000" y="5707756"/>
            <a:ext cx="9144000" cy="8089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0" dirty="0">
                <a:solidFill>
                  <a:srgbClr val="12239E"/>
                </a:solidFill>
                <a:effectLst/>
                <a:latin typeface="Segoe UI" panose="020B0502040204020203" pitchFamily="34" charset="0"/>
              </a:rPr>
              <a:t>Disclaimer: The information provided in this text is not factual and is for illustrative purposes only</a:t>
            </a:r>
            <a:endParaRPr lang="en-US" sz="4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0EA629C-F3AD-D457-CED7-02B02D979F23}"/>
              </a:ext>
            </a:extLst>
          </p:cNvPr>
          <p:cNvSpPr txBox="1">
            <a:spLocks/>
          </p:cNvSpPr>
          <p:nvPr/>
        </p:nvSpPr>
        <p:spPr>
          <a:xfrm>
            <a:off x="1524000" y="1337373"/>
            <a:ext cx="9144000" cy="41832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u="sng" dirty="0">
                <a:solidFill>
                  <a:srgbClr val="12239E"/>
                </a:solidFill>
                <a:latin typeface="Segoe UI" panose="020B0502040204020203" pitchFamily="34" charset="0"/>
              </a:rPr>
              <a:t>By</a:t>
            </a:r>
          </a:p>
          <a:p>
            <a:r>
              <a:rPr lang="en-US" sz="4000" b="1" dirty="0">
                <a:solidFill>
                  <a:srgbClr val="12239E"/>
                </a:solidFill>
                <a:latin typeface="Segoe UI" panose="020B0502040204020203" pitchFamily="34" charset="0"/>
              </a:rPr>
              <a:t>Hader Karam</a:t>
            </a:r>
          </a:p>
          <a:p>
            <a:r>
              <a:rPr lang="en-US" sz="4000" b="1" dirty="0">
                <a:solidFill>
                  <a:srgbClr val="12239E"/>
                </a:solidFill>
                <a:latin typeface="Segoe UI" panose="020B0502040204020203" pitchFamily="34" charset="0"/>
              </a:rPr>
              <a:t>Janet Essam Gad</a:t>
            </a:r>
          </a:p>
          <a:p>
            <a:r>
              <a:rPr lang="en-US" sz="4000" b="1" dirty="0">
                <a:solidFill>
                  <a:srgbClr val="12239E"/>
                </a:solidFill>
                <a:latin typeface="Segoe UI" panose="020B0502040204020203" pitchFamily="34" charset="0"/>
              </a:rPr>
              <a:t>Nadia Amr Atrees </a:t>
            </a:r>
          </a:p>
          <a:p>
            <a:r>
              <a:rPr lang="en-US" sz="4000" b="1" dirty="0">
                <a:solidFill>
                  <a:srgbClr val="12239E"/>
                </a:solidFill>
                <a:latin typeface="Segoe UI" panose="020B0502040204020203" pitchFamily="34" charset="0"/>
              </a:rPr>
              <a:t>Rokia Ashraf </a:t>
            </a:r>
          </a:p>
          <a:p>
            <a:r>
              <a:rPr lang="en-US" sz="4000" b="1" dirty="0">
                <a:solidFill>
                  <a:srgbClr val="12239E"/>
                </a:solidFill>
                <a:latin typeface="Segoe UI" panose="020B0502040204020203" pitchFamily="34" charset="0"/>
              </a:rPr>
              <a:t>Fatma Samy Hassan Muhammad</a:t>
            </a:r>
          </a:p>
          <a:p>
            <a:r>
              <a:rPr lang="en-US" sz="4000" b="1" dirty="0">
                <a:solidFill>
                  <a:srgbClr val="12239E"/>
                </a:solidFill>
                <a:latin typeface="Segoe UI" panose="020B0502040204020203" pitchFamily="34" charset="0"/>
              </a:rPr>
              <a:t>Muhammad Hassan Mahmoud</a:t>
            </a:r>
          </a:p>
        </p:txBody>
      </p:sp>
    </p:spTree>
    <p:extLst>
      <p:ext uri="{BB962C8B-B14F-4D97-AF65-F5344CB8AC3E}">
        <p14:creationId xmlns:p14="http://schemas.microsoft.com/office/powerpoint/2010/main" val="135792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DB756-98BC-DF20-8AA3-C83885DA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265"/>
            <a:ext cx="10515600" cy="5290698"/>
          </a:xfrm>
        </p:spPr>
        <p:txBody>
          <a:bodyPr>
            <a:normAutofit fontScale="85000" lnSpcReduction="10000"/>
          </a:bodyPr>
          <a:lstStyle/>
          <a:p>
            <a:pPr algn="l">
              <a:buNone/>
            </a:pPr>
            <a:r>
              <a:rPr lang="en-US" sz="1800" b="1" i="0" dirty="0">
                <a:solidFill>
                  <a:srgbClr val="12239E"/>
                </a:solidFill>
                <a:effectLst/>
                <a:latin typeface="Segoe UI" panose="020B0502040204020203" pitchFamily="34" charset="0"/>
              </a:rPr>
              <a:t>Report Objective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r>
              <a:rPr lang="en-US" sz="1800" b="1" i="0" dirty="0">
                <a:solidFill>
                  <a:srgbClr val="12239E"/>
                </a:solidFill>
                <a:effectLst/>
                <a:latin typeface="Segoe UI" panose="020B0502040204020203" pitchFamily="34" charset="0"/>
              </a:rPr>
              <a:t>Period:</a:t>
            </a:r>
            <a:r>
              <a:rPr lang="en-US" sz="1800" b="0" i="0" dirty="0">
                <a:solidFill>
                  <a:srgbClr val="12239E"/>
                </a:solidFill>
                <a:effectLst/>
                <a:latin typeface="Segoe UI" panose="020B0502040204020203" pitchFamily="34" charset="0"/>
              </a:rPr>
              <a:t> 2015 – 2018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r>
              <a:rPr lang="en-US" sz="1800" b="0" i="0" dirty="0">
                <a:solidFill>
                  <a:srgbClr val="12239E"/>
                </a:solidFill>
                <a:effectLst/>
                <a:latin typeface="Segoe UI" panose="020B0502040204020203" pitchFamily="34" charset="0"/>
              </a:rPr>
              <a:t>This report aims to analyze sales performance across different regions, product categories, and time periods, in order to understand market trends, identify strengths and weaknesses, and support strategic decision-making.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r>
              <a:rPr lang="en-US" sz="1800" b="0" i="0" dirty="0">
                <a:solidFill>
                  <a:srgbClr val="12239E"/>
                </a:solidFill>
                <a:effectLst/>
                <a:latin typeface="Segoe UI" panose="020B0502040204020203" pitchFamily="34" charset="0"/>
              </a:rPr>
              <a:t>The report includes key performance indicators (KPIs), customer behavior analysis, order distribution, and outlier detection — all of which significantly contributed to accurate data understanding and generating actionable insights.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1800" b="0" i="0" dirty="0">
                <a:solidFill>
                  <a:srgbClr val="12239E"/>
                </a:solidFill>
                <a:effectLst/>
                <a:latin typeface="Segoe UI" panose="020B0502040204020203" pitchFamily="34" charset="0"/>
              </a:rPr>
              <a:t>One of the key findings was the reduction of skewness in sales distribution. Initially, the mean sales value was nearly </a:t>
            </a:r>
            <a:r>
              <a:rPr lang="en-US" sz="1800" b="1" i="0" dirty="0">
                <a:solidFill>
                  <a:srgbClr val="12239E"/>
                </a:solidFill>
                <a:effectLst/>
                <a:latin typeface="Segoe UI" panose="020B0502040204020203" pitchFamily="34" charset="0"/>
              </a:rPr>
              <a:t>five times</a:t>
            </a:r>
            <a:r>
              <a:rPr lang="en-US" sz="1800" b="0" i="0" dirty="0">
                <a:solidFill>
                  <a:srgbClr val="12239E"/>
                </a:solidFill>
                <a:effectLst/>
                <a:latin typeface="Segoe UI" panose="020B0502040204020203" pitchFamily="34" charset="0"/>
              </a:rPr>
              <a:t> greater than the median, indicating a strong right skew. After addressing outliers, the gap between the mean and median narrowed significantly, resulting in a more realistic and reliable interpretation of sales performance.</a:t>
            </a:r>
            <a:endParaRPr lang="en-US" b="0" i="0" dirty="0">
              <a:solidFill>
                <a:srgbClr val="252423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18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D7D49-5C07-299A-954A-0B34225A4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6775"/>
            <a:ext cx="10515600" cy="56001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Super Store Sales Dashboard discuss some KPI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Average Order to ship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of customers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Total Orders &amp; Sales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Mean &amp; Median</a:t>
            </a:r>
          </a:p>
          <a:p>
            <a:r>
              <a:rPr lang="en-US" dirty="0"/>
              <a:t>Also explains some relations</a:t>
            </a:r>
          </a:p>
          <a:p>
            <a:pPr marL="514350" indent="-514350">
              <a:buFont typeface="+mj-lt"/>
              <a:buAutoNum type="arabicPeriod"/>
            </a:pPr>
            <a:r>
              <a:rPr lang="ar-EG" dirty="0"/>
              <a:t> </a:t>
            </a:r>
            <a:r>
              <a:rPr lang="en-US" dirty="0"/>
              <a:t>Average Order to Ship time</a:t>
            </a:r>
            <a:r>
              <a:rPr lang="ar-EG" dirty="0"/>
              <a:t> </a:t>
            </a:r>
            <a:r>
              <a:rPr lang="en-US" dirty="0"/>
              <a:t>by</a:t>
            </a:r>
            <a:r>
              <a:rPr lang="ar-EG" dirty="0"/>
              <a:t> </a:t>
            </a:r>
            <a:r>
              <a:rPr lang="en-US" dirty="0"/>
              <a:t>Ship Mode</a:t>
            </a:r>
            <a:r>
              <a:rPr lang="ar-EG" dirty="0"/>
              <a:t>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Total Sales &amp; Total Orders for every region</a:t>
            </a:r>
          </a:p>
          <a:p>
            <a:pPr marL="514350" indent="-514350">
              <a:buFont typeface="+mj-lt"/>
              <a:buAutoNum type="arabicPeriod"/>
            </a:pPr>
            <a:r>
              <a:rPr lang="ar-EG" dirty="0"/>
              <a:t> </a:t>
            </a:r>
            <a:r>
              <a:rPr lang="en-US" dirty="0"/>
              <a:t>Total Sales by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Average Order To Ship Time by Segment</a:t>
            </a:r>
          </a:p>
          <a:p>
            <a:pPr marL="514350" indent="-514350">
              <a:buFont typeface="+mj-lt"/>
              <a:buAutoNum type="arabicPeriod"/>
            </a:pPr>
            <a:r>
              <a:rPr lang="ar-EG" dirty="0"/>
              <a:t> </a:t>
            </a:r>
            <a:r>
              <a:rPr lang="en-US" dirty="0"/>
              <a:t>Total Sales by Category hierarchy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map describes the distribution of Sales &amp; Orders on the Country hierarchy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729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28F33-1207-BD6C-B6A6-F50A9ECEE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1692"/>
            <a:ext cx="10515600" cy="5825271"/>
          </a:xfrm>
        </p:spPr>
        <p:txBody>
          <a:bodyPr/>
          <a:lstStyle/>
          <a:p>
            <a:r>
              <a:rPr lang="en-US" dirty="0"/>
              <a:t>In addition to some slicers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Section (treatment for the effect of outliers)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Category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Product 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Order Date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Outlier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Ship Mode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Customer Name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1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90A8-DE95-F874-E6B7-4DB27CC70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234"/>
            <a:ext cx="10515600" cy="5120640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EG" dirty="0"/>
              <a:t>يوجد فى الداتا فى عمود المبيعات تباين كبير جدا فى الاسعار حيث تبلغ اقل قيمة 0.44 واكبر قيمة 22638 مما يؤدى لوجود </a:t>
            </a:r>
            <a:r>
              <a:rPr lang="en-US" dirty="0"/>
              <a:t>outliers </a:t>
            </a:r>
            <a:r>
              <a:rPr lang="ar-EG" dirty="0"/>
              <a:t> حيث يبلغ ال </a:t>
            </a:r>
            <a:r>
              <a:rPr lang="en-US" dirty="0"/>
              <a:t>median </a:t>
            </a:r>
            <a:r>
              <a:rPr lang="ar-EG" dirty="0"/>
              <a:t> ربع قيمة </a:t>
            </a:r>
            <a:r>
              <a:rPr lang="en-US" dirty="0"/>
              <a:t>mean </a:t>
            </a:r>
            <a:r>
              <a:rPr lang="ar-EG" dirty="0"/>
              <a:t> فلذالك قمنا بتقسيم الداتا الى قطاعات وبحسابات </a:t>
            </a:r>
            <a:r>
              <a:rPr lang="en-US" dirty="0"/>
              <a:t>STD </a:t>
            </a:r>
            <a:r>
              <a:rPr lang="ar-EG" dirty="0"/>
              <a:t> توجد القيم الشاذة</a:t>
            </a:r>
            <a:r>
              <a:rPr lang="en-US" dirty="0"/>
              <a:t> outliers </a:t>
            </a:r>
            <a:r>
              <a:rPr lang="ar-EG" dirty="0"/>
              <a:t> فى قطاعات </a:t>
            </a:r>
            <a:r>
              <a:rPr lang="en-US" dirty="0"/>
              <a:t>5,6,7,8</a:t>
            </a:r>
            <a:r>
              <a:rPr lang="ar-EG" dirty="0"/>
              <a:t> وبحسابات </a:t>
            </a:r>
            <a:r>
              <a:rPr lang="en-US" dirty="0"/>
              <a:t>IQR </a:t>
            </a:r>
            <a:r>
              <a:rPr lang="ar-EG" dirty="0"/>
              <a:t> يوجد 1000 اوردر بقيمة 1.45 مليون فى </a:t>
            </a:r>
            <a:r>
              <a:rPr lang="en-US" dirty="0"/>
              <a:t>outliers</a:t>
            </a:r>
          </a:p>
          <a:p>
            <a:pPr marL="0" indent="0" algn="r" rtl="1">
              <a:buNone/>
            </a:pPr>
            <a:r>
              <a:rPr lang="ar-EG" dirty="0"/>
              <a:t>وقد اسهم تقسيم الداتا الى قطاعات فى فهم افضل مما يؤدى الى قرارات افضل حيث اقتربت قيم </a:t>
            </a:r>
            <a:r>
              <a:rPr lang="en-US" dirty="0"/>
              <a:t>mean &amp; median</a:t>
            </a:r>
          </a:p>
          <a:p>
            <a:pPr marL="0" indent="0" algn="r" rtl="1">
              <a:buNone/>
            </a:pPr>
            <a:r>
              <a:rPr lang="ar-EG" dirty="0"/>
              <a:t>ويبلغ عدد الاوردرات فى المنتجات</a:t>
            </a:r>
            <a:r>
              <a:rPr lang="en-US" dirty="0"/>
              <a:t> </a:t>
            </a:r>
            <a:r>
              <a:rPr lang="ar-EG" dirty="0"/>
              <a:t>فى القطاع 1 ما بين سعرى (0.44 – 50) 3231 اوردر واجمالى مبيعات</a:t>
            </a:r>
            <a:r>
              <a:rPr lang="en-US" dirty="0"/>
              <a:t>94K </a:t>
            </a:r>
            <a:r>
              <a:rPr lang="ar-EG" dirty="0"/>
              <a:t> وبنسبة </a:t>
            </a:r>
            <a:r>
              <a:rPr lang="en-US" dirty="0"/>
              <a:t>4.2%</a:t>
            </a:r>
            <a:r>
              <a:rPr lang="ar-EG" dirty="0"/>
              <a:t> مع ملاحظة ان الاوردر الواحد ربما يكون به عدد منتجات باسعار من قطاعات مختلفة</a:t>
            </a:r>
            <a:endParaRPr lang="en-US" dirty="0"/>
          </a:p>
          <a:p>
            <a:pPr marL="0" indent="0" algn="r" rtl="1">
              <a:buNone/>
            </a:pPr>
            <a:r>
              <a:rPr lang="ar-EG" dirty="0"/>
              <a:t>والقطاع 2 ما بين سعرى (50-100) 1183 اوردر واجمالى مبيعات </a:t>
            </a:r>
            <a:r>
              <a:rPr lang="en-US" dirty="0"/>
              <a:t>98K</a:t>
            </a:r>
            <a:r>
              <a:rPr lang="ar-EG" dirty="0"/>
              <a:t> بنسبة </a:t>
            </a:r>
            <a:r>
              <a:rPr lang="en-US" dirty="0"/>
              <a:t>4.3%</a:t>
            </a:r>
          </a:p>
          <a:p>
            <a:pPr marL="0" indent="0" algn="r" rtl="1">
              <a:buNone/>
            </a:pPr>
            <a:r>
              <a:rPr lang="ar-EG" dirty="0"/>
              <a:t>بينما اكبر قطاع من حيث المبيعات </a:t>
            </a:r>
            <a:r>
              <a:rPr lang="en-US" dirty="0"/>
              <a:t>511K</a:t>
            </a:r>
            <a:r>
              <a:rPr lang="ar-EG" dirty="0"/>
              <a:t> بنسبة </a:t>
            </a:r>
            <a:r>
              <a:rPr lang="en-US" dirty="0"/>
              <a:t>23%</a:t>
            </a:r>
            <a:r>
              <a:rPr lang="ar-EG" dirty="0"/>
              <a:t> و 654 اوردر</a:t>
            </a:r>
          </a:p>
          <a:p>
            <a:pPr marL="0" indent="0" algn="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312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1800A-153E-124D-D492-5082BD92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/>
            <a:r>
              <a:rPr lang="ar-EG" dirty="0"/>
              <a:t>وهنا يظهر تأثير ال </a:t>
            </a:r>
            <a:r>
              <a:rPr lang="en-US" dirty="0"/>
              <a:t>outliers </a:t>
            </a:r>
            <a:r>
              <a:rPr lang="ar-EG" dirty="0"/>
              <a:t>على سبيل المثال فى </a:t>
            </a:r>
            <a:r>
              <a:rPr lang="en-US" dirty="0"/>
              <a:t>Total sales by ship mode </a:t>
            </a:r>
            <a:r>
              <a:rPr lang="ar-EG" dirty="0"/>
              <a:t> حيث تبلغ قيمة </a:t>
            </a:r>
            <a:r>
              <a:rPr lang="en-US" dirty="0"/>
              <a:t>standard ship mode </a:t>
            </a:r>
            <a:r>
              <a:rPr lang="ar-EG" dirty="0"/>
              <a:t> فى حالة </a:t>
            </a:r>
            <a:r>
              <a:rPr lang="en-US" dirty="0"/>
              <a:t>outliers </a:t>
            </a:r>
            <a:r>
              <a:rPr lang="ar-EG" dirty="0"/>
              <a:t>ضعف فى حالة ال</a:t>
            </a:r>
            <a:r>
              <a:rPr lang="en-US" dirty="0"/>
              <a:t>normal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0005BA-5986-B341-F880-7669386F2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00" y="2530469"/>
            <a:ext cx="6001588" cy="34199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F886EA-668B-3471-34E4-A6FB3A7BD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188" y="2578100"/>
            <a:ext cx="5744377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6FAA-C955-1449-8318-3A812FA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(right skewed)</a:t>
            </a:r>
            <a:br>
              <a:rPr lang="en-US" dirty="0"/>
            </a:br>
            <a:r>
              <a:rPr lang="en-US" dirty="0"/>
              <a:t>median&lt;mean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DD186-6F6C-335F-B4DC-0950A501A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33" y="2913236"/>
            <a:ext cx="5684549" cy="338354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0428AE-6CA0-21D3-702D-948B8BBDE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533" y="2913236"/>
            <a:ext cx="5365934" cy="28545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752AC9-A0BA-DAC6-4F57-B33FE4560DA7}"/>
              </a:ext>
            </a:extLst>
          </p:cNvPr>
          <p:cNvSpPr/>
          <p:nvPr/>
        </p:nvSpPr>
        <p:spPr>
          <a:xfrm>
            <a:off x="7244862" y="1463040"/>
            <a:ext cx="3432516" cy="9847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EG" dirty="0"/>
              <a:t>بعد التقسيم الى </a:t>
            </a:r>
            <a:r>
              <a:rPr lang="en-US" dirty="0"/>
              <a:t>sections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D50FD0-47B3-CC20-3D1A-96CFAB02F4C6}"/>
              </a:ext>
            </a:extLst>
          </p:cNvPr>
          <p:cNvSpPr/>
          <p:nvPr/>
        </p:nvSpPr>
        <p:spPr>
          <a:xfrm>
            <a:off x="1615440" y="1809593"/>
            <a:ext cx="3432516" cy="9847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 outliers</a:t>
            </a:r>
          </a:p>
        </p:txBody>
      </p:sp>
    </p:spTree>
    <p:extLst>
      <p:ext uri="{BB962C8B-B14F-4D97-AF65-F5344CB8AC3E}">
        <p14:creationId xmlns:p14="http://schemas.microsoft.com/office/powerpoint/2010/main" val="397726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6232-2934-D63D-6FE0-8F018D8A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effect on median &amp; mean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F58F64-3496-4A55-CB5A-3BC2D20D1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44026"/>
            <a:ext cx="6011114" cy="4648849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452CA6B-7001-0A69-81C3-13A115691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1826770"/>
            <a:ext cx="6096001" cy="4648849"/>
          </a:xfrm>
        </p:spPr>
      </p:pic>
    </p:spTree>
    <p:extLst>
      <p:ext uri="{BB962C8B-B14F-4D97-AF65-F5344CB8AC3E}">
        <p14:creationId xmlns:p14="http://schemas.microsoft.com/office/powerpoint/2010/main" val="3850029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2A86-D4BE-CF8A-5836-7A6BAEB26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071"/>
            <a:ext cx="10515600" cy="5137891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/>
              <a:t>Question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  <p:pic>
        <p:nvPicPr>
          <p:cNvPr id="4" name="Google Shape;640;p69" descr="Question mark">
            <a:extLst>
              <a:ext uri="{FF2B5EF4-FFF2-40B4-BE49-F238E27FC236}">
                <a16:creationId xmlns:a16="http://schemas.microsoft.com/office/drawing/2014/main" id="{9F34D5FE-BB94-9128-3978-6F1BB53DA0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8295" y="1798727"/>
            <a:ext cx="966789" cy="966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40;p69" descr="Question mark">
            <a:extLst>
              <a:ext uri="{FF2B5EF4-FFF2-40B4-BE49-F238E27FC236}">
                <a16:creationId xmlns:a16="http://schemas.microsoft.com/office/drawing/2014/main" id="{BD7A9F83-552F-D3B3-5AFD-D76ADC20892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07913" y="2108216"/>
            <a:ext cx="966789" cy="966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40;p69" descr="Question mark">
            <a:extLst>
              <a:ext uri="{FF2B5EF4-FFF2-40B4-BE49-F238E27FC236}">
                <a16:creationId xmlns:a16="http://schemas.microsoft.com/office/drawing/2014/main" id="{E67103B0-0879-4A7D-014E-C3586CA4329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88677" y="2108215"/>
            <a:ext cx="966789" cy="966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42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476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Office Theme</vt:lpstr>
      <vt:lpstr>Super Store Sales Analysis</vt:lpstr>
      <vt:lpstr>PowerPoint Presentation</vt:lpstr>
      <vt:lpstr>PowerPoint Presentation</vt:lpstr>
      <vt:lpstr>PowerPoint Presentation</vt:lpstr>
      <vt:lpstr>PowerPoint Presentation</vt:lpstr>
      <vt:lpstr>وهنا يظهر تأثير ال outliers على سبيل المثال فى Total sales by ship mode  حيث تبلغ قيمة standard ship mode  فى حالة outliers ضعف فى حالة الnormal </vt:lpstr>
      <vt:lpstr>Histogram (right skewed) median&lt;mean</vt:lpstr>
      <vt:lpstr>Outliers effect on median &amp; mean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hassan</dc:creator>
  <cp:lastModifiedBy>muhammad hassan</cp:lastModifiedBy>
  <cp:revision>14</cp:revision>
  <dcterms:created xsi:type="dcterms:W3CDTF">2025-04-06T12:10:03Z</dcterms:created>
  <dcterms:modified xsi:type="dcterms:W3CDTF">2025-04-17T14:28:21Z</dcterms:modified>
</cp:coreProperties>
</file>