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2" r:id="rId6"/>
    <p:sldId id="267" r:id="rId7"/>
    <p:sldId id="264" r:id="rId8"/>
    <p:sldId id="266" r:id="rId9"/>
    <p:sldId id="265" r:id="rId10"/>
    <p:sldId id="268" r:id="rId11"/>
    <p:sldId id="270" r:id="rId12"/>
    <p:sldId id="271" r:id="rId13"/>
    <p:sldId id="26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EA6D26-69B0-44DD-9AAC-0E9CB5A2CF22}"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IN"/>
        </a:p>
      </dgm:t>
    </dgm:pt>
    <dgm:pt modelId="{7FED8563-A1F5-4376-B1DD-11110C5262CE}">
      <dgm:prSet phldrT="[Text]"/>
      <dgm:spPr/>
      <dgm:t>
        <a:bodyPr/>
        <a:lstStyle/>
        <a:p>
          <a:r>
            <a:rPr lang="en-IN" dirty="0"/>
            <a:t>Bank</a:t>
          </a:r>
        </a:p>
      </dgm:t>
    </dgm:pt>
    <dgm:pt modelId="{A6202068-E68F-4452-B53F-769CD178203D}" type="parTrans" cxnId="{BB74DA9A-DBC9-4066-A5B9-077DC8A841A1}">
      <dgm:prSet/>
      <dgm:spPr/>
      <dgm:t>
        <a:bodyPr/>
        <a:lstStyle/>
        <a:p>
          <a:endParaRPr lang="en-IN"/>
        </a:p>
      </dgm:t>
    </dgm:pt>
    <dgm:pt modelId="{821ECCF9-2908-4D0A-9272-32E604DF4F67}" type="sibTrans" cxnId="{BB74DA9A-DBC9-4066-A5B9-077DC8A841A1}">
      <dgm:prSet/>
      <dgm:spPr/>
      <dgm:t>
        <a:bodyPr/>
        <a:lstStyle/>
        <a:p>
          <a:endParaRPr lang="en-IN"/>
        </a:p>
      </dgm:t>
    </dgm:pt>
    <dgm:pt modelId="{3D82F43D-D9FB-4F10-AA28-226D4BB455D1}" type="asst">
      <dgm:prSet phldrT="[Text]"/>
      <dgm:spPr/>
      <dgm:t>
        <a:bodyPr/>
        <a:lstStyle/>
        <a:p>
          <a:r>
            <a:rPr lang="en-IN" dirty="0"/>
            <a:t>Applicants</a:t>
          </a:r>
        </a:p>
      </dgm:t>
    </dgm:pt>
    <dgm:pt modelId="{1749AEDC-2E24-41B9-8A57-AA5ECCFFD2AE}" type="parTrans" cxnId="{43EF440A-F445-4F0C-808A-82FFD77F79C5}">
      <dgm:prSet/>
      <dgm:spPr/>
      <dgm:t>
        <a:bodyPr/>
        <a:lstStyle/>
        <a:p>
          <a:endParaRPr lang="en-IN"/>
        </a:p>
      </dgm:t>
    </dgm:pt>
    <dgm:pt modelId="{92FD5DD9-9BFE-4880-B92B-7B6AF05151A4}" type="sibTrans" cxnId="{43EF440A-F445-4F0C-808A-82FFD77F79C5}">
      <dgm:prSet/>
      <dgm:spPr/>
      <dgm:t>
        <a:bodyPr/>
        <a:lstStyle/>
        <a:p>
          <a:endParaRPr lang="en-IN"/>
        </a:p>
      </dgm:t>
    </dgm:pt>
    <dgm:pt modelId="{97474694-4C55-4F99-8853-30E38A9784AE}">
      <dgm:prSet phldrT="[Text]"/>
      <dgm:spPr/>
      <dgm:t>
        <a:bodyPr/>
        <a:lstStyle/>
        <a:p>
          <a:r>
            <a:rPr lang="en-IN" dirty="0"/>
            <a:t>Refused</a:t>
          </a:r>
        </a:p>
      </dgm:t>
    </dgm:pt>
    <dgm:pt modelId="{B01EAC21-2F0B-4864-929B-B48D6F337247}" type="parTrans" cxnId="{4FDEB9D7-F7DF-4F84-9EE6-CB65C1B33715}">
      <dgm:prSet/>
      <dgm:spPr/>
      <dgm:t>
        <a:bodyPr/>
        <a:lstStyle/>
        <a:p>
          <a:endParaRPr lang="en-IN"/>
        </a:p>
      </dgm:t>
    </dgm:pt>
    <dgm:pt modelId="{399977B7-6227-4D84-B2A5-63E44D873DDE}" type="sibTrans" cxnId="{4FDEB9D7-F7DF-4F84-9EE6-CB65C1B33715}">
      <dgm:prSet/>
      <dgm:spPr/>
      <dgm:t>
        <a:bodyPr/>
        <a:lstStyle/>
        <a:p>
          <a:endParaRPr lang="en-IN"/>
        </a:p>
      </dgm:t>
    </dgm:pt>
    <dgm:pt modelId="{2689D8E3-623D-4DDD-98A3-2ADE496246FA}">
      <dgm:prSet phldrT="[Text]"/>
      <dgm:spPr/>
      <dgm:t>
        <a:bodyPr/>
        <a:lstStyle/>
        <a:p>
          <a:r>
            <a:rPr lang="en-IN" dirty="0"/>
            <a:t>Unused offer</a:t>
          </a:r>
        </a:p>
      </dgm:t>
    </dgm:pt>
    <dgm:pt modelId="{2DD7D6A6-043D-4442-826F-A5E21DAC9971}" type="parTrans" cxnId="{5830F75B-2E23-48F9-A9FB-37D69E694884}">
      <dgm:prSet/>
      <dgm:spPr/>
      <dgm:t>
        <a:bodyPr/>
        <a:lstStyle/>
        <a:p>
          <a:endParaRPr lang="en-IN"/>
        </a:p>
      </dgm:t>
    </dgm:pt>
    <dgm:pt modelId="{FD25FD7B-24CD-4B32-8CBA-3F9374E3FE35}" type="sibTrans" cxnId="{5830F75B-2E23-48F9-A9FB-37D69E694884}">
      <dgm:prSet/>
      <dgm:spPr/>
      <dgm:t>
        <a:bodyPr/>
        <a:lstStyle/>
        <a:p>
          <a:endParaRPr lang="en-IN"/>
        </a:p>
      </dgm:t>
    </dgm:pt>
    <dgm:pt modelId="{DF934F0F-D50E-4180-A345-27029C68A114}" type="asst">
      <dgm:prSet/>
      <dgm:spPr/>
      <dgm:t>
        <a:bodyPr/>
        <a:lstStyle/>
        <a:p>
          <a:r>
            <a:rPr lang="en-IN" dirty="0"/>
            <a:t>Client with payment difficulties</a:t>
          </a:r>
        </a:p>
      </dgm:t>
    </dgm:pt>
    <dgm:pt modelId="{ED4ED22A-831A-4EE6-A5EE-105F216A4454}" type="parTrans" cxnId="{17B5649F-952D-47CB-B7EC-5E77E53DB622}">
      <dgm:prSet/>
      <dgm:spPr/>
      <dgm:t>
        <a:bodyPr/>
        <a:lstStyle/>
        <a:p>
          <a:endParaRPr lang="en-IN"/>
        </a:p>
      </dgm:t>
    </dgm:pt>
    <dgm:pt modelId="{ABD7CEF5-11E4-4F7D-8C32-2986B9727689}" type="sibTrans" cxnId="{17B5649F-952D-47CB-B7EC-5E77E53DB622}">
      <dgm:prSet/>
      <dgm:spPr/>
      <dgm:t>
        <a:bodyPr/>
        <a:lstStyle/>
        <a:p>
          <a:endParaRPr lang="en-IN"/>
        </a:p>
      </dgm:t>
    </dgm:pt>
    <dgm:pt modelId="{4AA85AC5-22BA-4B0A-85EF-3C1DFA23ECD1}">
      <dgm:prSet/>
      <dgm:spPr/>
      <dgm:t>
        <a:bodyPr/>
        <a:lstStyle/>
        <a:p>
          <a:r>
            <a:rPr lang="en-IN" dirty="0"/>
            <a:t>All other cases</a:t>
          </a:r>
        </a:p>
      </dgm:t>
    </dgm:pt>
    <dgm:pt modelId="{EA6B868D-67C3-4F5B-A850-F9DE6C60A483}" type="parTrans" cxnId="{5DF97A00-EC03-4E24-9671-8ABAFC1A277E}">
      <dgm:prSet/>
      <dgm:spPr/>
      <dgm:t>
        <a:bodyPr/>
        <a:lstStyle/>
        <a:p>
          <a:endParaRPr lang="en-IN"/>
        </a:p>
      </dgm:t>
    </dgm:pt>
    <dgm:pt modelId="{5CDB79D8-FBFD-4FD3-9E0D-3A94D125C0C1}" type="sibTrans" cxnId="{5DF97A00-EC03-4E24-9671-8ABAFC1A277E}">
      <dgm:prSet/>
      <dgm:spPr/>
      <dgm:t>
        <a:bodyPr/>
        <a:lstStyle/>
        <a:p>
          <a:endParaRPr lang="en-IN"/>
        </a:p>
      </dgm:t>
    </dgm:pt>
    <dgm:pt modelId="{61B32BE2-45FF-4656-AB91-632EEF529377}">
      <dgm:prSet/>
      <dgm:spPr/>
      <dgm:t>
        <a:bodyPr/>
        <a:lstStyle/>
        <a:p>
          <a:r>
            <a:rPr lang="en-IN" dirty="0"/>
            <a:t>Approved</a:t>
          </a:r>
        </a:p>
      </dgm:t>
    </dgm:pt>
    <dgm:pt modelId="{4FAD0058-5B2F-4886-AABF-B9B7C164BBDA}" type="parTrans" cxnId="{FBA28EC8-0685-4D11-AC76-27C29FBA5448}">
      <dgm:prSet/>
      <dgm:spPr/>
      <dgm:t>
        <a:bodyPr/>
        <a:lstStyle/>
        <a:p>
          <a:endParaRPr lang="en-IN"/>
        </a:p>
      </dgm:t>
    </dgm:pt>
    <dgm:pt modelId="{DD060A9E-CAB5-4032-8692-A58B4D0B76CA}" type="sibTrans" cxnId="{FBA28EC8-0685-4D11-AC76-27C29FBA5448}">
      <dgm:prSet/>
      <dgm:spPr/>
      <dgm:t>
        <a:bodyPr/>
        <a:lstStyle/>
        <a:p>
          <a:endParaRPr lang="en-IN"/>
        </a:p>
      </dgm:t>
    </dgm:pt>
    <dgm:pt modelId="{F542F882-205C-4DE4-862F-C8BBDFC65B4D}">
      <dgm:prSet/>
      <dgm:spPr/>
      <dgm:t>
        <a:bodyPr/>
        <a:lstStyle/>
        <a:p>
          <a:r>
            <a:rPr lang="en-IN" dirty="0"/>
            <a:t>Cancelled</a:t>
          </a:r>
        </a:p>
      </dgm:t>
    </dgm:pt>
    <dgm:pt modelId="{675BF9E8-67C4-4016-AC6D-4DA1FB0799ED}" type="parTrans" cxnId="{043BC6C8-916B-48C5-AF3F-C507B559409B}">
      <dgm:prSet/>
      <dgm:spPr/>
      <dgm:t>
        <a:bodyPr/>
        <a:lstStyle/>
        <a:p>
          <a:endParaRPr lang="en-IN"/>
        </a:p>
      </dgm:t>
    </dgm:pt>
    <dgm:pt modelId="{C92F07F9-FD89-4696-BB44-AB324F1A2290}" type="sibTrans" cxnId="{043BC6C8-916B-48C5-AF3F-C507B559409B}">
      <dgm:prSet/>
      <dgm:spPr/>
      <dgm:t>
        <a:bodyPr/>
        <a:lstStyle/>
        <a:p>
          <a:endParaRPr lang="en-IN"/>
        </a:p>
      </dgm:t>
    </dgm:pt>
    <dgm:pt modelId="{0B33F823-B2EC-4C8F-B8D8-2A0C212B6467}" type="pres">
      <dgm:prSet presAssocID="{E9EA6D26-69B0-44DD-9AAC-0E9CB5A2CF22}" presName="hierChild1" presStyleCnt="0">
        <dgm:presLayoutVars>
          <dgm:orgChart val="1"/>
          <dgm:chPref val="1"/>
          <dgm:dir/>
          <dgm:animOne val="branch"/>
          <dgm:animLvl val="lvl"/>
          <dgm:resizeHandles/>
        </dgm:presLayoutVars>
      </dgm:prSet>
      <dgm:spPr/>
    </dgm:pt>
    <dgm:pt modelId="{2D2D6A43-1AEB-4046-8ECE-5C7E50730095}" type="pres">
      <dgm:prSet presAssocID="{7FED8563-A1F5-4376-B1DD-11110C5262CE}" presName="hierRoot1" presStyleCnt="0">
        <dgm:presLayoutVars>
          <dgm:hierBranch val="init"/>
        </dgm:presLayoutVars>
      </dgm:prSet>
      <dgm:spPr/>
    </dgm:pt>
    <dgm:pt modelId="{1CAFF76A-64ED-4EB4-B6EF-2AD8A241F0C2}" type="pres">
      <dgm:prSet presAssocID="{7FED8563-A1F5-4376-B1DD-11110C5262CE}" presName="rootComposite1" presStyleCnt="0"/>
      <dgm:spPr/>
    </dgm:pt>
    <dgm:pt modelId="{F6346BDF-8B1D-465C-8DEF-121C35F6B24A}" type="pres">
      <dgm:prSet presAssocID="{7FED8563-A1F5-4376-B1DD-11110C5262CE}" presName="rootText1" presStyleLbl="node0" presStyleIdx="0" presStyleCnt="1">
        <dgm:presLayoutVars>
          <dgm:chPref val="3"/>
        </dgm:presLayoutVars>
      </dgm:prSet>
      <dgm:spPr/>
    </dgm:pt>
    <dgm:pt modelId="{5290306E-D4DF-4DA8-88EC-33FCC78A2983}" type="pres">
      <dgm:prSet presAssocID="{7FED8563-A1F5-4376-B1DD-11110C5262CE}" presName="rootConnector1" presStyleLbl="node1" presStyleIdx="0" presStyleCnt="0"/>
      <dgm:spPr/>
    </dgm:pt>
    <dgm:pt modelId="{D92D4A0E-224F-4AAA-B874-F1C975D73AF5}" type="pres">
      <dgm:prSet presAssocID="{7FED8563-A1F5-4376-B1DD-11110C5262CE}" presName="hierChild2" presStyleCnt="0"/>
      <dgm:spPr/>
    </dgm:pt>
    <dgm:pt modelId="{1358FE25-FCB2-48F9-B5BB-1D7841E162B0}" type="pres">
      <dgm:prSet presAssocID="{4FAD0058-5B2F-4886-AABF-B9B7C164BBDA}" presName="Name64" presStyleLbl="parChTrans1D2" presStyleIdx="0" presStyleCnt="6"/>
      <dgm:spPr/>
    </dgm:pt>
    <dgm:pt modelId="{70FEA478-8D08-4C2F-8E04-0F2E96E29015}" type="pres">
      <dgm:prSet presAssocID="{61B32BE2-45FF-4656-AB91-632EEF529377}" presName="hierRoot2" presStyleCnt="0">
        <dgm:presLayoutVars>
          <dgm:hierBranch val="init"/>
        </dgm:presLayoutVars>
      </dgm:prSet>
      <dgm:spPr/>
    </dgm:pt>
    <dgm:pt modelId="{8C4BE6A4-E67E-4839-9197-3A9A4000F6E5}" type="pres">
      <dgm:prSet presAssocID="{61B32BE2-45FF-4656-AB91-632EEF529377}" presName="rootComposite" presStyleCnt="0"/>
      <dgm:spPr/>
    </dgm:pt>
    <dgm:pt modelId="{F883F70F-7E3C-4667-9562-77C0E7DBE2A0}" type="pres">
      <dgm:prSet presAssocID="{61B32BE2-45FF-4656-AB91-632EEF529377}" presName="rootText" presStyleLbl="node2" presStyleIdx="0" presStyleCnt="4">
        <dgm:presLayoutVars>
          <dgm:chPref val="3"/>
        </dgm:presLayoutVars>
      </dgm:prSet>
      <dgm:spPr/>
    </dgm:pt>
    <dgm:pt modelId="{1F9AB243-68C6-4C12-A59C-9200D586DAAC}" type="pres">
      <dgm:prSet presAssocID="{61B32BE2-45FF-4656-AB91-632EEF529377}" presName="rootConnector" presStyleLbl="node2" presStyleIdx="0" presStyleCnt="4"/>
      <dgm:spPr/>
    </dgm:pt>
    <dgm:pt modelId="{D6011EB3-99CF-4A11-9094-E6601839442B}" type="pres">
      <dgm:prSet presAssocID="{61B32BE2-45FF-4656-AB91-632EEF529377}" presName="hierChild4" presStyleCnt="0"/>
      <dgm:spPr/>
    </dgm:pt>
    <dgm:pt modelId="{7FE0DCE5-ED38-4537-8B64-4373CFA2748C}" type="pres">
      <dgm:prSet presAssocID="{61B32BE2-45FF-4656-AB91-632EEF529377}" presName="hierChild5" presStyleCnt="0"/>
      <dgm:spPr/>
    </dgm:pt>
    <dgm:pt modelId="{5919BA4B-AC78-44CD-9AF1-8735C22C5E92}" type="pres">
      <dgm:prSet presAssocID="{675BF9E8-67C4-4016-AC6D-4DA1FB0799ED}" presName="Name64" presStyleLbl="parChTrans1D2" presStyleIdx="1" presStyleCnt="6"/>
      <dgm:spPr/>
    </dgm:pt>
    <dgm:pt modelId="{A366F76D-D97F-47D5-8465-4DB3B38C7629}" type="pres">
      <dgm:prSet presAssocID="{F542F882-205C-4DE4-862F-C8BBDFC65B4D}" presName="hierRoot2" presStyleCnt="0">
        <dgm:presLayoutVars>
          <dgm:hierBranch val="init"/>
        </dgm:presLayoutVars>
      </dgm:prSet>
      <dgm:spPr/>
    </dgm:pt>
    <dgm:pt modelId="{3E6F8B59-118A-435E-89BF-8B54EBF78299}" type="pres">
      <dgm:prSet presAssocID="{F542F882-205C-4DE4-862F-C8BBDFC65B4D}" presName="rootComposite" presStyleCnt="0"/>
      <dgm:spPr/>
    </dgm:pt>
    <dgm:pt modelId="{8BCBC7E6-3F48-446E-BD46-0D97F0FD1142}" type="pres">
      <dgm:prSet presAssocID="{F542F882-205C-4DE4-862F-C8BBDFC65B4D}" presName="rootText" presStyleLbl="node2" presStyleIdx="1" presStyleCnt="4">
        <dgm:presLayoutVars>
          <dgm:chPref val="3"/>
        </dgm:presLayoutVars>
      </dgm:prSet>
      <dgm:spPr/>
    </dgm:pt>
    <dgm:pt modelId="{6F7F4E7B-8F13-4E25-83FD-C2321F0A471B}" type="pres">
      <dgm:prSet presAssocID="{F542F882-205C-4DE4-862F-C8BBDFC65B4D}" presName="rootConnector" presStyleLbl="node2" presStyleIdx="1" presStyleCnt="4"/>
      <dgm:spPr/>
    </dgm:pt>
    <dgm:pt modelId="{14228DB4-1B00-4858-8313-30C79B68D249}" type="pres">
      <dgm:prSet presAssocID="{F542F882-205C-4DE4-862F-C8BBDFC65B4D}" presName="hierChild4" presStyleCnt="0"/>
      <dgm:spPr/>
    </dgm:pt>
    <dgm:pt modelId="{2075DE7C-A359-4E5C-B7C2-80DE54705839}" type="pres">
      <dgm:prSet presAssocID="{F542F882-205C-4DE4-862F-C8BBDFC65B4D}" presName="hierChild5" presStyleCnt="0"/>
      <dgm:spPr/>
    </dgm:pt>
    <dgm:pt modelId="{7A208534-EEC2-49AC-A32C-395AFE9481F3}" type="pres">
      <dgm:prSet presAssocID="{B01EAC21-2F0B-4864-929B-B48D6F337247}" presName="Name64" presStyleLbl="parChTrans1D2" presStyleIdx="2" presStyleCnt="6"/>
      <dgm:spPr/>
    </dgm:pt>
    <dgm:pt modelId="{E20C4979-F057-4FBB-86D2-BF88CFA45F28}" type="pres">
      <dgm:prSet presAssocID="{97474694-4C55-4F99-8853-30E38A9784AE}" presName="hierRoot2" presStyleCnt="0">
        <dgm:presLayoutVars>
          <dgm:hierBranch val="init"/>
        </dgm:presLayoutVars>
      </dgm:prSet>
      <dgm:spPr/>
    </dgm:pt>
    <dgm:pt modelId="{7768C4AB-C12C-46C8-A1F4-3FB4BD9B39DA}" type="pres">
      <dgm:prSet presAssocID="{97474694-4C55-4F99-8853-30E38A9784AE}" presName="rootComposite" presStyleCnt="0"/>
      <dgm:spPr/>
    </dgm:pt>
    <dgm:pt modelId="{ACCB26E2-1B29-4580-9AD8-01AA77F80B79}" type="pres">
      <dgm:prSet presAssocID="{97474694-4C55-4F99-8853-30E38A9784AE}" presName="rootText" presStyleLbl="node2" presStyleIdx="2" presStyleCnt="4">
        <dgm:presLayoutVars>
          <dgm:chPref val="3"/>
        </dgm:presLayoutVars>
      </dgm:prSet>
      <dgm:spPr/>
    </dgm:pt>
    <dgm:pt modelId="{EA38FDBC-74F3-46FE-A94A-3D895C65175C}" type="pres">
      <dgm:prSet presAssocID="{97474694-4C55-4F99-8853-30E38A9784AE}" presName="rootConnector" presStyleLbl="node2" presStyleIdx="2" presStyleCnt="4"/>
      <dgm:spPr/>
    </dgm:pt>
    <dgm:pt modelId="{2F0C2A68-895D-4160-BEF9-244536A546C2}" type="pres">
      <dgm:prSet presAssocID="{97474694-4C55-4F99-8853-30E38A9784AE}" presName="hierChild4" presStyleCnt="0"/>
      <dgm:spPr/>
    </dgm:pt>
    <dgm:pt modelId="{643EAE31-EEFC-4003-9A08-2EF7505EBDC9}" type="pres">
      <dgm:prSet presAssocID="{97474694-4C55-4F99-8853-30E38A9784AE}" presName="hierChild5" presStyleCnt="0"/>
      <dgm:spPr/>
    </dgm:pt>
    <dgm:pt modelId="{669884F6-2599-4983-8D2C-3B7B9624C475}" type="pres">
      <dgm:prSet presAssocID="{2DD7D6A6-043D-4442-826F-A5E21DAC9971}" presName="Name64" presStyleLbl="parChTrans1D2" presStyleIdx="3" presStyleCnt="6"/>
      <dgm:spPr/>
    </dgm:pt>
    <dgm:pt modelId="{909CC1D9-0BBE-4ECD-A3E3-CE834AF4A3D4}" type="pres">
      <dgm:prSet presAssocID="{2689D8E3-623D-4DDD-98A3-2ADE496246FA}" presName="hierRoot2" presStyleCnt="0">
        <dgm:presLayoutVars>
          <dgm:hierBranch val="init"/>
        </dgm:presLayoutVars>
      </dgm:prSet>
      <dgm:spPr/>
    </dgm:pt>
    <dgm:pt modelId="{50304043-BACE-47A5-A09B-52543E1F0BDA}" type="pres">
      <dgm:prSet presAssocID="{2689D8E3-623D-4DDD-98A3-2ADE496246FA}" presName="rootComposite" presStyleCnt="0"/>
      <dgm:spPr/>
    </dgm:pt>
    <dgm:pt modelId="{BC399C9C-8022-4C16-BA71-CD019D5D0F56}" type="pres">
      <dgm:prSet presAssocID="{2689D8E3-623D-4DDD-98A3-2ADE496246FA}" presName="rootText" presStyleLbl="node2" presStyleIdx="3" presStyleCnt="4">
        <dgm:presLayoutVars>
          <dgm:chPref val="3"/>
        </dgm:presLayoutVars>
      </dgm:prSet>
      <dgm:spPr/>
    </dgm:pt>
    <dgm:pt modelId="{47F43EDA-3B45-4E37-B9D9-2E33D1665CDC}" type="pres">
      <dgm:prSet presAssocID="{2689D8E3-623D-4DDD-98A3-2ADE496246FA}" presName="rootConnector" presStyleLbl="node2" presStyleIdx="3" presStyleCnt="4"/>
      <dgm:spPr/>
    </dgm:pt>
    <dgm:pt modelId="{8C552C93-26E6-446C-BE28-30FACC9CB5A8}" type="pres">
      <dgm:prSet presAssocID="{2689D8E3-623D-4DDD-98A3-2ADE496246FA}" presName="hierChild4" presStyleCnt="0"/>
      <dgm:spPr/>
    </dgm:pt>
    <dgm:pt modelId="{1C463B5C-DEE4-4A65-AC5D-71BA2F2F8488}" type="pres">
      <dgm:prSet presAssocID="{2689D8E3-623D-4DDD-98A3-2ADE496246FA}" presName="hierChild5" presStyleCnt="0"/>
      <dgm:spPr/>
    </dgm:pt>
    <dgm:pt modelId="{C87F2C6A-C6CE-4802-A389-08A407A17FD6}" type="pres">
      <dgm:prSet presAssocID="{7FED8563-A1F5-4376-B1DD-11110C5262CE}" presName="hierChild3" presStyleCnt="0"/>
      <dgm:spPr/>
    </dgm:pt>
    <dgm:pt modelId="{AA364377-6B63-4C9D-94E2-78F3D1F0B15F}" type="pres">
      <dgm:prSet presAssocID="{1749AEDC-2E24-41B9-8A57-AA5ECCFFD2AE}" presName="Name115" presStyleLbl="parChTrans1D2" presStyleIdx="4" presStyleCnt="6"/>
      <dgm:spPr/>
    </dgm:pt>
    <dgm:pt modelId="{FD4A898D-8D09-4AA6-9FA3-7BE1F8CEC194}" type="pres">
      <dgm:prSet presAssocID="{3D82F43D-D9FB-4F10-AA28-226D4BB455D1}" presName="hierRoot3" presStyleCnt="0">
        <dgm:presLayoutVars>
          <dgm:hierBranch val="init"/>
        </dgm:presLayoutVars>
      </dgm:prSet>
      <dgm:spPr/>
    </dgm:pt>
    <dgm:pt modelId="{BA32F52C-517D-44B1-B435-15784EC0DE9A}" type="pres">
      <dgm:prSet presAssocID="{3D82F43D-D9FB-4F10-AA28-226D4BB455D1}" presName="rootComposite3" presStyleCnt="0"/>
      <dgm:spPr/>
    </dgm:pt>
    <dgm:pt modelId="{3687A1BF-CBA1-4C40-8862-A1DAF4259C39}" type="pres">
      <dgm:prSet presAssocID="{3D82F43D-D9FB-4F10-AA28-226D4BB455D1}" presName="rootText3" presStyleLbl="asst1" presStyleIdx="0" presStyleCnt="2">
        <dgm:presLayoutVars>
          <dgm:chPref val="3"/>
        </dgm:presLayoutVars>
      </dgm:prSet>
      <dgm:spPr/>
    </dgm:pt>
    <dgm:pt modelId="{4FA1AC7B-49E6-43D4-9D73-CFC1229FD59F}" type="pres">
      <dgm:prSet presAssocID="{3D82F43D-D9FB-4F10-AA28-226D4BB455D1}" presName="rootConnector3" presStyleLbl="asst1" presStyleIdx="0" presStyleCnt="2"/>
      <dgm:spPr/>
    </dgm:pt>
    <dgm:pt modelId="{BEB719FA-0177-4FE7-A799-72B7DB7E40A0}" type="pres">
      <dgm:prSet presAssocID="{3D82F43D-D9FB-4F10-AA28-226D4BB455D1}" presName="hierChild6" presStyleCnt="0"/>
      <dgm:spPr/>
    </dgm:pt>
    <dgm:pt modelId="{3E32EC92-F7FE-48EA-820B-E956C8B742B1}" type="pres">
      <dgm:prSet presAssocID="{3D82F43D-D9FB-4F10-AA28-226D4BB455D1}" presName="hierChild7" presStyleCnt="0"/>
      <dgm:spPr/>
    </dgm:pt>
    <dgm:pt modelId="{536F5D0E-B5F5-4B9B-8241-8C0FC9F75D47}" type="pres">
      <dgm:prSet presAssocID="{ED4ED22A-831A-4EE6-A5EE-105F216A4454}" presName="Name115" presStyleLbl="parChTrans1D2" presStyleIdx="5" presStyleCnt="6"/>
      <dgm:spPr/>
    </dgm:pt>
    <dgm:pt modelId="{FE64EB7F-0637-4DD2-88EA-D633C2B89222}" type="pres">
      <dgm:prSet presAssocID="{DF934F0F-D50E-4180-A345-27029C68A114}" presName="hierRoot3" presStyleCnt="0">
        <dgm:presLayoutVars>
          <dgm:hierBranch val="init"/>
        </dgm:presLayoutVars>
      </dgm:prSet>
      <dgm:spPr/>
    </dgm:pt>
    <dgm:pt modelId="{7A7AE21C-A803-4316-904B-A14F9AEB5C77}" type="pres">
      <dgm:prSet presAssocID="{DF934F0F-D50E-4180-A345-27029C68A114}" presName="rootComposite3" presStyleCnt="0"/>
      <dgm:spPr/>
    </dgm:pt>
    <dgm:pt modelId="{3A19B1E9-BEEB-4C74-A2BF-90B5DC90E9B1}" type="pres">
      <dgm:prSet presAssocID="{DF934F0F-D50E-4180-A345-27029C68A114}" presName="rootText3" presStyleLbl="asst1" presStyleIdx="1" presStyleCnt="2">
        <dgm:presLayoutVars>
          <dgm:chPref val="3"/>
        </dgm:presLayoutVars>
      </dgm:prSet>
      <dgm:spPr/>
    </dgm:pt>
    <dgm:pt modelId="{EBB76079-8083-43A8-B643-80E0392A9235}" type="pres">
      <dgm:prSet presAssocID="{DF934F0F-D50E-4180-A345-27029C68A114}" presName="rootConnector3" presStyleLbl="asst1" presStyleIdx="1" presStyleCnt="2"/>
      <dgm:spPr/>
    </dgm:pt>
    <dgm:pt modelId="{0E92C7AD-54D8-413E-A873-607504F079CA}" type="pres">
      <dgm:prSet presAssocID="{DF934F0F-D50E-4180-A345-27029C68A114}" presName="hierChild6" presStyleCnt="0"/>
      <dgm:spPr/>
    </dgm:pt>
    <dgm:pt modelId="{DFE92558-6E12-46C1-A972-279327EC9B9D}" type="pres">
      <dgm:prSet presAssocID="{EA6B868D-67C3-4F5B-A850-F9DE6C60A483}" presName="Name64" presStyleLbl="parChTrans1D3" presStyleIdx="0" presStyleCnt="1"/>
      <dgm:spPr/>
    </dgm:pt>
    <dgm:pt modelId="{ACBABF9F-1D0E-41F0-8DF2-DA86EC6A6153}" type="pres">
      <dgm:prSet presAssocID="{4AA85AC5-22BA-4B0A-85EF-3C1DFA23ECD1}" presName="hierRoot2" presStyleCnt="0">
        <dgm:presLayoutVars>
          <dgm:hierBranch val="init"/>
        </dgm:presLayoutVars>
      </dgm:prSet>
      <dgm:spPr/>
    </dgm:pt>
    <dgm:pt modelId="{2BC85014-B525-422A-9BF1-6CBF4C25D5E8}" type="pres">
      <dgm:prSet presAssocID="{4AA85AC5-22BA-4B0A-85EF-3C1DFA23ECD1}" presName="rootComposite" presStyleCnt="0"/>
      <dgm:spPr/>
    </dgm:pt>
    <dgm:pt modelId="{88F948D1-3B5F-4ECF-8A69-37E5CC2580E6}" type="pres">
      <dgm:prSet presAssocID="{4AA85AC5-22BA-4B0A-85EF-3C1DFA23ECD1}" presName="rootText" presStyleLbl="node3" presStyleIdx="0" presStyleCnt="1">
        <dgm:presLayoutVars>
          <dgm:chPref val="3"/>
        </dgm:presLayoutVars>
      </dgm:prSet>
      <dgm:spPr/>
    </dgm:pt>
    <dgm:pt modelId="{52545337-5F30-4EBF-838A-117E9F136CD7}" type="pres">
      <dgm:prSet presAssocID="{4AA85AC5-22BA-4B0A-85EF-3C1DFA23ECD1}" presName="rootConnector" presStyleLbl="node3" presStyleIdx="0" presStyleCnt="1"/>
      <dgm:spPr/>
    </dgm:pt>
    <dgm:pt modelId="{6B64EF36-CAFB-4D39-B4B8-324006ACF2EF}" type="pres">
      <dgm:prSet presAssocID="{4AA85AC5-22BA-4B0A-85EF-3C1DFA23ECD1}" presName="hierChild4" presStyleCnt="0"/>
      <dgm:spPr/>
    </dgm:pt>
    <dgm:pt modelId="{40F1DF86-6057-4CBE-8C2A-BCCA9186F1C9}" type="pres">
      <dgm:prSet presAssocID="{4AA85AC5-22BA-4B0A-85EF-3C1DFA23ECD1}" presName="hierChild5" presStyleCnt="0"/>
      <dgm:spPr/>
    </dgm:pt>
    <dgm:pt modelId="{191208EB-CD26-4ABF-8CC6-66E9F8CE5060}" type="pres">
      <dgm:prSet presAssocID="{DF934F0F-D50E-4180-A345-27029C68A114}" presName="hierChild7" presStyleCnt="0"/>
      <dgm:spPr/>
    </dgm:pt>
  </dgm:ptLst>
  <dgm:cxnLst>
    <dgm:cxn modelId="{5DF97A00-EC03-4E24-9671-8ABAFC1A277E}" srcId="{DF934F0F-D50E-4180-A345-27029C68A114}" destId="{4AA85AC5-22BA-4B0A-85EF-3C1DFA23ECD1}" srcOrd="0" destOrd="0" parTransId="{EA6B868D-67C3-4F5B-A850-F9DE6C60A483}" sibTransId="{5CDB79D8-FBFD-4FD3-9E0D-3A94D125C0C1}"/>
    <dgm:cxn modelId="{D7611402-A3E5-4403-BB72-898053C9043C}" type="presOf" srcId="{4AA85AC5-22BA-4B0A-85EF-3C1DFA23ECD1}" destId="{88F948D1-3B5F-4ECF-8A69-37E5CC2580E6}" srcOrd="0" destOrd="0" presId="urn:microsoft.com/office/officeart/2009/3/layout/HorizontalOrganizationChart"/>
    <dgm:cxn modelId="{7D0BE106-B004-4A05-82B6-C661CD60FB45}" type="presOf" srcId="{61B32BE2-45FF-4656-AB91-632EEF529377}" destId="{F883F70F-7E3C-4667-9562-77C0E7DBE2A0}" srcOrd="0" destOrd="0" presId="urn:microsoft.com/office/officeart/2009/3/layout/HorizontalOrganizationChart"/>
    <dgm:cxn modelId="{F1055308-596B-426D-8415-776BCA0C20E2}" type="presOf" srcId="{E9EA6D26-69B0-44DD-9AAC-0E9CB5A2CF22}" destId="{0B33F823-B2EC-4C8F-B8D8-2A0C212B6467}" srcOrd="0" destOrd="0" presId="urn:microsoft.com/office/officeart/2009/3/layout/HorizontalOrganizationChart"/>
    <dgm:cxn modelId="{EB048308-610E-4570-934D-9557B288E83F}" type="presOf" srcId="{1749AEDC-2E24-41B9-8A57-AA5ECCFFD2AE}" destId="{AA364377-6B63-4C9D-94E2-78F3D1F0B15F}" srcOrd="0" destOrd="0" presId="urn:microsoft.com/office/officeart/2009/3/layout/HorizontalOrganizationChart"/>
    <dgm:cxn modelId="{43EF440A-F445-4F0C-808A-82FFD77F79C5}" srcId="{7FED8563-A1F5-4376-B1DD-11110C5262CE}" destId="{3D82F43D-D9FB-4F10-AA28-226D4BB455D1}" srcOrd="0" destOrd="0" parTransId="{1749AEDC-2E24-41B9-8A57-AA5ECCFFD2AE}" sibTransId="{92FD5DD9-9BFE-4880-B92B-7B6AF05151A4}"/>
    <dgm:cxn modelId="{CB1A540D-8240-4C9E-8A42-3B276E6B0698}" type="presOf" srcId="{4FAD0058-5B2F-4886-AABF-B9B7C164BBDA}" destId="{1358FE25-FCB2-48F9-B5BB-1D7841E162B0}" srcOrd="0" destOrd="0" presId="urn:microsoft.com/office/officeart/2009/3/layout/HorizontalOrganizationChart"/>
    <dgm:cxn modelId="{A8C02018-CA53-4EE4-BB5D-8F3D3536BA9F}" type="presOf" srcId="{2DD7D6A6-043D-4442-826F-A5E21DAC9971}" destId="{669884F6-2599-4983-8D2C-3B7B9624C475}" srcOrd="0" destOrd="0" presId="urn:microsoft.com/office/officeart/2009/3/layout/HorizontalOrganizationChart"/>
    <dgm:cxn modelId="{1A433C1E-981D-4F8F-9A82-FC49B5F4E453}" type="presOf" srcId="{7FED8563-A1F5-4376-B1DD-11110C5262CE}" destId="{F6346BDF-8B1D-465C-8DEF-121C35F6B24A}" srcOrd="0" destOrd="0" presId="urn:microsoft.com/office/officeart/2009/3/layout/HorizontalOrganizationChart"/>
    <dgm:cxn modelId="{FFDDE620-409B-4949-9570-91A7E61E2719}" type="presOf" srcId="{4AA85AC5-22BA-4B0A-85EF-3C1DFA23ECD1}" destId="{52545337-5F30-4EBF-838A-117E9F136CD7}" srcOrd="1" destOrd="0" presId="urn:microsoft.com/office/officeart/2009/3/layout/HorizontalOrganizationChart"/>
    <dgm:cxn modelId="{A66B723A-14E8-4894-9A22-54806298FAE0}" type="presOf" srcId="{97474694-4C55-4F99-8853-30E38A9784AE}" destId="{EA38FDBC-74F3-46FE-A94A-3D895C65175C}" srcOrd="1" destOrd="0" presId="urn:microsoft.com/office/officeart/2009/3/layout/HorizontalOrganizationChart"/>
    <dgm:cxn modelId="{5830F75B-2E23-48F9-A9FB-37D69E694884}" srcId="{7FED8563-A1F5-4376-B1DD-11110C5262CE}" destId="{2689D8E3-623D-4DDD-98A3-2ADE496246FA}" srcOrd="5" destOrd="0" parTransId="{2DD7D6A6-043D-4442-826F-A5E21DAC9971}" sibTransId="{FD25FD7B-24CD-4B32-8CBA-3F9374E3FE35}"/>
    <dgm:cxn modelId="{61F22369-361E-4C47-9A39-15001255997D}" type="presOf" srcId="{675BF9E8-67C4-4016-AC6D-4DA1FB0799ED}" destId="{5919BA4B-AC78-44CD-9AF1-8735C22C5E92}" srcOrd="0" destOrd="0" presId="urn:microsoft.com/office/officeart/2009/3/layout/HorizontalOrganizationChart"/>
    <dgm:cxn modelId="{BC5EEA59-047E-458B-9857-8171104A3DA6}" type="presOf" srcId="{DF934F0F-D50E-4180-A345-27029C68A114}" destId="{EBB76079-8083-43A8-B643-80E0392A9235}" srcOrd="1" destOrd="0" presId="urn:microsoft.com/office/officeart/2009/3/layout/HorizontalOrganizationChart"/>
    <dgm:cxn modelId="{B1E6087E-7B4E-4089-8354-816AB423529E}" type="presOf" srcId="{F542F882-205C-4DE4-862F-C8BBDFC65B4D}" destId="{6F7F4E7B-8F13-4E25-83FD-C2321F0A471B}" srcOrd="1" destOrd="0" presId="urn:microsoft.com/office/officeart/2009/3/layout/HorizontalOrganizationChart"/>
    <dgm:cxn modelId="{5DDA4796-D36D-4A14-8CBA-1E53BA156D09}" type="presOf" srcId="{B01EAC21-2F0B-4864-929B-B48D6F337247}" destId="{7A208534-EEC2-49AC-A32C-395AFE9481F3}" srcOrd="0" destOrd="0" presId="urn:microsoft.com/office/officeart/2009/3/layout/HorizontalOrganizationChart"/>
    <dgm:cxn modelId="{576D5F97-D3AC-41C7-ADF2-B275F3BE5806}" type="presOf" srcId="{7FED8563-A1F5-4376-B1DD-11110C5262CE}" destId="{5290306E-D4DF-4DA8-88EC-33FCC78A2983}" srcOrd="1" destOrd="0" presId="urn:microsoft.com/office/officeart/2009/3/layout/HorizontalOrganizationChart"/>
    <dgm:cxn modelId="{BB74DA9A-DBC9-4066-A5B9-077DC8A841A1}" srcId="{E9EA6D26-69B0-44DD-9AAC-0E9CB5A2CF22}" destId="{7FED8563-A1F5-4376-B1DD-11110C5262CE}" srcOrd="0" destOrd="0" parTransId="{A6202068-E68F-4452-B53F-769CD178203D}" sibTransId="{821ECCF9-2908-4D0A-9272-32E604DF4F67}"/>
    <dgm:cxn modelId="{17B5649F-952D-47CB-B7EC-5E77E53DB622}" srcId="{7FED8563-A1F5-4376-B1DD-11110C5262CE}" destId="{DF934F0F-D50E-4180-A345-27029C68A114}" srcOrd="1" destOrd="0" parTransId="{ED4ED22A-831A-4EE6-A5EE-105F216A4454}" sibTransId="{ABD7CEF5-11E4-4F7D-8C32-2986B9727689}"/>
    <dgm:cxn modelId="{685DE0A1-7289-440A-A8DB-B708AEE572BA}" type="presOf" srcId="{F542F882-205C-4DE4-862F-C8BBDFC65B4D}" destId="{8BCBC7E6-3F48-446E-BD46-0D97F0FD1142}" srcOrd="0" destOrd="0" presId="urn:microsoft.com/office/officeart/2009/3/layout/HorizontalOrganizationChart"/>
    <dgm:cxn modelId="{B47C92A6-B97A-4DD6-A7E2-8C6F0A7E6142}" type="presOf" srcId="{3D82F43D-D9FB-4F10-AA28-226D4BB455D1}" destId="{3687A1BF-CBA1-4C40-8862-A1DAF4259C39}" srcOrd="0" destOrd="0" presId="urn:microsoft.com/office/officeart/2009/3/layout/HorizontalOrganizationChart"/>
    <dgm:cxn modelId="{639D75B7-51B3-4273-852E-ADE387395CD0}" type="presOf" srcId="{61B32BE2-45FF-4656-AB91-632EEF529377}" destId="{1F9AB243-68C6-4C12-A59C-9200D586DAAC}" srcOrd="1" destOrd="0" presId="urn:microsoft.com/office/officeart/2009/3/layout/HorizontalOrganizationChart"/>
    <dgm:cxn modelId="{FE5251B8-722F-4344-89D0-B0C85170F7D9}" type="presOf" srcId="{EA6B868D-67C3-4F5B-A850-F9DE6C60A483}" destId="{DFE92558-6E12-46C1-A972-279327EC9B9D}" srcOrd="0" destOrd="0" presId="urn:microsoft.com/office/officeart/2009/3/layout/HorizontalOrganizationChart"/>
    <dgm:cxn modelId="{F2ABC2BB-E056-4B0F-B29B-C3B3976090D0}" type="presOf" srcId="{2689D8E3-623D-4DDD-98A3-2ADE496246FA}" destId="{47F43EDA-3B45-4E37-B9D9-2E33D1665CDC}" srcOrd="1" destOrd="0" presId="urn:microsoft.com/office/officeart/2009/3/layout/HorizontalOrganizationChart"/>
    <dgm:cxn modelId="{D498A8C3-DD25-4A20-BA48-6506AB0BECD4}" type="presOf" srcId="{DF934F0F-D50E-4180-A345-27029C68A114}" destId="{3A19B1E9-BEEB-4C74-A2BF-90B5DC90E9B1}" srcOrd="0" destOrd="0" presId="urn:microsoft.com/office/officeart/2009/3/layout/HorizontalOrganizationChart"/>
    <dgm:cxn modelId="{FBA28EC8-0685-4D11-AC76-27C29FBA5448}" srcId="{7FED8563-A1F5-4376-B1DD-11110C5262CE}" destId="{61B32BE2-45FF-4656-AB91-632EEF529377}" srcOrd="2" destOrd="0" parTransId="{4FAD0058-5B2F-4886-AABF-B9B7C164BBDA}" sibTransId="{DD060A9E-CAB5-4032-8692-A58B4D0B76CA}"/>
    <dgm:cxn modelId="{043BC6C8-916B-48C5-AF3F-C507B559409B}" srcId="{7FED8563-A1F5-4376-B1DD-11110C5262CE}" destId="{F542F882-205C-4DE4-862F-C8BBDFC65B4D}" srcOrd="3" destOrd="0" parTransId="{675BF9E8-67C4-4016-AC6D-4DA1FB0799ED}" sibTransId="{C92F07F9-FD89-4696-BB44-AB324F1A2290}"/>
    <dgm:cxn modelId="{238C63D1-C64D-4F07-83D6-2870FD2FDDD3}" type="presOf" srcId="{ED4ED22A-831A-4EE6-A5EE-105F216A4454}" destId="{536F5D0E-B5F5-4B9B-8241-8C0FC9F75D47}" srcOrd="0" destOrd="0" presId="urn:microsoft.com/office/officeart/2009/3/layout/HorizontalOrganizationChart"/>
    <dgm:cxn modelId="{4FDEB9D7-F7DF-4F84-9EE6-CB65C1B33715}" srcId="{7FED8563-A1F5-4376-B1DD-11110C5262CE}" destId="{97474694-4C55-4F99-8853-30E38A9784AE}" srcOrd="4" destOrd="0" parTransId="{B01EAC21-2F0B-4864-929B-B48D6F337247}" sibTransId="{399977B7-6227-4D84-B2A5-63E44D873DDE}"/>
    <dgm:cxn modelId="{099CEFD9-F22E-4EBB-88FA-DBBCE63AE354}" type="presOf" srcId="{2689D8E3-623D-4DDD-98A3-2ADE496246FA}" destId="{BC399C9C-8022-4C16-BA71-CD019D5D0F56}" srcOrd="0" destOrd="0" presId="urn:microsoft.com/office/officeart/2009/3/layout/HorizontalOrganizationChart"/>
    <dgm:cxn modelId="{993A6BF7-0513-45E1-B411-5A85E7DD7C52}" type="presOf" srcId="{3D82F43D-D9FB-4F10-AA28-226D4BB455D1}" destId="{4FA1AC7B-49E6-43D4-9D73-CFC1229FD59F}" srcOrd="1" destOrd="0" presId="urn:microsoft.com/office/officeart/2009/3/layout/HorizontalOrganizationChart"/>
    <dgm:cxn modelId="{88E428F8-8622-42C2-8D35-BC5FDAE6F601}" type="presOf" srcId="{97474694-4C55-4F99-8853-30E38A9784AE}" destId="{ACCB26E2-1B29-4580-9AD8-01AA77F80B79}" srcOrd="0" destOrd="0" presId="urn:microsoft.com/office/officeart/2009/3/layout/HorizontalOrganizationChart"/>
    <dgm:cxn modelId="{2DCB71BD-2D90-4947-A7BC-0714121E0B74}" type="presParOf" srcId="{0B33F823-B2EC-4C8F-B8D8-2A0C212B6467}" destId="{2D2D6A43-1AEB-4046-8ECE-5C7E50730095}" srcOrd="0" destOrd="0" presId="urn:microsoft.com/office/officeart/2009/3/layout/HorizontalOrganizationChart"/>
    <dgm:cxn modelId="{FE8D8B75-1D5F-43CB-A882-65B3A27E57F4}" type="presParOf" srcId="{2D2D6A43-1AEB-4046-8ECE-5C7E50730095}" destId="{1CAFF76A-64ED-4EB4-B6EF-2AD8A241F0C2}" srcOrd="0" destOrd="0" presId="urn:microsoft.com/office/officeart/2009/3/layout/HorizontalOrganizationChart"/>
    <dgm:cxn modelId="{0E6943D5-DE8D-4131-9E7D-05FA123144FF}" type="presParOf" srcId="{1CAFF76A-64ED-4EB4-B6EF-2AD8A241F0C2}" destId="{F6346BDF-8B1D-465C-8DEF-121C35F6B24A}" srcOrd="0" destOrd="0" presId="urn:microsoft.com/office/officeart/2009/3/layout/HorizontalOrganizationChart"/>
    <dgm:cxn modelId="{31AF731E-5D4C-4F83-A26B-E74D02DE8E35}" type="presParOf" srcId="{1CAFF76A-64ED-4EB4-B6EF-2AD8A241F0C2}" destId="{5290306E-D4DF-4DA8-88EC-33FCC78A2983}" srcOrd="1" destOrd="0" presId="urn:microsoft.com/office/officeart/2009/3/layout/HorizontalOrganizationChart"/>
    <dgm:cxn modelId="{A99837A2-E0D5-4812-962C-0CB8BF8CAE7B}" type="presParOf" srcId="{2D2D6A43-1AEB-4046-8ECE-5C7E50730095}" destId="{D92D4A0E-224F-4AAA-B874-F1C975D73AF5}" srcOrd="1" destOrd="0" presId="urn:microsoft.com/office/officeart/2009/3/layout/HorizontalOrganizationChart"/>
    <dgm:cxn modelId="{8DB3DAF9-8C38-41FA-AD43-0563D94B4981}" type="presParOf" srcId="{D92D4A0E-224F-4AAA-B874-F1C975D73AF5}" destId="{1358FE25-FCB2-48F9-B5BB-1D7841E162B0}" srcOrd="0" destOrd="0" presId="urn:microsoft.com/office/officeart/2009/3/layout/HorizontalOrganizationChart"/>
    <dgm:cxn modelId="{AD35CF9B-DF39-4C88-99E8-C1227AFE3201}" type="presParOf" srcId="{D92D4A0E-224F-4AAA-B874-F1C975D73AF5}" destId="{70FEA478-8D08-4C2F-8E04-0F2E96E29015}" srcOrd="1" destOrd="0" presId="urn:microsoft.com/office/officeart/2009/3/layout/HorizontalOrganizationChart"/>
    <dgm:cxn modelId="{E323DF27-2B13-4E25-990B-95736090554D}" type="presParOf" srcId="{70FEA478-8D08-4C2F-8E04-0F2E96E29015}" destId="{8C4BE6A4-E67E-4839-9197-3A9A4000F6E5}" srcOrd="0" destOrd="0" presId="urn:microsoft.com/office/officeart/2009/3/layout/HorizontalOrganizationChart"/>
    <dgm:cxn modelId="{A2162F60-76A0-4FD9-856A-14C4583B7911}" type="presParOf" srcId="{8C4BE6A4-E67E-4839-9197-3A9A4000F6E5}" destId="{F883F70F-7E3C-4667-9562-77C0E7DBE2A0}" srcOrd="0" destOrd="0" presId="urn:microsoft.com/office/officeart/2009/3/layout/HorizontalOrganizationChart"/>
    <dgm:cxn modelId="{548206E5-5361-4397-963F-3CCAF5D7BEC7}" type="presParOf" srcId="{8C4BE6A4-E67E-4839-9197-3A9A4000F6E5}" destId="{1F9AB243-68C6-4C12-A59C-9200D586DAAC}" srcOrd="1" destOrd="0" presId="urn:microsoft.com/office/officeart/2009/3/layout/HorizontalOrganizationChart"/>
    <dgm:cxn modelId="{AD0440D3-0878-4EB0-9AC9-E6426D238C51}" type="presParOf" srcId="{70FEA478-8D08-4C2F-8E04-0F2E96E29015}" destId="{D6011EB3-99CF-4A11-9094-E6601839442B}" srcOrd="1" destOrd="0" presId="urn:microsoft.com/office/officeart/2009/3/layout/HorizontalOrganizationChart"/>
    <dgm:cxn modelId="{262149E1-0B19-4C06-BEC1-4BA75B4E444E}" type="presParOf" srcId="{70FEA478-8D08-4C2F-8E04-0F2E96E29015}" destId="{7FE0DCE5-ED38-4537-8B64-4373CFA2748C}" srcOrd="2" destOrd="0" presId="urn:microsoft.com/office/officeart/2009/3/layout/HorizontalOrganizationChart"/>
    <dgm:cxn modelId="{C9B1614F-40D1-46C9-8095-8814B49365E6}" type="presParOf" srcId="{D92D4A0E-224F-4AAA-B874-F1C975D73AF5}" destId="{5919BA4B-AC78-44CD-9AF1-8735C22C5E92}" srcOrd="2" destOrd="0" presId="urn:microsoft.com/office/officeart/2009/3/layout/HorizontalOrganizationChart"/>
    <dgm:cxn modelId="{5446E465-63F2-4706-8EFB-237E31AD73EC}" type="presParOf" srcId="{D92D4A0E-224F-4AAA-B874-F1C975D73AF5}" destId="{A366F76D-D97F-47D5-8465-4DB3B38C7629}" srcOrd="3" destOrd="0" presId="urn:microsoft.com/office/officeart/2009/3/layout/HorizontalOrganizationChart"/>
    <dgm:cxn modelId="{A9046AF2-167D-4E94-8816-4DC545E4C630}" type="presParOf" srcId="{A366F76D-D97F-47D5-8465-4DB3B38C7629}" destId="{3E6F8B59-118A-435E-89BF-8B54EBF78299}" srcOrd="0" destOrd="0" presId="urn:microsoft.com/office/officeart/2009/3/layout/HorizontalOrganizationChart"/>
    <dgm:cxn modelId="{450CABE3-E44D-4CCF-A943-62E4D8A9504A}" type="presParOf" srcId="{3E6F8B59-118A-435E-89BF-8B54EBF78299}" destId="{8BCBC7E6-3F48-446E-BD46-0D97F0FD1142}" srcOrd="0" destOrd="0" presId="urn:microsoft.com/office/officeart/2009/3/layout/HorizontalOrganizationChart"/>
    <dgm:cxn modelId="{9C6BFE07-EE6C-46A3-8F8F-C1C5116298F8}" type="presParOf" srcId="{3E6F8B59-118A-435E-89BF-8B54EBF78299}" destId="{6F7F4E7B-8F13-4E25-83FD-C2321F0A471B}" srcOrd="1" destOrd="0" presId="urn:microsoft.com/office/officeart/2009/3/layout/HorizontalOrganizationChart"/>
    <dgm:cxn modelId="{DFAFF12E-54D1-431D-A39A-400F6DA76706}" type="presParOf" srcId="{A366F76D-D97F-47D5-8465-4DB3B38C7629}" destId="{14228DB4-1B00-4858-8313-30C79B68D249}" srcOrd="1" destOrd="0" presId="urn:microsoft.com/office/officeart/2009/3/layout/HorizontalOrganizationChart"/>
    <dgm:cxn modelId="{D97731D6-D598-4F6A-916B-BA930FFE8A4C}" type="presParOf" srcId="{A366F76D-D97F-47D5-8465-4DB3B38C7629}" destId="{2075DE7C-A359-4E5C-B7C2-80DE54705839}" srcOrd="2" destOrd="0" presId="urn:microsoft.com/office/officeart/2009/3/layout/HorizontalOrganizationChart"/>
    <dgm:cxn modelId="{1AFE04AC-3054-443F-92DA-9B53CE9468D2}" type="presParOf" srcId="{D92D4A0E-224F-4AAA-B874-F1C975D73AF5}" destId="{7A208534-EEC2-49AC-A32C-395AFE9481F3}" srcOrd="4" destOrd="0" presId="urn:microsoft.com/office/officeart/2009/3/layout/HorizontalOrganizationChart"/>
    <dgm:cxn modelId="{C6A481B8-C229-43A0-B889-E537848FF8EA}" type="presParOf" srcId="{D92D4A0E-224F-4AAA-B874-F1C975D73AF5}" destId="{E20C4979-F057-4FBB-86D2-BF88CFA45F28}" srcOrd="5" destOrd="0" presId="urn:microsoft.com/office/officeart/2009/3/layout/HorizontalOrganizationChart"/>
    <dgm:cxn modelId="{0B1A5C18-674D-4EC1-BB1B-F6C446BA71CC}" type="presParOf" srcId="{E20C4979-F057-4FBB-86D2-BF88CFA45F28}" destId="{7768C4AB-C12C-46C8-A1F4-3FB4BD9B39DA}" srcOrd="0" destOrd="0" presId="urn:microsoft.com/office/officeart/2009/3/layout/HorizontalOrganizationChart"/>
    <dgm:cxn modelId="{54756DB5-8943-4400-8763-D3A14B80A977}" type="presParOf" srcId="{7768C4AB-C12C-46C8-A1F4-3FB4BD9B39DA}" destId="{ACCB26E2-1B29-4580-9AD8-01AA77F80B79}" srcOrd="0" destOrd="0" presId="urn:microsoft.com/office/officeart/2009/3/layout/HorizontalOrganizationChart"/>
    <dgm:cxn modelId="{B10651DC-1258-42F4-93AE-8345E3A22746}" type="presParOf" srcId="{7768C4AB-C12C-46C8-A1F4-3FB4BD9B39DA}" destId="{EA38FDBC-74F3-46FE-A94A-3D895C65175C}" srcOrd="1" destOrd="0" presId="urn:microsoft.com/office/officeart/2009/3/layout/HorizontalOrganizationChart"/>
    <dgm:cxn modelId="{1665C214-8004-4179-8962-E2CF320E1B4D}" type="presParOf" srcId="{E20C4979-F057-4FBB-86D2-BF88CFA45F28}" destId="{2F0C2A68-895D-4160-BEF9-244536A546C2}" srcOrd="1" destOrd="0" presId="urn:microsoft.com/office/officeart/2009/3/layout/HorizontalOrganizationChart"/>
    <dgm:cxn modelId="{81419B1B-CAAA-48B1-893A-AD713923F90C}" type="presParOf" srcId="{E20C4979-F057-4FBB-86D2-BF88CFA45F28}" destId="{643EAE31-EEFC-4003-9A08-2EF7505EBDC9}" srcOrd="2" destOrd="0" presId="urn:microsoft.com/office/officeart/2009/3/layout/HorizontalOrganizationChart"/>
    <dgm:cxn modelId="{343883BD-60CB-4535-8BD8-F01B73CA3DCB}" type="presParOf" srcId="{D92D4A0E-224F-4AAA-B874-F1C975D73AF5}" destId="{669884F6-2599-4983-8D2C-3B7B9624C475}" srcOrd="6" destOrd="0" presId="urn:microsoft.com/office/officeart/2009/3/layout/HorizontalOrganizationChart"/>
    <dgm:cxn modelId="{5C651570-B7F1-4F29-BCF3-591D7E89D2C5}" type="presParOf" srcId="{D92D4A0E-224F-4AAA-B874-F1C975D73AF5}" destId="{909CC1D9-0BBE-4ECD-A3E3-CE834AF4A3D4}" srcOrd="7" destOrd="0" presId="urn:microsoft.com/office/officeart/2009/3/layout/HorizontalOrganizationChart"/>
    <dgm:cxn modelId="{5E669CD2-06AD-4523-A956-204474243CA3}" type="presParOf" srcId="{909CC1D9-0BBE-4ECD-A3E3-CE834AF4A3D4}" destId="{50304043-BACE-47A5-A09B-52543E1F0BDA}" srcOrd="0" destOrd="0" presId="urn:microsoft.com/office/officeart/2009/3/layout/HorizontalOrganizationChart"/>
    <dgm:cxn modelId="{AED5D19E-B7B0-42FB-B1E8-5ED92D27088E}" type="presParOf" srcId="{50304043-BACE-47A5-A09B-52543E1F0BDA}" destId="{BC399C9C-8022-4C16-BA71-CD019D5D0F56}" srcOrd="0" destOrd="0" presId="urn:microsoft.com/office/officeart/2009/3/layout/HorizontalOrganizationChart"/>
    <dgm:cxn modelId="{4045BF69-2D33-4DB4-9096-ED2730CF0624}" type="presParOf" srcId="{50304043-BACE-47A5-A09B-52543E1F0BDA}" destId="{47F43EDA-3B45-4E37-B9D9-2E33D1665CDC}" srcOrd="1" destOrd="0" presId="urn:microsoft.com/office/officeart/2009/3/layout/HorizontalOrganizationChart"/>
    <dgm:cxn modelId="{17C66838-81A0-4C54-8281-B8BD4EFF7FC8}" type="presParOf" srcId="{909CC1D9-0BBE-4ECD-A3E3-CE834AF4A3D4}" destId="{8C552C93-26E6-446C-BE28-30FACC9CB5A8}" srcOrd="1" destOrd="0" presId="urn:microsoft.com/office/officeart/2009/3/layout/HorizontalOrganizationChart"/>
    <dgm:cxn modelId="{4490F673-CBAD-4B6B-8D5D-ED3764A1F5BC}" type="presParOf" srcId="{909CC1D9-0BBE-4ECD-A3E3-CE834AF4A3D4}" destId="{1C463B5C-DEE4-4A65-AC5D-71BA2F2F8488}" srcOrd="2" destOrd="0" presId="urn:microsoft.com/office/officeart/2009/3/layout/HorizontalOrganizationChart"/>
    <dgm:cxn modelId="{3735249B-ED9E-488C-A547-8D4D0A3BF15C}" type="presParOf" srcId="{2D2D6A43-1AEB-4046-8ECE-5C7E50730095}" destId="{C87F2C6A-C6CE-4802-A389-08A407A17FD6}" srcOrd="2" destOrd="0" presId="urn:microsoft.com/office/officeart/2009/3/layout/HorizontalOrganizationChart"/>
    <dgm:cxn modelId="{3440BA5B-6EB5-435C-A600-333DFA094FF2}" type="presParOf" srcId="{C87F2C6A-C6CE-4802-A389-08A407A17FD6}" destId="{AA364377-6B63-4C9D-94E2-78F3D1F0B15F}" srcOrd="0" destOrd="0" presId="urn:microsoft.com/office/officeart/2009/3/layout/HorizontalOrganizationChart"/>
    <dgm:cxn modelId="{ACF4DE13-EB41-45F8-BE4D-64276B6AF05E}" type="presParOf" srcId="{C87F2C6A-C6CE-4802-A389-08A407A17FD6}" destId="{FD4A898D-8D09-4AA6-9FA3-7BE1F8CEC194}" srcOrd="1" destOrd="0" presId="urn:microsoft.com/office/officeart/2009/3/layout/HorizontalOrganizationChart"/>
    <dgm:cxn modelId="{645073A2-65BF-4F56-831A-CB4715922F15}" type="presParOf" srcId="{FD4A898D-8D09-4AA6-9FA3-7BE1F8CEC194}" destId="{BA32F52C-517D-44B1-B435-15784EC0DE9A}" srcOrd="0" destOrd="0" presId="urn:microsoft.com/office/officeart/2009/3/layout/HorizontalOrganizationChart"/>
    <dgm:cxn modelId="{7FE75692-5916-4335-AF4A-17D86BCC1C8B}" type="presParOf" srcId="{BA32F52C-517D-44B1-B435-15784EC0DE9A}" destId="{3687A1BF-CBA1-4C40-8862-A1DAF4259C39}" srcOrd="0" destOrd="0" presId="urn:microsoft.com/office/officeart/2009/3/layout/HorizontalOrganizationChart"/>
    <dgm:cxn modelId="{53EC204C-22C3-4731-95A2-84478DC8CB0D}" type="presParOf" srcId="{BA32F52C-517D-44B1-B435-15784EC0DE9A}" destId="{4FA1AC7B-49E6-43D4-9D73-CFC1229FD59F}" srcOrd="1" destOrd="0" presId="urn:microsoft.com/office/officeart/2009/3/layout/HorizontalOrganizationChart"/>
    <dgm:cxn modelId="{9D05134A-90E6-4536-9CB1-12BF258B364D}" type="presParOf" srcId="{FD4A898D-8D09-4AA6-9FA3-7BE1F8CEC194}" destId="{BEB719FA-0177-4FE7-A799-72B7DB7E40A0}" srcOrd="1" destOrd="0" presId="urn:microsoft.com/office/officeart/2009/3/layout/HorizontalOrganizationChart"/>
    <dgm:cxn modelId="{36C8B7C8-1BB0-44CF-9E8D-D12992692911}" type="presParOf" srcId="{FD4A898D-8D09-4AA6-9FA3-7BE1F8CEC194}" destId="{3E32EC92-F7FE-48EA-820B-E956C8B742B1}" srcOrd="2" destOrd="0" presId="urn:microsoft.com/office/officeart/2009/3/layout/HorizontalOrganizationChart"/>
    <dgm:cxn modelId="{403CF717-184E-4DC7-BD47-A71BC3546481}" type="presParOf" srcId="{C87F2C6A-C6CE-4802-A389-08A407A17FD6}" destId="{536F5D0E-B5F5-4B9B-8241-8C0FC9F75D47}" srcOrd="2" destOrd="0" presId="urn:microsoft.com/office/officeart/2009/3/layout/HorizontalOrganizationChart"/>
    <dgm:cxn modelId="{397EBC80-6C20-4CAE-9A81-780B2C690E97}" type="presParOf" srcId="{C87F2C6A-C6CE-4802-A389-08A407A17FD6}" destId="{FE64EB7F-0637-4DD2-88EA-D633C2B89222}" srcOrd="3" destOrd="0" presId="urn:microsoft.com/office/officeart/2009/3/layout/HorizontalOrganizationChart"/>
    <dgm:cxn modelId="{E9E3F22E-7088-4F14-8A38-108C8214EC04}" type="presParOf" srcId="{FE64EB7F-0637-4DD2-88EA-D633C2B89222}" destId="{7A7AE21C-A803-4316-904B-A14F9AEB5C77}" srcOrd="0" destOrd="0" presId="urn:microsoft.com/office/officeart/2009/3/layout/HorizontalOrganizationChart"/>
    <dgm:cxn modelId="{A4236A93-9227-4116-85C0-9AA412AA6A69}" type="presParOf" srcId="{7A7AE21C-A803-4316-904B-A14F9AEB5C77}" destId="{3A19B1E9-BEEB-4C74-A2BF-90B5DC90E9B1}" srcOrd="0" destOrd="0" presId="urn:microsoft.com/office/officeart/2009/3/layout/HorizontalOrganizationChart"/>
    <dgm:cxn modelId="{25337C8A-C34F-4A1C-8537-DB786E01AFE1}" type="presParOf" srcId="{7A7AE21C-A803-4316-904B-A14F9AEB5C77}" destId="{EBB76079-8083-43A8-B643-80E0392A9235}" srcOrd="1" destOrd="0" presId="urn:microsoft.com/office/officeart/2009/3/layout/HorizontalOrganizationChart"/>
    <dgm:cxn modelId="{DBE07D0C-F6A6-4E2C-9651-827EE20E64D7}" type="presParOf" srcId="{FE64EB7F-0637-4DD2-88EA-D633C2B89222}" destId="{0E92C7AD-54D8-413E-A873-607504F079CA}" srcOrd="1" destOrd="0" presId="urn:microsoft.com/office/officeart/2009/3/layout/HorizontalOrganizationChart"/>
    <dgm:cxn modelId="{08BBFB8A-ED1F-43DE-9A14-629C8C3577DB}" type="presParOf" srcId="{0E92C7AD-54D8-413E-A873-607504F079CA}" destId="{DFE92558-6E12-46C1-A972-279327EC9B9D}" srcOrd="0" destOrd="0" presId="urn:microsoft.com/office/officeart/2009/3/layout/HorizontalOrganizationChart"/>
    <dgm:cxn modelId="{A9CEA11E-B6EB-4647-B34F-93D1CC071E76}" type="presParOf" srcId="{0E92C7AD-54D8-413E-A873-607504F079CA}" destId="{ACBABF9F-1D0E-41F0-8DF2-DA86EC6A6153}" srcOrd="1" destOrd="0" presId="urn:microsoft.com/office/officeart/2009/3/layout/HorizontalOrganizationChart"/>
    <dgm:cxn modelId="{74ED3FAD-0B51-4244-96BE-F04F7BBADD1E}" type="presParOf" srcId="{ACBABF9F-1D0E-41F0-8DF2-DA86EC6A6153}" destId="{2BC85014-B525-422A-9BF1-6CBF4C25D5E8}" srcOrd="0" destOrd="0" presId="urn:microsoft.com/office/officeart/2009/3/layout/HorizontalOrganizationChart"/>
    <dgm:cxn modelId="{6BB1784C-5807-4A91-A185-D80015583B59}" type="presParOf" srcId="{2BC85014-B525-422A-9BF1-6CBF4C25D5E8}" destId="{88F948D1-3B5F-4ECF-8A69-37E5CC2580E6}" srcOrd="0" destOrd="0" presId="urn:microsoft.com/office/officeart/2009/3/layout/HorizontalOrganizationChart"/>
    <dgm:cxn modelId="{909A6A6A-84C9-4640-AEB9-8E9C4316C7EA}" type="presParOf" srcId="{2BC85014-B525-422A-9BF1-6CBF4C25D5E8}" destId="{52545337-5F30-4EBF-838A-117E9F136CD7}" srcOrd="1" destOrd="0" presId="urn:microsoft.com/office/officeart/2009/3/layout/HorizontalOrganizationChart"/>
    <dgm:cxn modelId="{CA4F9CE7-5BF5-4826-BCCD-6FF50E029151}" type="presParOf" srcId="{ACBABF9F-1D0E-41F0-8DF2-DA86EC6A6153}" destId="{6B64EF36-CAFB-4D39-B4B8-324006ACF2EF}" srcOrd="1" destOrd="0" presId="urn:microsoft.com/office/officeart/2009/3/layout/HorizontalOrganizationChart"/>
    <dgm:cxn modelId="{6B941123-2C3A-4E89-AAA2-3517623E2248}" type="presParOf" srcId="{ACBABF9F-1D0E-41F0-8DF2-DA86EC6A6153}" destId="{40F1DF86-6057-4CBE-8C2A-BCCA9186F1C9}" srcOrd="2" destOrd="0" presId="urn:microsoft.com/office/officeart/2009/3/layout/HorizontalOrganizationChart"/>
    <dgm:cxn modelId="{4AFDA9E5-5684-4CF3-B15E-786D17161348}" type="presParOf" srcId="{FE64EB7F-0637-4DD2-88EA-D633C2B89222}" destId="{191208EB-CD26-4ABF-8CC6-66E9F8CE5060}"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92558-6E12-46C1-A972-279327EC9B9D}">
      <dsp:nvSpPr>
        <dsp:cNvPr id="0" name=""/>
        <dsp:cNvSpPr/>
      </dsp:nvSpPr>
      <dsp:spPr>
        <a:xfrm>
          <a:off x="4845571" y="2252413"/>
          <a:ext cx="440281" cy="91440"/>
        </a:xfrm>
        <a:custGeom>
          <a:avLst/>
          <a:gdLst/>
          <a:ahLst/>
          <a:cxnLst/>
          <a:rect l="0" t="0" r="0" b="0"/>
          <a:pathLst>
            <a:path>
              <a:moveTo>
                <a:pt x="0" y="45720"/>
              </a:moveTo>
              <a:lnTo>
                <a:pt x="440281"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6F5D0E-B5F5-4B9B-8241-8C0FC9F75D47}">
      <dsp:nvSpPr>
        <dsp:cNvPr id="0" name=""/>
        <dsp:cNvSpPr/>
      </dsp:nvSpPr>
      <dsp:spPr>
        <a:xfrm>
          <a:off x="2203881" y="1824831"/>
          <a:ext cx="1540985" cy="137588"/>
        </a:xfrm>
        <a:custGeom>
          <a:avLst/>
          <a:gdLst/>
          <a:ahLst/>
          <a:cxnLst/>
          <a:rect l="0" t="0" r="0" b="0"/>
          <a:pathLst>
            <a:path>
              <a:moveTo>
                <a:pt x="0" y="0"/>
              </a:moveTo>
              <a:lnTo>
                <a:pt x="1540985" y="0"/>
              </a:lnTo>
              <a:lnTo>
                <a:pt x="1540985" y="13758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364377-6B63-4C9D-94E2-78F3D1F0B15F}">
      <dsp:nvSpPr>
        <dsp:cNvPr id="0" name=""/>
        <dsp:cNvSpPr/>
      </dsp:nvSpPr>
      <dsp:spPr>
        <a:xfrm>
          <a:off x="2203881" y="1687242"/>
          <a:ext cx="1540985" cy="137588"/>
        </a:xfrm>
        <a:custGeom>
          <a:avLst/>
          <a:gdLst/>
          <a:ahLst/>
          <a:cxnLst/>
          <a:rect l="0" t="0" r="0" b="0"/>
          <a:pathLst>
            <a:path>
              <a:moveTo>
                <a:pt x="0" y="137588"/>
              </a:moveTo>
              <a:lnTo>
                <a:pt x="1540985" y="137588"/>
              </a:lnTo>
              <a:lnTo>
                <a:pt x="1540985"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9884F6-2599-4983-8D2C-3B7B9624C475}">
      <dsp:nvSpPr>
        <dsp:cNvPr id="0" name=""/>
        <dsp:cNvSpPr/>
      </dsp:nvSpPr>
      <dsp:spPr>
        <a:xfrm>
          <a:off x="2203881" y="1824831"/>
          <a:ext cx="5723661" cy="1419908"/>
        </a:xfrm>
        <a:custGeom>
          <a:avLst/>
          <a:gdLst/>
          <a:ahLst/>
          <a:cxnLst/>
          <a:rect l="0" t="0" r="0" b="0"/>
          <a:pathLst>
            <a:path>
              <a:moveTo>
                <a:pt x="0" y="0"/>
              </a:moveTo>
              <a:lnTo>
                <a:pt x="5503520" y="0"/>
              </a:lnTo>
              <a:lnTo>
                <a:pt x="5503520" y="1419908"/>
              </a:lnTo>
              <a:lnTo>
                <a:pt x="5723661" y="141990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208534-EEC2-49AC-A32C-395AFE9481F3}">
      <dsp:nvSpPr>
        <dsp:cNvPr id="0" name=""/>
        <dsp:cNvSpPr/>
      </dsp:nvSpPr>
      <dsp:spPr>
        <a:xfrm>
          <a:off x="2203881" y="1824831"/>
          <a:ext cx="5723661" cy="473302"/>
        </a:xfrm>
        <a:custGeom>
          <a:avLst/>
          <a:gdLst/>
          <a:ahLst/>
          <a:cxnLst/>
          <a:rect l="0" t="0" r="0" b="0"/>
          <a:pathLst>
            <a:path>
              <a:moveTo>
                <a:pt x="0" y="0"/>
              </a:moveTo>
              <a:lnTo>
                <a:pt x="5503520" y="0"/>
              </a:lnTo>
              <a:lnTo>
                <a:pt x="5503520" y="473302"/>
              </a:lnTo>
              <a:lnTo>
                <a:pt x="5723661" y="4733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19BA4B-AC78-44CD-9AF1-8735C22C5E92}">
      <dsp:nvSpPr>
        <dsp:cNvPr id="0" name=""/>
        <dsp:cNvSpPr/>
      </dsp:nvSpPr>
      <dsp:spPr>
        <a:xfrm>
          <a:off x="2203881" y="1351528"/>
          <a:ext cx="5723661" cy="473302"/>
        </a:xfrm>
        <a:custGeom>
          <a:avLst/>
          <a:gdLst/>
          <a:ahLst/>
          <a:cxnLst/>
          <a:rect l="0" t="0" r="0" b="0"/>
          <a:pathLst>
            <a:path>
              <a:moveTo>
                <a:pt x="0" y="473302"/>
              </a:moveTo>
              <a:lnTo>
                <a:pt x="5503520" y="473302"/>
              </a:lnTo>
              <a:lnTo>
                <a:pt x="5503520" y="0"/>
              </a:lnTo>
              <a:lnTo>
                <a:pt x="5723661"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58FE25-FCB2-48F9-B5BB-1D7841E162B0}">
      <dsp:nvSpPr>
        <dsp:cNvPr id="0" name=""/>
        <dsp:cNvSpPr/>
      </dsp:nvSpPr>
      <dsp:spPr>
        <a:xfrm>
          <a:off x="2203881" y="404922"/>
          <a:ext cx="5723661" cy="1419908"/>
        </a:xfrm>
        <a:custGeom>
          <a:avLst/>
          <a:gdLst/>
          <a:ahLst/>
          <a:cxnLst/>
          <a:rect l="0" t="0" r="0" b="0"/>
          <a:pathLst>
            <a:path>
              <a:moveTo>
                <a:pt x="0" y="1419908"/>
              </a:moveTo>
              <a:lnTo>
                <a:pt x="5503520" y="1419908"/>
              </a:lnTo>
              <a:lnTo>
                <a:pt x="5503520" y="0"/>
              </a:lnTo>
              <a:lnTo>
                <a:pt x="5723661"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346BDF-8B1D-465C-8DEF-121C35F6B24A}">
      <dsp:nvSpPr>
        <dsp:cNvPr id="0" name=""/>
        <dsp:cNvSpPr/>
      </dsp:nvSpPr>
      <dsp:spPr>
        <a:xfrm>
          <a:off x="2473" y="1489116"/>
          <a:ext cx="2201408" cy="67142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t>Bank</a:t>
          </a:r>
        </a:p>
      </dsp:txBody>
      <dsp:txXfrm>
        <a:off x="2473" y="1489116"/>
        <a:ext cx="2201408" cy="671429"/>
      </dsp:txXfrm>
    </dsp:sp>
    <dsp:sp modelId="{F883F70F-7E3C-4667-9562-77C0E7DBE2A0}">
      <dsp:nvSpPr>
        <dsp:cNvPr id="0" name=""/>
        <dsp:cNvSpPr/>
      </dsp:nvSpPr>
      <dsp:spPr>
        <a:xfrm>
          <a:off x="7927543" y="69207"/>
          <a:ext cx="2201408" cy="67142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t>Approved</a:t>
          </a:r>
        </a:p>
      </dsp:txBody>
      <dsp:txXfrm>
        <a:off x="7927543" y="69207"/>
        <a:ext cx="2201408" cy="671429"/>
      </dsp:txXfrm>
    </dsp:sp>
    <dsp:sp modelId="{8BCBC7E6-3F48-446E-BD46-0D97F0FD1142}">
      <dsp:nvSpPr>
        <dsp:cNvPr id="0" name=""/>
        <dsp:cNvSpPr/>
      </dsp:nvSpPr>
      <dsp:spPr>
        <a:xfrm>
          <a:off x="7927543" y="1015813"/>
          <a:ext cx="2201408" cy="67142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t>Cancelled</a:t>
          </a:r>
        </a:p>
      </dsp:txBody>
      <dsp:txXfrm>
        <a:off x="7927543" y="1015813"/>
        <a:ext cx="2201408" cy="671429"/>
      </dsp:txXfrm>
    </dsp:sp>
    <dsp:sp modelId="{ACCB26E2-1B29-4580-9AD8-01AA77F80B79}">
      <dsp:nvSpPr>
        <dsp:cNvPr id="0" name=""/>
        <dsp:cNvSpPr/>
      </dsp:nvSpPr>
      <dsp:spPr>
        <a:xfrm>
          <a:off x="7927543" y="1962419"/>
          <a:ext cx="2201408" cy="67142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t>Refused</a:t>
          </a:r>
        </a:p>
      </dsp:txBody>
      <dsp:txXfrm>
        <a:off x="7927543" y="1962419"/>
        <a:ext cx="2201408" cy="671429"/>
      </dsp:txXfrm>
    </dsp:sp>
    <dsp:sp modelId="{BC399C9C-8022-4C16-BA71-CD019D5D0F56}">
      <dsp:nvSpPr>
        <dsp:cNvPr id="0" name=""/>
        <dsp:cNvSpPr/>
      </dsp:nvSpPr>
      <dsp:spPr>
        <a:xfrm>
          <a:off x="7927543" y="2909024"/>
          <a:ext cx="2201408" cy="67142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t>Unused offer</a:t>
          </a:r>
        </a:p>
      </dsp:txBody>
      <dsp:txXfrm>
        <a:off x="7927543" y="2909024"/>
        <a:ext cx="2201408" cy="671429"/>
      </dsp:txXfrm>
    </dsp:sp>
    <dsp:sp modelId="{3687A1BF-CBA1-4C40-8862-A1DAF4259C39}">
      <dsp:nvSpPr>
        <dsp:cNvPr id="0" name=""/>
        <dsp:cNvSpPr/>
      </dsp:nvSpPr>
      <dsp:spPr>
        <a:xfrm>
          <a:off x="2644163" y="1015813"/>
          <a:ext cx="2201408" cy="67142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t>Applicants</a:t>
          </a:r>
        </a:p>
      </dsp:txBody>
      <dsp:txXfrm>
        <a:off x="2644163" y="1015813"/>
        <a:ext cx="2201408" cy="671429"/>
      </dsp:txXfrm>
    </dsp:sp>
    <dsp:sp modelId="{3A19B1E9-BEEB-4C74-A2BF-90B5DC90E9B1}">
      <dsp:nvSpPr>
        <dsp:cNvPr id="0" name=""/>
        <dsp:cNvSpPr/>
      </dsp:nvSpPr>
      <dsp:spPr>
        <a:xfrm>
          <a:off x="2644163" y="1962419"/>
          <a:ext cx="2201408" cy="67142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t>Client with payment difficulties</a:t>
          </a:r>
        </a:p>
      </dsp:txBody>
      <dsp:txXfrm>
        <a:off x="2644163" y="1962419"/>
        <a:ext cx="2201408" cy="671429"/>
      </dsp:txXfrm>
    </dsp:sp>
    <dsp:sp modelId="{88F948D1-3B5F-4ECF-8A69-37E5CC2580E6}">
      <dsp:nvSpPr>
        <dsp:cNvPr id="0" name=""/>
        <dsp:cNvSpPr/>
      </dsp:nvSpPr>
      <dsp:spPr>
        <a:xfrm>
          <a:off x="5285853" y="1962419"/>
          <a:ext cx="2201408" cy="67142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t>All other cases</a:t>
          </a:r>
        </a:p>
      </dsp:txBody>
      <dsp:txXfrm>
        <a:off x="5285853" y="1962419"/>
        <a:ext cx="2201408" cy="671429"/>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78742-D9D4-4E75-BB48-DB2BD2F74693}" type="datetimeFigureOut">
              <a:rPr lang="en-IN" smtClean="0"/>
              <a:t>14-12-2023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48D9A1-2B11-48C8-B234-1AACC3CB22C2}" type="slidenum">
              <a:rPr lang="en-IN" smtClean="0"/>
              <a:t>‹#›</a:t>
            </a:fld>
            <a:endParaRPr lang="en-IN"/>
          </a:p>
        </p:txBody>
      </p:sp>
    </p:spTree>
    <p:extLst>
      <p:ext uri="{BB962C8B-B14F-4D97-AF65-F5344CB8AC3E}">
        <p14:creationId xmlns:p14="http://schemas.microsoft.com/office/powerpoint/2010/main" val="507318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0 -&gt; non-payment defaulter </a:t>
            </a:r>
          </a:p>
          <a:p>
            <a:r>
              <a:rPr lang="en-IN" dirty="0"/>
              <a:t>1 -&gt; payment defaulter</a:t>
            </a:r>
          </a:p>
          <a:p>
            <a:r>
              <a:rPr lang="en-IN" dirty="0"/>
              <a:t>Out of 11 applicants 1 is payment defaulter</a:t>
            </a:r>
          </a:p>
        </p:txBody>
      </p:sp>
      <p:sp>
        <p:nvSpPr>
          <p:cNvPr id="4" name="Slide Number Placeholder 3"/>
          <p:cNvSpPr>
            <a:spLocks noGrp="1"/>
          </p:cNvSpPr>
          <p:nvPr>
            <p:ph type="sldNum" sz="quarter" idx="5"/>
          </p:nvPr>
        </p:nvSpPr>
        <p:spPr/>
        <p:txBody>
          <a:bodyPr/>
          <a:lstStyle/>
          <a:p>
            <a:fld id="{0748D9A1-2B11-48C8-B234-1AACC3CB22C2}" type="slidenum">
              <a:rPr lang="en-IN" smtClean="0"/>
              <a:t>5</a:t>
            </a:fld>
            <a:endParaRPr lang="en-IN"/>
          </a:p>
        </p:txBody>
      </p:sp>
    </p:spTree>
    <p:extLst>
      <p:ext uri="{BB962C8B-B14F-4D97-AF65-F5344CB8AC3E}">
        <p14:creationId xmlns:p14="http://schemas.microsoft.com/office/powerpoint/2010/main" val="331284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panose="02000000000000000000" pitchFamily="2" charset="0"/>
              </a:rPr>
              <a:t>Females are likely to make payment defaults in both category of applicants - The one with historic data as well as new cases</a:t>
            </a:r>
            <a:endParaRPr lang="en-IN" dirty="0"/>
          </a:p>
        </p:txBody>
      </p:sp>
      <p:sp>
        <p:nvSpPr>
          <p:cNvPr id="4" name="Slide Number Placeholder 3"/>
          <p:cNvSpPr>
            <a:spLocks noGrp="1"/>
          </p:cNvSpPr>
          <p:nvPr>
            <p:ph type="sldNum" sz="quarter" idx="5"/>
          </p:nvPr>
        </p:nvSpPr>
        <p:spPr/>
        <p:txBody>
          <a:bodyPr/>
          <a:lstStyle/>
          <a:p>
            <a:fld id="{0748D9A1-2B11-48C8-B234-1AACC3CB22C2}" type="slidenum">
              <a:rPr lang="en-IN" smtClean="0"/>
              <a:t>6</a:t>
            </a:fld>
            <a:endParaRPr lang="en-IN"/>
          </a:p>
        </p:txBody>
      </p:sp>
    </p:spTree>
    <p:extLst>
      <p:ext uri="{BB962C8B-B14F-4D97-AF65-F5344CB8AC3E}">
        <p14:creationId xmlns:p14="http://schemas.microsoft.com/office/powerpoint/2010/main" val="568184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Employees with higher employment experience doesn’t face payment difficulties. </a:t>
            </a:r>
          </a:p>
        </p:txBody>
      </p:sp>
      <p:sp>
        <p:nvSpPr>
          <p:cNvPr id="4" name="Slide Number Placeholder 3"/>
          <p:cNvSpPr>
            <a:spLocks noGrp="1"/>
          </p:cNvSpPr>
          <p:nvPr>
            <p:ph type="sldNum" sz="quarter" idx="5"/>
          </p:nvPr>
        </p:nvSpPr>
        <p:spPr/>
        <p:txBody>
          <a:bodyPr/>
          <a:lstStyle/>
          <a:p>
            <a:fld id="{0748D9A1-2B11-48C8-B234-1AACC3CB22C2}" type="slidenum">
              <a:rPr lang="en-IN" smtClean="0"/>
              <a:t>8</a:t>
            </a:fld>
            <a:endParaRPr lang="en-IN"/>
          </a:p>
        </p:txBody>
      </p:sp>
    </p:spTree>
    <p:extLst>
      <p:ext uri="{BB962C8B-B14F-4D97-AF65-F5344CB8AC3E}">
        <p14:creationId xmlns:p14="http://schemas.microsoft.com/office/powerpoint/2010/main" val="3037474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48D9A1-2B11-48C8-B234-1AACC3CB22C2}" type="slidenum">
              <a:rPr lang="en-IN" smtClean="0"/>
              <a:t>11</a:t>
            </a:fld>
            <a:endParaRPr lang="en-IN"/>
          </a:p>
        </p:txBody>
      </p:sp>
    </p:spTree>
    <p:extLst>
      <p:ext uri="{BB962C8B-B14F-4D97-AF65-F5344CB8AC3E}">
        <p14:creationId xmlns:p14="http://schemas.microsoft.com/office/powerpoint/2010/main" val="32807368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3018009-E520-4068-B11C-C088E568B606}" type="datetimeFigureOut">
              <a:rPr lang="en-IN" smtClean="0"/>
              <a:t>14-12-2023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9BF1D891-A39D-4BB1-A7F9-9A01866180B3}" type="slidenum">
              <a:rPr lang="en-IN" smtClean="0"/>
              <a:t>‹#›</a:t>
            </a:fld>
            <a:endParaRPr lang="en-IN"/>
          </a:p>
        </p:txBody>
      </p:sp>
    </p:spTree>
    <p:extLst>
      <p:ext uri="{BB962C8B-B14F-4D97-AF65-F5344CB8AC3E}">
        <p14:creationId xmlns:p14="http://schemas.microsoft.com/office/powerpoint/2010/main" val="346011849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018009-E520-4068-B11C-C088E568B606}" type="datetimeFigureOut">
              <a:rPr lang="en-IN" smtClean="0"/>
              <a:t>14-12-2023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F1D891-A39D-4BB1-A7F9-9A01866180B3}" type="slidenum">
              <a:rPr lang="en-IN" smtClean="0"/>
              <a:t>‹#›</a:t>
            </a:fld>
            <a:endParaRPr lang="en-IN"/>
          </a:p>
        </p:txBody>
      </p:sp>
    </p:spTree>
    <p:extLst>
      <p:ext uri="{BB962C8B-B14F-4D97-AF65-F5344CB8AC3E}">
        <p14:creationId xmlns:p14="http://schemas.microsoft.com/office/powerpoint/2010/main" val="296752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018009-E520-4068-B11C-C088E568B606}"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F1D891-A39D-4BB1-A7F9-9A01866180B3}" type="slidenum">
              <a:rPr lang="en-IN" smtClean="0"/>
              <a:t>‹#›</a:t>
            </a:fld>
            <a:endParaRPr lang="en-IN"/>
          </a:p>
        </p:txBody>
      </p:sp>
    </p:spTree>
    <p:extLst>
      <p:ext uri="{BB962C8B-B14F-4D97-AF65-F5344CB8AC3E}">
        <p14:creationId xmlns:p14="http://schemas.microsoft.com/office/powerpoint/2010/main" val="1764667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018009-E520-4068-B11C-C088E568B606}"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F1D891-A39D-4BB1-A7F9-9A01866180B3}" type="slidenum">
              <a:rPr lang="en-IN" smtClean="0"/>
              <a:t>‹#›</a:t>
            </a:fld>
            <a:endParaRPr lang="en-IN"/>
          </a:p>
        </p:txBody>
      </p:sp>
    </p:spTree>
    <p:extLst>
      <p:ext uri="{BB962C8B-B14F-4D97-AF65-F5344CB8AC3E}">
        <p14:creationId xmlns:p14="http://schemas.microsoft.com/office/powerpoint/2010/main" val="2577963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018009-E520-4068-B11C-C088E568B606}"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F1D891-A39D-4BB1-A7F9-9A01866180B3}" type="slidenum">
              <a:rPr lang="en-IN" smtClean="0"/>
              <a:t>‹#›</a:t>
            </a:fld>
            <a:endParaRPr lang="en-IN"/>
          </a:p>
        </p:txBody>
      </p:sp>
    </p:spTree>
    <p:extLst>
      <p:ext uri="{BB962C8B-B14F-4D97-AF65-F5344CB8AC3E}">
        <p14:creationId xmlns:p14="http://schemas.microsoft.com/office/powerpoint/2010/main" val="1765242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018009-E520-4068-B11C-C088E568B606}"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F1D891-A39D-4BB1-A7F9-9A01866180B3}" type="slidenum">
              <a:rPr lang="en-IN" smtClean="0"/>
              <a:t>‹#›</a:t>
            </a:fld>
            <a:endParaRPr lang="en-IN"/>
          </a:p>
        </p:txBody>
      </p:sp>
    </p:spTree>
    <p:extLst>
      <p:ext uri="{BB962C8B-B14F-4D97-AF65-F5344CB8AC3E}">
        <p14:creationId xmlns:p14="http://schemas.microsoft.com/office/powerpoint/2010/main" val="3659622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018009-E520-4068-B11C-C088E568B606}"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F1D891-A39D-4BB1-A7F9-9A01866180B3}" type="slidenum">
              <a:rPr lang="en-IN" smtClean="0"/>
              <a:t>‹#›</a:t>
            </a:fld>
            <a:endParaRPr lang="en-IN"/>
          </a:p>
        </p:txBody>
      </p:sp>
    </p:spTree>
    <p:extLst>
      <p:ext uri="{BB962C8B-B14F-4D97-AF65-F5344CB8AC3E}">
        <p14:creationId xmlns:p14="http://schemas.microsoft.com/office/powerpoint/2010/main" val="3703017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18009-E520-4068-B11C-C088E568B606}"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F1D891-A39D-4BB1-A7F9-9A01866180B3}"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633783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18009-E520-4068-B11C-C088E568B606}"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F1D891-A39D-4BB1-A7F9-9A01866180B3}" type="slidenum">
              <a:rPr lang="en-IN" smtClean="0"/>
              <a:t>‹#›</a:t>
            </a:fld>
            <a:endParaRPr lang="en-IN"/>
          </a:p>
        </p:txBody>
      </p:sp>
    </p:spTree>
    <p:extLst>
      <p:ext uri="{BB962C8B-B14F-4D97-AF65-F5344CB8AC3E}">
        <p14:creationId xmlns:p14="http://schemas.microsoft.com/office/powerpoint/2010/main" val="81368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18009-E520-4068-B11C-C088E568B606}"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F1D891-A39D-4BB1-A7F9-9A01866180B3}" type="slidenum">
              <a:rPr lang="en-IN" smtClean="0"/>
              <a:t>‹#›</a:t>
            </a:fld>
            <a:endParaRPr lang="en-IN"/>
          </a:p>
        </p:txBody>
      </p:sp>
    </p:spTree>
    <p:extLst>
      <p:ext uri="{BB962C8B-B14F-4D97-AF65-F5344CB8AC3E}">
        <p14:creationId xmlns:p14="http://schemas.microsoft.com/office/powerpoint/2010/main" val="61725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018009-E520-4068-B11C-C088E568B606}" type="datetimeFigureOut">
              <a:rPr lang="en-IN" smtClean="0"/>
              <a:t>14-12-2023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F1D891-A39D-4BB1-A7F9-9A01866180B3}" type="slidenum">
              <a:rPr lang="en-IN" smtClean="0"/>
              <a:t>‹#›</a:t>
            </a:fld>
            <a:endParaRPr lang="en-IN"/>
          </a:p>
        </p:txBody>
      </p:sp>
    </p:spTree>
    <p:extLst>
      <p:ext uri="{BB962C8B-B14F-4D97-AF65-F5344CB8AC3E}">
        <p14:creationId xmlns:p14="http://schemas.microsoft.com/office/powerpoint/2010/main" val="3528430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018009-E520-4068-B11C-C088E568B606}" type="datetimeFigureOut">
              <a:rPr lang="en-IN" smtClean="0"/>
              <a:t>14-12-2023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F1D891-A39D-4BB1-A7F9-9A01866180B3}" type="slidenum">
              <a:rPr lang="en-IN" smtClean="0"/>
              <a:t>‹#›</a:t>
            </a:fld>
            <a:endParaRPr lang="en-IN"/>
          </a:p>
        </p:txBody>
      </p:sp>
    </p:spTree>
    <p:extLst>
      <p:ext uri="{BB962C8B-B14F-4D97-AF65-F5344CB8AC3E}">
        <p14:creationId xmlns:p14="http://schemas.microsoft.com/office/powerpoint/2010/main" val="1248586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018009-E520-4068-B11C-C088E568B606}" type="datetimeFigureOut">
              <a:rPr lang="en-IN" smtClean="0"/>
              <a:t>14-12-2023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F1D891-A39D-4BB1-A7F9-9A01866180B3}" type="slidenum">
              <a:rPr lang="en-IN" smtClean="0"/>
              <a:t>‹#›</a:t>
            </a:fld>
            <a:endParaRPr lang="en-IN"/>
          </a:p>
        </p:txBody>
      </p:sp>
    </p:spTree>
    <p:extLst>
      <p:ext uri="{BB962C8B-B14F-4D97-AF65-F5344CB8AC3E}">
        <p14:creationId xmlns:p14="http://schemas.microsoft.com/office/powerpoint/2010/main" val="96501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018009-E520-4068-B11C-C088E568B606}" type="datetimeFigureOut">
              <a:rPr lang="en-IN" smtClean="0"/>
              <a:t>14-12-2023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F1D891-A39D-4BB1-A7F9-9A01866180B3}" type="slidenum">
              <a:rPr lang="en-IN" smtClean="0"/>
              <a:t>‹#›</a:t>
            </a:fld>
            <a:endParaRPr lang="en-IN"/>
          </a:p>
        </p:txBody>
      </p:sp>
    </p:spTree>
    <p:extLst>
      <p:ext uri="{BB962C8B-B14F-4D97-AF65-F5344CB8AC3E}">
        <p14:creationId xmlns:p14="http://schemas.microsoft.com/office/powerpoint/2010/main" val="2919197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3018009-E520-4068-B11C-C088E568B606}" type="datetimeFigureOut">
              <a:rPr lang="en-IN" smtClean="0"/>
              <a:t>14-12-2023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F1D891-A39D-4BB1-A7F9-9A01866180B3}" type="slidenum">
              <a:rPr lang="en-IN" smtClean="0"/>
              <a:t>‹#›</a:t>
            </a:fld>
            <a:endParaRPr lang="en-IN"/>
          </a:p>
        </p:txBody>
      </p:sp>
    </p:spTree>
    <p:extLst>
      <p:ext uri="{BB962C8B-B14F-4D97-AF65-F5344CB8AC3E}">
        <p14:creationId xmlns:p14="http://schemas.microsoft.com/office/powerpoint/2010/main" val="2124812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018009-E520-4068-B11C-C088E568B606}" type="datetimeFigureOut">
              <a:rPr lang="en-IN" smtClean="0"/>
              <a:t>14-12-2023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F1D891-A39D-4BB1-A7F9-9A01866180B3}" type="slidenum">
              <a:rPr lang="en-IN" smtClean="0"/>
              <a:t>‹#›</a:t>
            </a:fld>
            <a:endParaRPr lang="en-IN"/>
          </a:p>
        </p:txBody>
      </p:sp>
    </p:spTree>
    <p:extLst>
      <p:ext uri="{BB962C8B-B14F-4D97-AF65-F5344CB8AC3E}">
        <p14:creationId xmlns:p14="http://schemas.microsoft.com/office/powerpoint/2010/main" val="3058446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018009-E520-4068-B11C-C088E568B606}" type="datetimeFigureOut">
              <a:rPr lang="en-IN" smtClean="0"/>
              <a:t>14-12-2023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F1D891-A39D-4BB1-A7F9-9A01866180B3}" type="slidenum">
              <a:rPr lang="en-IN" smtClean="0"/>
              <a:t>‹#›</a:t>
            </a:fld>
            <a:endParaRPr lang="en-IN"/>
          </a:p>
        </p:txBody>
      </p:sp>
    </p:spTree>
    <p:extLst>
      <p:ext uri="{BB962C8B-B14F-4D97-AF65-F5344CB8AC3E}">
        <p14:creationId xmlns:p14="http://schemas.microsoft.com/office/powerpoint/2010/main" val="3702552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018009-E520-4068-B11C-C088E568B606}" type="datetimeFigureOut">
              <a:rPr lang="en-IN" smtClean="0"/>
              <a:t>14-12-2023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F1D891-A39D-4BB1-A7F9-9A01866180B3}" type="slidenum">
              <a:rPr lang="en-IN" smtClean="0"/>
              <a:t>‹#›</a:t>
            </a:fld>
            <a:endParaRPr lang="en-IN"/>
          </a:p>
        </p:txBody>
      </p:sp>
    </p:spTree>
    <p:extLst>
      <p:ext uri="{BB962C8B-B14F-4D97-AF65-F5344CB8AC3E}">
        <p14:creationId xmlns:p14="http://schemas.microsoft.com/office/powerpoint/2010/main" val="27353749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FFBE9-5E32-E6A1-1215-2CD13EFB4E0E}"/>
              </a:ext>
            </a:extLst>
          </p:cNvPr>
          <p:cNvSpPr>
            <a:spLocks noGrp="1"/>
          </p:cNvSpPr>
          <p:nvPr>
            <p:ph type="ctrTitle"/>
          </p:nvPr>
        </p:nvSpPr>
        <p:spPr>
          <a:xfrm>
            <a:off x="3962399" y="2668620"/>
            <a:ext cx="7197726" cy="760380"/>
          </a:xfrm>
        </p:spPr>
        <p:txBody>
          <a:bodyPr>
            <a:normAutofit/>
          </a:bodyPr>
          <a:lstStyle/>
          <a:p>
            <a:pPr algn="ctr"/>
            <a:r>
              <a:rPr lang="en-IN" sz="3200" dirty="0"/>
              <a:t>Credit Data discovery &amp; analysis</a:t>
            </a:r>
          </a:p>
        </p:txBody>
      </p:sp>
      <p:sp>
        <p:nvSpPr>
          <p:cNvPr id="3" name="Subtitle 2">
            <a:extLst>
              <a:ext uri="{FF2B5EF4-FFF2-40B4-BE49-F238E27FC236}">
                <a16:creationId xmlns:a16="http://schemas.microsoft.com/office/drawing/2014/main" id="{28A1DD40-B2E0-9BB9-5A3B-E309E78FEBDF}"/>
              </a:ext>
            </a:extLst>
          </p:cNvPr>
          <p:cNvSpPr>
            <a:spLocks noGrp="1"/>
          </p:cNvSpPr>
          <p:nvPr>
            <p:ph type="subTitle" idx="1"/>
          </p:nvPr>
        </p:nvSpPr>
        <p:spPr>
          <a:xfrm>
            <a:off x="3962399" y="4189380"/>
            <a:ext cx="7197726" cy="1601820"/>
          </a:xfrm>
        </p:spPr>
        <p:txBody>
          <a:bodyPr>
            <a:normAutofit/>
          </a:bodyPr>
          <a:lstStyle/>
          <a:p>
            <a:r>
              <a:rPr lang="en-IN" dirty="0"/>
              <a:t>Shubham gaur</a:t>
            </a:r>
          </a:p>
          <a:p>
            <a:r>
              <a:rPr lang="en-IN" dirty="0"/>
              <a:t>Harinandan Praveen</a:t>
            </a:r>
          </a:p>
          <a:p>
            <a:r>
              <a:rPr lang="en-IN" dirty="0"/>
              <a:t>Rabiya Khatun </a:t>
            </a:r>
          </a:p>
          <a:p>
            <a:r>
              <a:rPr lang="en-IN" dirty="0"/>
              <a:t>Attah Hussain Mohammed</a:t>
            </a:r>
          </a:p>
        </p:txBody>
      </p:sp>
    </p:spTree>
    <p:extLst>
      <p:ext uri="{BB962C8B-B14F-4D97-AF65-F5344CB8AC3E}">
        <p14:creationId xmlns:p14="http://schemas.microsoft.com/office/powerpoint/2010/main" val="1439671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AAF83-4FF5-8486-1D7F-D2800A7F606F}"/>
              </a:ext>
            </a:extLst>
          </p:cNvPr>
          <p:cNvSpPr>
            <a:spLocks noGrp="1"/>
          </p:cNvSpPr>
          <p:nvPr>
            <p:ph type="title"/>
          </p:nvPr>
        </p:nvSpPr>
        <p:spPr/>
        <p:txBody>
          <a:bodyPr/>
          <a:lstStyle/>
          <a:p>
            <a:r>
              <a:rPr lang="en-IN" dirty="0"/>
              <a:t>Bivariate analysis: scatter plot</a:t>
            </a:r>
          </a:p>
        </p:txBody>
      </p:sp>
      <p:pic>
        <p:nvPicPr>
          <p:cNvPr id="6" name="Content Placeholder 5">
            <a:extLst>
              <a:ext uri="{FF2B5EF4-FFF2-40B4-BE49-F238E27FC236}">
                <a16:creationId xmlns:a16="http://schemas.microsoft.com/office/drawing/2014/main" id="{0EEEE078-CFBD-7A2E-3D70-6B4152A225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6836" y="2048615"/>
            <a:ext cx="7207130" cy="3306800"/>
          </a:xfrm>
        </p:spPr>
      </p:pic>
      <p:sp>
        <p:nvSpPr>
          <p:cNvPr id="4" name="Text Placeholder 3">
            <a:extLst>
              <a:ext uri="{FF2B5EF4-FFF2-40B4-BE49-F238E27FC236}">
                <a16:creationId xmlns:a16="http://schemas.microsoft.com/office/drawing/2014/main" id="{F976B48E-5FB7-D43F-19BA-8566106BB5C9}"/>
              </a:ext>
            </a:extLst>
          </p:cNvPr>
          <p:cNvSpPr>
            <a:spLocks noGrp="1"/>
          </p:cNvSpPr>
          <p:nvPr>
            <p:ph type="body" sz="half" idx="2"/>
          </p:nvPr>
        </p:nvSpPr>
        <p:spPr/>
        <p:txBody>
          <a:bodyPr>
            <a:normAutofit fontScale="62500" lnSpcReduction="20000"/>
          </a:bodyPr>
          <a:lstStyle/>
          <a:p>
            <a:pPr marL="285750" indent="-285750">
              <a:buFontTx/>
              <a:buChar char="-"/>
            </a:pPr>
            <a:r>
              <a:rPr lang="en-IN" dirty="0"/>
              <a:t>There are outliers here</a:t>
            </a:r>
          </a:p>
          <a:p>
            <a:pPr marL="285750" indent="-285750">
              <a:buFontTx/>
              <a:buChar char="-"/>
            </a:pPr>
            <a:r>
              <a:rPr lang="en-IN" dirty="0"/>
              <a:t>There is only 1 client with work experience less than 10 years and great income yet has payment difficulties </a:t>
            </a:r>
          </a:p>
          <a:p>
            <a:pPr marL="285750" indent="-285750">
              <a:buFontTx/>
              <a:buChar char="-"/>
            </a:pPr>
            <a:r>
              <a:rPr lang="en-IN" dirty="0"/>
              <a:t>However, there is a majority of clients with work experience less than 10 years and great income with no payment difficulties </a:t>
            </a:r>
          </a:p>
          <a:p>
            <a:pPr marL="285750" indent="-285750">
              <a:buFontTx/>
              <a:buChar char="-"/>
            </a:pPr>
            <a:r>
              <a:rPr lang="en-IN" dirty="0"/>
              <a:t>There are hardly any clients with more than 40 years of work experience and payment difficulties</a:t>
            </a:r>
          </a:p>
          <a:p>
            <a:pPr marL="285750" indent="-285750">
              <a:buFontTx/>
              <a:buChar char="-"/>
            </a:pPr>
            <a:r>
              <a:rPr lang="en-IN" dirty="0"/>
              <a:t>Maximum loan defaulters come in the range of 0-10 years of work experience and less income</a:t>
            </a:r>
          </a:p>
        </p:txBody>
      </p:sp>
    </p:spTree>
    <p:extLst>
      <p:ext uri="{BB962C8B-B14F-4D97-AF65-F5344CB8AC3E}">
        <p14:creationId xmlns:p14="http://schemas.microsoft.com/office/powerpoint/2010/main" val="1264796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AAF83-4FF5-8486-1D7F-D2800A7F606F}"/>
              </a:ext>
            </a:extLst>
          </p:cNvPr>
          <p:cNvSpPr>
            <a:spLocks noGrp="1"/>
          </p:cNvSpPr>
          <p:nvPr>
            <p:ph type="title"/>
          </p:nvPr>
        </p:nvSpPr>
        <p:spPr/>
        <p:txBody>
          <a:bodyPr/>
          <a:lstStyle/>
          <a:p>
            <a:r>
              <a:rPr lang="en-IN" dirty="0"/>
              <a:t>Bar graphs: merged data</a:t>
            </a:r>
          </a:p>
        </p:txBody>
      </p:sp>
      <p:sp>
        <p:nvSpPr>
          <p:cNvPr id="4" name="Text Placeholder 3">
            <a:extLst>
              <a:ext uri="{FF2B5EF4-FFF2-40B4-BE49-F238E27FC236}">
                <a16:creationId xmlns:a16="http://schemas.microsoft.com/office/drawing/2014/main" id="{F976B48E-5FB7-D43F-19BA-8566106BB5C9}"/>
              </a:ext>
            </a:extLst>
          </p:cNvPr>
          <p:cNvSpPr>
            <a:spLocks noGrp="1"/>
          </p:cNvSpPr>
          <p:nvPr>
            <p:ph type="body" sz="half" idx="2"/>
          </p:nvPr>
        </p:nvSpPr>
        <p:spPr/>
        <p:txBody>
          <a:bodyPr>
            <a:normAutofit/>
          </a:bodyPr>
          <a:lstStyle/>
          <a:p>
            <a:pPr marL="285750" indent="-285750">
              <a:buFontTx/>
              <a:buChar char="-"/>
            </a:pPr>
            <a:r>
              <a:rPr lang="en-IN" dirty="0"/>
              <a:t>Consumer loans have highest refusal rate whereas cash loans have highest approval rate</a:t>
            </a:r>
          </a:p>
          <a:p>
            <a:pPr marL="285750" indent="-285750">
              <a:buFontTx/>
              <a:buChar char="-"/>
            </a:pPr>
            <a:r>
              <a:rPr lang="en-IN" dirty="0"/>
              <a:t>Cash loans are the highest to be cancelled</a:t>
            </a:r>
          </a:p>
        </p:txBody>
      </p:sp>
      <p:pic>
        <p:nvPicPr>
          <p:cNvPr id="6" name="Picture 5">
            <a:extLst>
              <a:ext uri="{FF2B5EF4-FFF2-40B4-BE49-F238E27FC236}">
                <a16:creationId xmlns:a16="http://schemas.microsoft.com/office/drawing/2014/main" id="{1BDC2CF7-7F7E-F61A-0EC0-7489D8308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6685" y="1334223"/>
            <a:ext cx="6503463" cy="4155688"/>
          </a:xfrm>
          <a:prstGeom prst="rect">
            <a:avLst/>
          </a:prstGeom>
        </p:spPr>
      </p:pic>
    </p:spTree>
    <p:extLst>
      <p:ext uri="{BB962C8B-B14F-4D97-AF65-F5344CB8AC3E}">
        <p14:creationId xmlns:p14="http://schemas.microsoft.com/office/powerpoint/2010/main" val="573292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AAF83-4FF5-8486-1D7F-D2800A7F606F}"/>
              </a:ext>
            </a:extLst>
          </p:cNvPr>
          <p:cNvSpPr>
            <a:spLocks noGrp="1"/>
          </p:cNvSpPr>
          <p:nvPr>
            <p:ph type="title"/>
          </p:nvPr>
        </p:nvSpPr>
        <p:spPr/>
        <p:txBody>
          <a:bodyPr/>
          <a:lstStyle/>
          <a:p>
            <a:r>
              <a:rPr lang="en-IN" dirty="0"/>
              <a:t>Bar graphs: merged data</a:t>
            </a:r>
          </a:p>
        </p:txBody>
      </p:sp>
      <p:sp>
        <p:nvSpPr>
          <p:cNvPr id="4" name="Text Placeholder 3">
            <a:extLst>
              <a:ext uri="{FF2B5EF4-FFF2-40B4-BE49-F238E27FC236}">
                <a16:creationId xmlns:a16="http://schemas.microsoft.com/office/drawing/2014/main" id="{F976B48E-5FB7-D43F-19BA-8566106BB5C9}"/>
              </a:ext>
            </a:extLst>
          </p:cNvPr>
          <p:cNvSpPr>
            <a:spLocks noGrp="1"/>
          </p:cNvSpPr>
          <p:nvPr>
            <p:ph type="body" sz="half" idx="2"/>
          </p:nvPr>
        </p:nvSpPr>
        <p:spPr/>
        <p:txBody>
          <a:bodyPr>
            <a:normAutofit/>
          </a:bodyPr>
          <a:lstStyle/>
          <a:p>
            <a:pPr marL="285750" indent="-285750">
              <a:buFontTx/>
              <a:buChar char="-"/>
            </a:pPr>
            <a:r>
              <a:rPr lang="en-IN" dirty="0"/>
              <a:t>Highest loan amount was credited to clients with higher education and had no payment difficulties</a:t>
            </a:r>
          </a:p>
          <a:p>
            <a:pPr marL="285750" indent="-285750">
              <a:buFontTx/>
              <a:buChar char="-"/>
            </a:pPr>
            <a:r>
              <a:rPr lang="en-IN" dirty="0"/>
              <a:t>Clients with secondary/secondary special had payment difficulties and had high loan amount credited</a:t>
            </a:r>
          </a:p>
        </p:txBody>
      </p:sp>
      <p:pic>
        <p:nvPicPr>
          <p:cNvPr id="5" name="Picture 4">
            <a:extLst>
              <a:ext uri="{FF2B5EF4-FFF2-40B4-BE49-F238E27FC236}">
                <a16:creationId xmlns:a16="http://schemas.microsoft.com/office/drawing/2014/main" id="{9D23B180-8931-A5F3-C3C6-9CCCA68CA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854" y="1524000"/>
            <a:ext cx="5543930" cy="3445933"/>
          </a:xfrm>
          <a:prstGeom prst="rect">
            <a:avLst/>
          </a:prstGeom>
        </p:spPr>
      </p:pic>
    </p:spTree>
    <p:extLst>
      <p:ext uri="{BB962C8B-B14F-4D97-AF65-F5344CB8AC3E}">
        <p14:creationId xmlns:p14="http://schemas.microsoft.com/office/powerpoint/2010/main" val="4093926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6C23-1660-F650-1859-12B14EB7BB93}"/>
              </a:ext>
            </a:extLst>
          </p:cNvPr>
          <p:cNvSpPr>
            <a:spLocks noGrp="1"/>
          </p:cNvSpPr>
          <p:nvPr>
            <p:ph type="title"/>
          </p:nvPr>
        </p:nvSpPr>
        <p:spPr/>
        <p:txBody>
          <a:bodyPr/>
          <a:lstStyle/>
          <a:p>
            <a:r>
              <a:rPr lang="en-IN" dirty="0"/>
              <a:t>conclusions</a:t>
            </a:r>
          </a:p>
        </p:txBody>
      </p:sp>
      <p:sp>
        <p:nvSpPr>
          <p:cNvPr id="3" name="Content Placeholder 2">
            <a:extLst>
              <a:ext uri="{FF2B5EF4-FFF2-40B4-BE49-F238E27FC236}">
                <a16:creationId xmlns:a16="http://schemas.microsoft.com/office/drawing/2014/main" id="{BD1F8FBC-E270-33A0-50AB-6A5F6892A6FB}"/>
              </a:ext>
            </a:extLst>
          </p:cNvPr>
          <p:cNvSpPr>
            <a:spLocks noGrp="1"/>
          </p:cNvSpPr>
          <p:nvPr>
            <p:ph idx="1"/>
          </p:nvPr>
        </p:nvSpPr>
        <p:spPr/>
        <p:txBody>
          <a:bodyPr>
            <a:normAutofit fontScale="85000" lnSpcReduction="10000"/>
          </a:bodyPr>
          <a:lstStyle/>
          <a:p>
            <a:r>
              <a:rPr lang="en-IN" dirty="0"/>
              <a:t>There are no payment difficulties observed when credited amount and price of goods are in the same range and hence banks should give loans that match with the price of goods</a:t>
            </a:r>
          </a:p>
          <a:p>
            <a:r>
              <a:rPr lang="en-IN" dirty="0"/>
              <a:t>Maximum loan defaulters come in the range of 0-10 years of work experience and less income and hence this category should be avoided for loan approval</a:t>
            </a:r>
          </a:p>
          <a:p>
            <a:r>
              <a:rPr lang="en-IN" dirty="0"/>
              <a:t>The number of clients who have received cash loans between 250k-500k are higher with no payment difficulties than the ones with payment difficulties. This is the average amount of cash loans that should be credited to clients</a:t>
            </a:r>
          </a:p>
          <a:p>
            <a:r>
              <a:rPr lang="en-IN" dirty="0"/>
              <a:t>Clients employed for higher years had less payment difficulties and hence clients with more years of work experience should be given loan amount</a:t>
            </a:r>
            <a:endParaRPr lang="en-US" dirty="0"/>
          </a:p>
          <a:p>
            <a:r>
              <a:rPr lang="en-US" dirty="0"/>
              <a:t>Banks should focus more on contract type ‘Student’ ,’pensioner’ and ‘Businessman’ with housing ‘type other than ‘Co-op apartment’ for successful payments</a:t>
            </a:r>
          </a:p>
          <a:p>
            <a:r>
              <a:rPr lang="en-US" dirty="0"/>
              <a:t>Loan purpose ‘Repair’ is having higher number of unsuccessful payments on time.</a:t>
            </a:r>
          </a:p>
          <a:p>
            <a:r>
              <a:rPr lang="en-US" dirty="0"/>
              <a:t>Get as much as clients from housing type ‘With parents’ as they are having least number of unsuccessful payments</a:t>
            </a:r>
            <a:endParaRPr lang="en-IN" dirty="0"/>
          </a:p>
        </p:txBody>
      </p:sp>
    </p:spTree>
    <p:extLst>
      <p:ext uri="{BB962C8B-B14F-4D97-AF65-F5344CB8AC3E}">
        <p14:creationId xmlns:p14="http://schemas.microsoft.com/office/powerpoint/2010/main" val="2963702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thank you message with circles and lines&#10;&#10;Description automatically generated">
            <a:extLst>
              <a:ext uri="{FF2B5EF4-FFF2-40B4-BE49-F238E27FC236}">
                <a16:creationId xmlns:a16="http://schemas.microsoft.com/office/drawing/2014/main" id="{B681E5B7-0EE5-FE03-89B7-995C8CA083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628992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9A4D8-8E05-077A-4A41-7284B818F953}"/>
              </a:ext>
            </a:extLst>
          </p:cNvPr>
          <p:cNvSpPr>
            <a:spLocks noGrp="1"/>
          </p:cNvSpPr>
          <p:nvPr>
            <p:ph type="title"/>
          </p:nvPr>
        </p:nvSpPr>
        <p:spPr/>
        <p:txBody>
          <a:bodyPr/>
          <a:lstStyle/>
          <a:p>
            <a:r>
              <a:rPr lang="en-IN" dirty="0"/>
              <a:t>Problem statement</a:t>
            </a:r>
          </a:p>
        </p:txBody>
      </p:sp>
      <p:graphicFrame>
        <p:nvGraphicFramePr>
          <p:cNvPr id="4" name="Content Placeholder 3">
            <a:extLst>
              <a:ext uri="{FF2B5EF4-FFF2-40B4-BE49-F238E27FC236}">
                <a16:creationId xmlns:a16="http://schemas.microsoft.com/office/drawing/2014/main" id="{1F3E5C1A-7BF3-276B-A14B-EE38787D1AFE}"/>
              </a:ext>
            </a:extLst>
          </p:cNvPr>
          <p:cNvGraphicFramePr>
            <a:graphicFrameLocks noGrp="1"/>
          </p:cNvGraphicFramePr>
          <p:nvPr>
            <p:ph idx="1"/>
            <p:extLst>
              <p:ext uri="{D42A27DB-BD31-4B8C-83A1-F6EECF244321}">
                <p14:modId xmlns:p14="http://schemas.microsoft.com/office/powerpoint/2010/main" val="1606097306"/>
              </p:ext>
            </p:extLst>
          </p:nvPr>
        </p:nvGraphicFramePr>
        <p:xfrm>
          <a:off x="596153" y="138350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roup 8">
            <a:extLst>
              <a:ext uri="{FF2B5EF4-FFF2-40B4-BE49-F238E27FC236}">
                <a16:creationId xmlns:a16="http://schemas.microsoft.com/office/drawing/2014/main" id="{D32FD42B-9BA1-E92C-EE35-2286508D1602}"/>
              </a:ext>
            </a:extLst>
          </p:cNvPr>
          <p:cNvGrpSpPr/>
          <p:nvPr/>
        </p:nvGrpSpPr>
        <p:grpSpPr>
          <a:xfrm>
            <a:off x="336176" y="5063638"/>
            <a:ext cx="11631707" cy="1013318"/>
            <a:chOff x="336176" y="5063638"/>
            <a:chExt cx="11631707" cy="1013318"/>
          </a:xfrm>
        </p:grpSpPr>
        <p:sp>
          <p:nvSpPr>
            <p:cNvPr id="5" name="Rectangle 4">
              <a:extLst>
                <a:ext uri="{FF2B5EF4-FFF2-40B4-BE49-F238E27FC236}">
                  <a16:creationId xmlns:a16="http://schemas.microsoft.com/office/drawing/2014/main" id="{8D291F19-2F46-B50A-7FF1-D04E0ECAFD6F}"/>
                </a:ext>
              </a:extLst>
            </p:cNvPr>
            <p:cNvSpPr/>
            <p:nvPr/>
          </p:nvSpPr>
          <p:spPr>
            <a:xfrm>
              <a:off x="336176" y="5063638"/>
              <a:ext cx="11631707"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933E7980-9FE5-B07B-01E4-4A183FDE3662}"/>
                </a:ext>
              </a:extLst>
            </p:cNvPr>
            <p:cNvSpPr txBox="1"/>
            <p:nvPr/>
          </p:nvSpPr>
          <p:spPr>
            <a:xfrm>
              <a:off x="815788" y="5122849"/>
              <a:ext cx="10560423" cy="954107"/>
            </a:xfrm>
            <a:prstGeom prst="rect">
              <a:avLst/>
            </a:prstGeom>
            <a:noFill/>
          </p:spPr>
          <p:txBody>
            <a:bodyPr wrap="square" rtlCol="0">
              <a:spAutoFit/>
            </a:bodyPr>
            <a:lstStyle/>
            <a:p>
              <a:pPr marL="285750" indent="-285750">
                <a:buFontTx/>
                <a:buChar char="-"/>
              </a:pPr>
              <a:r>
                <a:rPr lang="en-IN" sz="1400" dirty="0"/>
                <a:t>Bank receives tons of applications for various kinds of loans</a:t>
              </a:r>
            </a:p>
            <a:p>
              <a:pPr marL="285750" indent="-285750">
                <a:buFontTx/>
                <a:buChar char="-"/>
              </a:pPr>
              <a:r>
                <a:rPr lang="en-IN" sz="1400" dirty="0"/>
                <a:t>Applicants include people applying loan for the first time and people with historical data</a:t>
              </a:r>
            </a:p>
            <a:p>
              <a:pPr marL="285750" indent="-285750">
                <a:buFontTx/>
                <a:buChar char="-"/>
              </a:pPr>
              <a:r>
                <a:rPr lang="en-IN" sz="1400" dirty="0"/>
                <a:t>With historical data, we can identify clients with payment difficulties and all other cases where there is no default in payment</a:t>
              </a:r>
            </a:p>
            <a:p>
              <a:pPr marL="285750" indent="-285750">
                <a:buFontTx/>
                <a:buChar char="-"/>
              </a:pPr>
              <a:r>
                <a:rPr lang="en-IN" sz="1400" dirty="0"/>
                <a:t>Each loan request can have one of the following outcomes: Approved, Cancelled, Refused, Unused offer</a:t>
              </a:r>
            </a:p>
          </p:txBody>
        </p:sp>
      </p:grpSp>
      <p:grpSp>
        <p:nvGrpSpPr>
          <p:cNvPr id="10" name="Group 9">
            <a:extLst>
              <a:ext uri="{FF2B5EF4-FFF2-40B4-BE49-F238E27FC236}">
                <a16:creationId xmlns:a16="http://schemas.microsoft.com/office/drawing/2014/main" id="{F520B2B9-D5C6-E243-A88D-5938F13A6AB3}"/>
              </a:ext>
            </a:extLst>
          </p:cNvPr>
          <p:cNvGrpSpPr/>
          <p:nvPr/>
        </p:nvGrpSpPr>
        <p:grpSpPr>
          <a:xfrm>
            <a:off x="336176" y="6221506"/>
            <a:ext cx="11631707" cy="523220"/>
            <a:chOff x="336176" y="6221506"/>
            <a:chExt cx="11631707" cy="523220"/>
          </a:xfrm>
        </p:grpSpPr>
        <p:sp>
          <p:nvSpPr>
            <p:cNvPr id="7" name="Rectangle 6">
              <a:extLst>
                <a:ext uri="{FF2B5EF4-FFF2-40B4-BE49-F238E27FC236}">
                  <a16:creationId xmlns:a16="http://schemas.microsoft.com/office/drawing/2014/main" id="{B1CE8F05-4332-1917-0497-FEEA8E659DA6}"/>
                </a:ext>
              </a:extLst>
            </p:cNvPr>
            <p:cNvSpPr/>
            <p:nvPr/>
          </p:nvSpPr>
          <p:spPr>
            <a:xfrm>
              <a:off x="336176" y="6221507"/>
              <a:ext cx="11631707" cy="52321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marL="285750" indent="-285750" algn="ctr">
                <a:buFont typeface="Arial" panose="020B0604020202020204" pitchFamily="34" charset="0"/>
                <a:buChar char="•"/>
              </a:pPr>
              <a:endParaRPr lang="en-IN" dirty="0"/>
            </a:p>
          </p:txBody>
        </p:sp>
        <p:sp>
          <p:nvSpPr>
            <p:cNvPr id="8" name="TextBox 7">
              <a:extLst>
                <a:ext uri="{FF2B5EF4-FFF2-40B4-BE49-F238E27FC236}">
                  <a16:creationId xmlns:a16="http://schemas.microsoft.com/office/drawing/2014/main" id="{A7805B16-1600-3B12-C29F-B6E86314A48F}"/>
                </a:ext>
              </a:extLst>
            </p:cNvPr>
            <p:cNvSpPr txBox="1"/>
            <p:nvPr/>
          </p:nvSpPr>
          <p:spPr>
            <a:xfrm>
              <a:off x="495302" y="6221506"/>
              <a:ext cx="10560423" cy="523220"/>
            </a:xfrm>
            <a:prstGeom prst="rect">
              <a:avLst/>
            </a:prstGeom>
            <a:noFill/>
          </p:spPr>
          <p:txBody>
            <a:bodyPr wrap="square" rtlCol="0">
              <a:spAutoFit/>
            </a:bodyPr>
            <a:lstStyle/>
            <a:p>
              <a:r>
                <a:rPr lang="en-IN" sz="1400" dirty="0"/>
                <a:t>As Data Analyst, we have to identify patterns in the available data to ensure that deserving clients have their loans approved and defaulter clients are refused so that businesses do not suffer any losses</a:t>
              </a:r>
            </a:p>
          </p:txBody>
        </p:sp>
      </p:grpSp>
    </p:spTree>
    <p:extLst>
      <p:ext uri="{BB962C8B-B14F-4D97-AF65-F5344CB8AC3E}">
        <p14:creationId xmlns:p14="http://schemas.microsoft.com/office/powerpoint/2010/main" val="1506811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94376-2806-FF27-9505-4AC9A62571E5}"/>
              </a:ext>
            </a:extLst>
          </p:cNvPr>
          <p:cNvSpPr>
            <a:spLocks noGrp="1"/>
          </p:cNvSpPr>
          <p:nvPr>
            <p:ph type="title"/>
          </p:nvPr>
        </p:nvSpPr>
        <p:spPr/>
        <p:txBody>
          <a:bodyPr/>
          <a:lstStyle/>
          <a:p>
            <a:r>
              <a:rPr lang="en-IN" dirty="0"/>
              <a:t>assumptions</a:t>
            </a:r>
          </a:p>
        </p:txBody>
      </p:sp>
      <p:sp>
        <p:nvSpPr>
          <p:cNvPr id="3" name="Content Placeholder 2">
            <a:extLst>
              <a:ext uri="{FF2B5EF4-FFF2-40B4-BE49-F238E27FC236}">
                <a16:creationId xmlns:a16="http://schemas.microsoft.com/office/drawing/2014/main" id="{E8F02CFE-72E8-84EC-3454-2957A8D07364}"/>
              </a:ext>
            </a:extLst>
          </p:cNvPr>
          <p:cNvSpPr>
            <a:spLocks noGrp="1"/>
          </p:cNvSpPr>
          <p:nvPr>
            <p:ph idx="1"/>
          </p:nvPr>
        </p:nvSpPr>
        <p:spPr/>
        <p:txBody>
          <a:bodyPr/>
          <a:lstStyle/>
          <a:p>
            <a:r>
              <a:rPr lang="en-IN" dirty="0"/>
              <a:t> For Gender, since XNA category is less, we have assumed the data to be ‘F’ as number of F is higher than M</a:t>
            </a:r>
          </a:p>
          <a:p>
            <a:r>
              <a:rPr lang="en-IN" dirty="0"/>
              <a:t>For organization type, we have assumed that 18% of data will not impact the final outcome </a:t>
            </a:r>
          </a:p>
          <a:p>
            <a:endParaRPr lang="en-IN" dirty="0"/>
          </a:p>
          <a:p>
            <a:endParaRPr lang="en-IN" dirty="0"/>
          </a:p>
        </p:txBody>
      </p:sp>
    </p:spTree>
    <p:extLst>
      <p:ext uri="{BB962C8B-B14F-4D97-AF65-F5344CB8AC3E}">
        <p14:creationId xmlns:p14="http://schemas.microsoft.com/office/powerpoint/2010/main" val="1528324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99308-7F72-EDB3-5D4B-F417E0DF65BC}"/>
              </a:ext>
            </a:extLst>
          </p:cNvPr>
          <p:cNvSpPr>
            <a:spLocks noGrp="1"/>
          </p:cNvSpPr>
          <p:nvPr>
            <p:ph type="title"/>
          </p:nvPr>
        </p:nvSpPr>
        <p:spPr/>
        <p:txBody>
          <a:bodyPr/>
          <a:lstStyle/>
          <a:p>
            <a:r>
              <a:rPr lang="en-IN" dirty="0"/>
              <a:t>Overall approach</a:t>
            </a:r>
          </a:p>
        </p:txBody>
      </p:sp>
      <p:sp>
        <p:nvSpPr>
          <p:cNvPr id="3" name="Content Placeholder 2">
            <a:extLst>
              <a:ext uri="{FF2B5EF4-FFF2-40B4-BE49-F238E27FC236}">
                <a16:creationId xmlns:a16="http://schemas.microsoft.com/office/drawing/2014/main" id="{2195C93C-2618-CA0E-1C2B-7EE4A2F98BB4}"/>
              </a:ext>
            </a:extLst>
          </p:cNvPr>
          <p:cNvSpPr>
            <a:spLocks noGrp="1"/>
          </p:cNvSpPr>
          <p:nvPr>
            <p:ph idx="1"/>
          </p:nvPr>
        </p:nvSpPr>
        <p:spPr>
          <a:xfrm>
            <a:off x="685801" y="1712260"/>
            <a:ext cx="10131425" cy="869576"/>
          </a:xfrm>
        </p:spPr>
        <p:txBody>
          <a:bodyPr>
            <a:normAutofit/>
          </a:bodyPr>
          <a:lstStyle/>
          <a:p>
            <a:pPr marL="0" indent="0">
              <a:buNone/>
            </a:pPr>
            <a:r>
              <a:rPr lang="en-IN" sz="1200" b="1" dirty="0"/>
              <a:t>For unwanted columns</a:t>
            </a:r>
          </a:p>
          <a:p>
            <a:pPr>
              <a:buFontTx/>
              <a:buChar char="-"/>
            </a:pPr>
            <a:r>
              <a:rPr lang="en-IN" sz="1200" dirty="0"/>
              <a:t>We have dropped unwanted data columns that will not impact our analysis</a:t>
            </a:r>
          </a:p>
        </p:txBody>
      </p:sp>
      <p:pic>
        <p:nvPicPr>
          <p:cNvPr id="5" name="Picture 4">
            <a:extLst>
              <a:ext uri="{FF2B5EF4-FFF2-40B4-BE49-F238E27FC236}">
                <a16:creationId xmlns:a16="http://schemas.microsoft.com/office/drawing/2014/main" id="{5725A524-4166-A60A-2B7F-789FAFC46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369" y="2686529"/>
            <a:ext cx="7913480" cy="1162212"/>
          </a:xfrm>
          <a:prstGeom prst="rect">
            <a:avLst/>
          </a:prstGeom>
        </p:spPr>
      </p:pic>
      <p:sp>
        <p:nvSpPr>
          <p:cNvPr id="6" name="Content Placeholder 2">
            <a:extLst>
              <a:ext uri="{FF2B5EF4-FFF2-40B4-BE49-F238E27FC236}">
                <a16:creationId xmlns:a16="http://schemas.microsoft.com/office/drawing/2014/main" id="{1CF8ED42-AEA4-28B6-C94A-A21FC5E3742E}"/>
              </a:ext>
            </a:extLst>
          </p:cNvPr>
          <p:cNvSpPr txBox="1">
            <a:spLocks/>
          </p:cNvSpPr>
          <p:nvPr/>
        </p:nvSpPr>
        <p:spPr>
          <a:xfrm>
            <a:off x="685801" y="4173570"/>
            <a:ext cx="11156575" cy="869576"/>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IN" sz="1200" b="1" dirty="0"/>
              <a:t>For missing data in columns</a:t>
            </a:r>
          </a:p>
          <a:p>
            <a:pPr>
              <a:buFontTx/>
              <a:buChar char="-"/>
            </a:pPr>
            <a:r>
              <a:rPr lang="en-IN" sz="1200" dirty="0"/>
              <a:t>We imputed ‘XNA’ as ‘F’ in ‘CODE_GENDER’ category since ‘F’ is the most popular category in the dataset</a:t>
            </a:r>
          </a:p>
          <a:p>
            <a:pPr>
              <a:buFontTx/>
              <a:buChar char="-"/>
            </a:pPr>
            <a:r>
              <a:rPr lang="en-IN" sz="1200" dirty="0"/>
              <a:t>We have 18% value marked as ‘XNA’ in ‘</a:t>
            </a:r>
            <a:r>
              <a:rPr lang="en-IN" sz="1200" dirty="0" err="1"/>
              <a:t>Organization_type</a:t>
            </a:r>
            <a:r>
              <a:rPr lang="en-IN" sz="1200" dirty="0"/>
              <a:t>’ category, since this percentage will not impact our computations, we have dropped them from our analysis</a:t>
            </a:r>
          </a:p>
        </p:txBody>
      </p:sp>
      <p:sp>
        <p:nvSpPr>
          <p:cNvPr id="7" name="Content Placeholder 2">
            <a:extLst>
              <a:ext uri="{FF2B5EF4-FFF2-40B4-BE49-F238E27FC236}">
                <a16:creationId xmlns:a16="http://schemas.microsoft.com/office/drawing/2014/main" id="{2C350198-9596-B2F6-8B74-31C65921D134}"/>
              </a:ext>
            </a:extLst>
          </p:cNvPr>
          <p:cNvSpPr txBox="1">
            <a:spLocks/>
          </p:cNvSpPr>
          <p:nvPr/>
        </p:nvSpPr>
        <p:spPr>
          <a:xfrm>
            <a:off x="685801" y="5132792"/>
            <a:ext cx="11156575" cy="869576"/>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IN" sz="1200" b="1" dirty="0"/>
              <a:t>Data outliers</a:t>
            </a:r>
          </a:p>
          <a:p>
            <a:pPr>
              <a:buFontTx/>
              <a:buChar char="-"/>
            </a:pPr>
            <a:r>
              <a:rPr lang="en-IN" sz="1200" dirty="0"/>
              <a:t>We have identified the multiple outliers using Univariate analysis, one of them is in </a:t>
            </a:r>
            <a:r>
              <a:rPr lang="en-IN" sz="1200" dirty="0" err="1"/>
              <a:t>Amt_Income_Total</a:t>
            </a:r>
            <a:r>
              <a:rPr lang="en-IN" sz="1200" dirty="0"/>
              <a:t> category</a:t>
            </a:r>
          </a:p>
        </p:txBody>
      </p:sp>
      <p:pic>
        <p:nvPicPr>
          <p:cNvPr id="9" name="Picture 8">
            <a:extLst>
              <a:ext uri="{FF2B5EF4-FFF2-40B4-BE49-F238E27FC236}">
                <a16:creationId xmlns:a16="http://schemas.microsoft.com/office/drawing/2014/main" id="{E2F3EAC7-10D6-2486-3A20-80721F5B4739}"/>
              </a:ext>
            </a:extLst>
          </p:cNvPr>
          <p:cNvPicPr>
            <a:picLocks noChangeAspect="1"/>
          </p:cNvPicPr>
          <p:nvPr/>
        </p:nvPicPr>
        <p:blipFill rotWithShape="1">
          <a:blip r:embed="rId3"/>
          <a:srcRect t="79092"/>
          <a:stretch/>
        </p:blipFill>
        <p:spPr>
          <a:xfrm>
            <a:off x="774893" y="5859931"/>
            <a:ext cx="7786401" cy="657316"/>
          </a:xfrm>
          <a:prstGeom prst="rect">
            <a:avLst/>
          </a:prstGeom>
        </p:spPr>
      </p:pic>
      <p:pic>
        <p:nvPicPr>
          <p:cNvPr id="10" name="Picture 9">
            <a:extLst>
              <a:ext uri="{FF2B5EF4-FFF2-40B4-BE49-F238E27FC236}">
                <a16:creationId xmlns:a16="http://schemas.microsoft.com/office/drawing/2014/main" id="{78BFEFC0-BC9D-5CB0-7B1D-67282FAAE238}"/>
              </a:ext>
            </a:extLst>
          </p:cNvPr>
          <p:cNvPicPr>
            <a:picLocks noChangeAspect="1"/>
          </p:cNvPicPr>
          <p:nvPr/>
        </p:nvPicPr>
        <p:blipFill rotWithShape="1">
          <a:blip r:embed="rId3"/>
          <a:srcRect t="13799" r="60425" b="34190"/>
          <a:stretch/>
        </p:blipFill>
        <p:spPr>
          <a:xfrm>
            <a:off x="8957583" y="5043146"/>
            <a:ext cx="2459524" cy="1622613"/>
          </a:xfrm>
          <a:prstGeom prst="rect">
            <a:avLst/>
          </a:prstGeom>
        </p:spPr>
      </p:pic>
    </p:spTree>
    <p:extLst>
      <p:ext uri="{BB962C8B-B14F-4D97-AF65-F5344CB8AC3E}">
        <p14:creationId xmlns:p14="http://schemas.microsoft.com/office/powerpoint/2010/main" val="859474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12A25-66AA-CE78-6ADC-2C7587693FEC}"/>
              </a:ext>
            </a:extLst>
          </p:cNvPr>
          <p:cNvSpPr>
            <a:spLocks noGrp="1"/>
          </p:cNvSpPr>
          <p:nvPr>
            <p:ph idx="1"/>
          </p:nvPr>
        </p:nvSpPr>
        <p:spPr>
          <a:xfrm>
            <a:off x="685800" y="1937856"/>
            <a:ext cx="10131425" cy="825251"/>
          </a:xfrm>
        </p:spPr>
        <p:txBody>
          <a:bodyPr>
            <a:normAutofit fontScale="70000" lnSpcReduction="20000"/>
          </a:bodyPr>
          <a:lstStyle/>
          <a:p>
            <a:pPr marL="0" indent="0">
              <a:buNone/>
            </a:pPr>
            <a:r>
              <a:rPr lang="en-IN" b="1" dirty="0"/>
              <a:t>Data Imbalance</a:t>
            </a:r>
          </a:p>
          <a:p>
            <a:endParaRPr lang="en-IN" dirty="0"/>
          </a:p>
          <a:p>
            <a:r>
              <a:rPr lang="en-IN" dirty="0"/>
              <a:t>The given data is highly imbalanced with 92% clients as non defaulters and 8% as defaulters</a:t>
            </a:r>
          </a:p>
        </p:txBody>
      </p:sp>
      <p:sp>
        <p:nvSpPr>
          <p:cNvPr id="4" name="Title 1">
            <a:extLst>
              <a:ext uri="{FF2B5EF4-FFF2-40B4-BE49-F238E27FC236}">
                <a16:creationId xmlns:a16="http://schemas.microsoft.com/office/drawing/2014/main" id="{092D922A-EEB9-75C3-9EFC-04D6DF13E3ED}"/>
              </a:ext>
            </a:extLst>
          </p:cNvPr>
          <p:cNvSpPr>
            <a:spLocks noGrp="1"/>
          </p:cNvSpPr>
          <p:nvPr>
            <p:ph type="title"/>
          </p:nvPr>
        </p:nvSpPr>
        <p:spPr>
          <a:xfrm>
            <a:off x="685800" y="609600"/>
            <a:ext cx="10131425" cy="1455738"/>
          </a:xfrm>
        </p:spPr>
        <p:txBody>
          <a:bodyPr/>
          <a:lstStyle/>
          <a:p>
            <a:r>
              <a:rPr lang="en-IN" dirty="0"/>
              <a:t>Overall approach</a:t>
            </a:r>
          </a:p>
        </p:txBody>
      </p:sp>
      <p:pic>
        <p:nvPicPr>
          <p:cNvPr id="6" name="Picture 5">
            <a:extLst>
              <a:ext uri="{FF2B5EF4-FFF2-40B4-BE49-F238E27FC236}">
                <a16:creationId xmlns:a16="http://schemas.microsoft.com/office/drawing/2014/main" id="{981D258C-0934-9ED6-1F62-DE2FCB0E8E0E}"/>
              </a:ext>
            </a:extLst>
          </p:cNvPr>
          <p:cNvPicPr>
            <a:picLocks noChangeAspect="1"/>
          </p:cNvPicPr>
          <p:nvPr/>
        </p:nvPicPr>
        <p:blipFill rotWithShape="1">
          <a:blip r:embed="rId3">
            <a:extLst>
              <a:ext uri="{28A0092B-C50C-407E-A947-70E740481C1C}">
                <a14:useLocalDpi xmlns:a14="http://schemas.microsoft.com/office/drawing/2010/main" val="0"/>
              </a:ext>
            </a:extLst>
          </a:blip>
          <a:srcRect l="1917" t="26536" r="51046" b="33856"/>
          <a:stretch/>
        </p:blipFill>
        <p:spPr>
          <a:xfrm>
            <a:off x="757518" y="3030071"/>
            <a:ext cx="4838700" cy="2716306"/>
          </a:xfrm>
          <a:prstGeom prst="rect">
            <a:avLst/>
          </a:prstGeom>
        </p:spPr>
      </p:pic>
      <p:sp>
        <p:nvSpPr>
          <p:cNvPr id="10" name="TextBox 9">
            <a:extLst>
              <a:ext uri="{FF2B5EF4-FFF2-40B4-BE49-F238E27FC236}">
                <a16:creationId xmlns:a16="http://schemas.microsoft.com/office/drawing/2014/main" id="{51994B07-5D68-A5E8-8243-F6B1A6F96492}"/>
              </a:ext>
            </a:extLst>
          </p:cNvPr>
          <p:cNvSpPr txBox="1"/>
          <p:nvPr/>
        </p:nvSpPr>
        <p:spPr>
          <a:xfrm>
            <a:off x="640976" y="5915636"/>
            <a:ext cx="8561294" cy="276999"/>
          </a:xfrm>
          <a:prstGeom prst="rect">
            <a:avLst/>
          </a:prstGeom>
          <a:noFill/>
        </p:spPr>
        <p:txBody>
          <a:bodyPr wrap="square">
            <a:spAutoFit/>
          </a:bodyPr>
          <a:lstStyle/>
          <a:p>
            <a:r>
              <a:rPr lang="en-US" sz="1200" dirty="0"/>
              <a:t>The ratio of 0:1 is 10.54:1 This indicates for every 1 there are almost 11 no of 0's i.e. highly imbalanced data</a:t>
            </a:r>
            <a:endParaRPr lang="en-IN" sz="1200" dirty="0"/>
          </a:p>
        </p:txBody>
      </p:sp>
    </p:spTree>
    <p:extLst>
      <p:ext uri="{BB962C8B-B14F-4D97-AF65-F5344CB8AC3E}">
        <p14:creationId xmlns:p14="http://schemas.microsoft.com/office/powerpoint/2010/main" val="3904671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4E6E5-F920-7E8F-80EF-BCC99991D298}"/>
              </a:ext>
            </a:extLst>
          </p:cNvPr>
          <p:cNvSpPr>
            <a:spLocks noGrp="1"/>
          </p:cNvSpPr>
          <p:nvPr>
            <p:ph type="title"/>
          </p:nvPr>
        </p:nvSpPr>
        <p:spPr/>
        <p:txBody>
          <a:bodyPr/>
          <a:lstStyle/>
          <a:p>
            <a:r>
              <a:rPr lang="en-IN" dirty="0"/>
              <a:t>Univariate analysis</a:t>
            </a:r>
          </a:p>
        </p:txBody>
      </p:sp>
      <p:pic>
        <p:nvPicPr>
          <p:cNvPr id="6" name="Content Placeholder 5">
            <a:extLst>
              <a:ext uri="{FF2B5EF4-FFF2-40B4-BE49-F238E27FC236}">
                <a16:creationId xmlns:a16="http://schemas.microsoft.com/office/drawing/2014/main" id="{501E2299-0B8E-27A9-D32D-76CA8B9E94A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30529"/>
          <a:stretch/>
        </p:blipFill>
        <p:spPr>
          <a:xfrm>
            <a:off x="5060576" y="2760133"/>
            <a:ext cx="6169025" cy="2590805"/>
          </a:xfrm>
        </p:spPr>
      </p:pic>
      <p:sp>
        <p:nvSpPr>
          <p:cNvPr id="4" name="Text Placeholder 3">
            <a:extLst>
              <a:ext uri="{FF2B5EF4-FFF2-40B4-BE49-F238E27FC236}">
                <a16:creationId xmlns:a16="http://schemas.microsoft.com/office/drawing/2014/main" id="{AD4BF232-561B-1CE9-D57F-95F82021D7D6}"/>
              </a:ext>
            </a:extLst>
          </p:cNvPr>
          <p:cNvSpPr>
            <a:spLocks noGrp="1"/>
          </p:cNvSpPr>
          <p:nvPr>
            <p:ph type="body" sz="half" idx="2"/>
          </p:nvPr>
        </p:nvSpPr>
        <p:spPr/>
        <p:txBody>
          <a:bodyPr/>
          <a:lstStyle/>
          <a:p>
            <a:r>
              <a:rPr lang="en-IN" dirty="0"/>
              <a:t>- In both cases, female clients are more likely to make payment defaults and all other cases</a:t>
            </a:r>
          </a:p>
        </p:txBody>
      </p:sp>
    </p:spTree>
    <p:extLst>
      <p:ext uri="{BB962C8B-B14F-4D97-AF65-F5344CB8AC3E}">
        <p14:creationId xmlns:p14="http://schemas.microsoft.com/office/powerpoint/2010/main" val="3251956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6E1F-9AE4-E54A-9457-B12BC262ED9B}"/>
              </a:ext>
            </a:extLst>
          </p:cNvPr>
          <p:cNvSpPr>
            <a:spLocks noGrp="1"/>
          </p:cNvSpPr>
          <p:nvPr>
            <p:ph type="title"/>
          </p:nvPr>
        </p:nvSpPr>
        <p:spPr/>
        <p:txBody>
          <a:bodyPr/>
          <a:lstStyle/>
          <a:p>
            <a:r>
              <a:rPr lang="en-IN" dirty="0"/>
              <a:t>Box plot: amount credit</a:t>
            </a:r>
          </a:p>
        </p:txBody>
      </p:sp>
      <p:pic>
        <p:nvPicPr>
          <p:cNvPr id="5" name="Content Placeholder 4">
            <a:extLst>
              <a:ext uri="{FF2B5EF4-FFF2-40B4-BE49-F238E27FC236}">
                <a16:creationId xmlns:a16="http://schemas.microsoft.com/office/drawing/2014/main" id="{14211DE7-9F5B-401D-1AF0-CD507884F7F6}"/>
              </a:ext>
            </a:extLst>
          </p:cNvPr>
          <p:cNvPicPr>
            <a:picLocks noGrp="1" noChangeAspect="1"/>
          </p:cNvPicPr>
          <p:nvPr>
            <p:ph idx="1"/>
          </p:nvPr>
        </p:nvPicPr>
        <p:blipFill rotWithShape="1">
          <a:blip r:embed="rId2"/>
          <a:srcRect t="21438" r="23322"/>
          <a:stretch/>
        </p:blipFill>
        <p:spPr>
          <a:xfrm>
            <a:off x="5220075" y="2294964"/>
            <a:ext cx="4623174" cy="2589119"/>
          </a:xfrm>
          <a:prstGeom prst="rect">
            <a:avLst/>
          </a:prstGeom>
        </p:spPr>
      </p:pic>
      <p:sp>
        <p:nvSpPr>
          <p:cNvPr id="4" name="Text Placeholder 3">
            <a:extLst>
              <a:ext uri="{FF2B5EF4-FFF2-40B4-BE49-F238E27FC236}">
                <a16:creationId xmlns:a16="http://schemas.microsoft.com/office/drawing/2014/main" id="{5417AE55-7608-602C-829E-07DCA5C9AC71}"/>
              </a:ext>
            </a:extLst>
          </p:cNvPr>
          <p:cNvSpPr>
            <a:spLocks noGrp="1"/>
          </p:cNvSpPr>
          <p:nvPr>
            <p:ph type="body" sz="half" idx="2"/>
          </p:nvPr>
        </p:nvSpPr>
        <p:spPr/>
        <p:txBody>
          <a:bodyPr/>
          <a:lstStyle/>
          <a:p>
            <a:pPr marL="285750" indent="-285750">
              <a:buFontTx/>
              <a:buChar char="-"/>
            </a:pPr>
            <a:r>
              <a:rPr lang="en-IN" dirty="0"/>
              <a:t>Few outliers noticed in the field</a:t>
            </a:r>
          </a:p>
          <a:p>
            <a:pPr marL="285750" indent="-285750">
              <a:buFontTx/>
              <a:buChar char="-"/>
            </a:pPr>
            <a:r>
              <a:rPr lang="en-IN" dirty="0"/>
              <a:t>This means there have been few cases where </a:t>
            </a:r>
            <a:r>
              <a:rPr lang="en-US" dirty="0"/>
              <a:t>Credit amount of the loan</a:t>
            </a:r>
            <a:r>
              <a:rPr lang="en-IN" dirty="0"/>
              <a:t> has been on the higher side and not close to median</a:t>
            </a:r>
          </a:p>
        </p:txBody>
      </p:sp>
    </p:spTree>
    <p:extLst>
      <p:ext uri="{BB962C8B-B14F-4D97-AF65-F5344CB8AC3E}">
        <p14:creationId xmlns:p14="http://schemas.microsoft.com/office/powerpoint/2010/main" val="3718170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6E1F-9AE4-E54A-9457-B12BC262ED9B}"/>
              </a:ext>
            </a:extLst>
          </p:cNvPr>
          <p:cNvSpPr>
            <a:spLocks noGrp="1"/>
          </p:cNvSpPr>
          <p:nvPr>
            <p:ph type="title"/>
          </p:nvPr>
        </p:nvSpPr>
        <p:spPr/>
        <p:txBody>
          <a:bodyPr/>
          <a:lstStyle/>
          <a:p>
            <a:r>
              <a:rPr lang="en-IN" dirty="0"/>
              <a:t>Box plot: years employed</a:t>
            </a:r>
          </a:p>
        </p:txBody>
      </p:sp>
      <p:sp>
        <p:nvSpPr>
          <p:cNvPr id="4" name="Text Placeholder 3">
            <a:extLst>
              <a:ext uri="{FF2B5EF4-FFF2-40B4-BE49-F238E27FC236}">
                <a16:creationId xmlns:a16="http://schemas.microsoft.com/office/drawing/2014/main" id="{5417AE55-7608-602C-829E-07DCA5C9AC71}"/>
              </a:ext>
            </a:extLst>
          </p:cNvPr>
          <p:cNvSpPr>
            <a:spLocks noGrp="1"/>
          </p:cNvSpPr>
          <p:nvPr>
            <p:ph type="body" sz="half" idx="2"/>
          </p:nvPr>
        </p:nvSpPr>
        <p:spPr/>
        <p:txBody>
          <a:bodyPr/>
          <a:lstStyle/>
          <a:p>
            <a:pPr marL="285750" indent="-285750">
              <a:buFontTx/>
              <a:buChar char="-"/>
            </a:pPr>
            <a:r>
              <a:rPr lang="en-IN" dirty="0"/>
              <a:t>Few outliers noticed in the field</a:t>
            </a:r>
          </a:p>
          <a:p>
            <a:pPr marL="285750" indent="-285750">
              <a:buFontTx/>
              <a:buChar char="-"/>
            </a:pPr>
            <a:r>
              <a:rPr lang="en-IN" dirty="0"/>
              <a:t>Clients employed for higher years had less payment difficulties</a:t>
            </a:r>
          </a:p>
        </p:txBody>
      </p:sp>
      <p:pic>
        <p:nvPicPr>
          <p:cNvPr id="6" name="Picture 5">
            <a:extLst>
              <a:ext uri="{FF2B5EF4-FFF2-40B4-BE49-F238E27FC236}">
                <a16:creationId xmlns:a16="http://schemas.microsoft.com/office/drawing/2014/main" id="{73EE478B-E45B-36B7-56BA-3ABDFF051A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3912" y="2214282"/>
            <a:ext cx="7052288" cy="3298218"/>
          </a:xfrm>
          <a:prstGeom prst="rect">
            <a:avLst/>
          </a:prstGeom>
        </p:spPr>
      </p:pic>
    </p:spTree>
    <p:extLst>
      <p:ext uri="{BB962C8B-B14F-4D97-AF65-F5344CB8AC3E}">
        <p14:creationId xmlns:p14="http://schemas.microsoft.com/office/powerpoint/2010/main" val="775212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0F6A1-598B-3DCC-2D74-022B97DF77CA}"/>
              </a:ext>
            </a:extLst>
          </p:cNvPr>
          <p:cNvSpPr>
            <a:spLocks noGrp="1"/>
          </p:cNvSpPr>
          <p:nvPr>
            <p:ph type="title"/>
          </p:nvPr>
        </p:nvSpPr>
        <p:spPr/>
        <p:txBody>
          <a:bodyPr/>
          <a:lstStyle/>
          <a:p>
            <a:r>
              <a:rPr lang="en-IN" dirty="0"/>
              <a:t>Bivariate analysis: </a:t>
            </a:r>
            <a:r>
              <a:rPr lang="en-IN" dirty="0" err="1"/>
              <a:t>countplot</a:t>
            </a:r>
            <a:endParaRPr lang="en-IN" dirty="0"/>
          </a:p>
        </p:txBody>
      </p:sp>
      <p:pic>
        <p:nvPicPr>
          <p:cNvPr id="6" name="Content Placeholder 5">
            <a:extLst>
              <a:ext uri="{FF2B5EF4-FFF2-40B4-BE49-F238E27FC236}">
                <a16:creationId xmlns:a16="http://schemas.microsoft.com/office/drawing/2014/main" id="{93133211-8042-44CB-4434-0C59D5FC5B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8200" y="1737119"/>
            <a:ext cx="6996212" cy="3318975"/>
          </a:xfrm>
        </p:spPr>
      </p:pic>
      <p:sp>
        <p:nvSpPr>
          <p:cNvPr id="4" name="Text Placeholder 3">
            <a:extLst>
              <a:ext uri="{FF2B5EF4-FFF2-40B4-BE49-F238E27FC236}">
                <a16:creationId xmlns:a16="http://schemas.microsoft.com/office/drawing/2014/main" id="{5ACF2D7D-75CD-E295-1DBB-9D610CADDAD4}"/>
              </a:ext>
            </a:extLst>
          </p:cNvPr>
          <p:cNvSpPr>
            <a:spLocks noGrp="1"/>
          </p:cNvSpPr>
          <p:nvPr>
            <p:ph type="body" sz="half" idx="2"/>
          </p:nvPr>
        </p:nvSpPr>
        <p:spPr/>
        <p:txBody>
          <a:bodyPr>
            <a:normAutofit fontScale="77500" lnSpcReduction="20000"/>
          </a:bodyPr>
          <a:lstStyle/>
          <a:p>
            <a:r>
              <a:rPr lang="en-IN" dirty="0"/>
              <a:t>- Maximum cash loans are given for the amount 250k-500k to clients who have no payment difficulties</a:t>
            </a:r>
          </a:p>
          <a:p>
            <a:r>
              <a:rPr lang="en-IN" dirty="0"/>
              <a:t>- Maximum cash loans are given for the amount 250k-500k to client who have payment difficulties</a:t>
            </a:r>
          </a:p>
          <a:p>
            <a:r>
              <a:rPr lang="en-IN" dirty="0"/>
              <a:t>- The number of clients who have received cash loans between 250k-500k are higher with no payment difficulties than the ones with payment difficulties</a:t>
            </a:r>
          </a:p>
        </p:txBody>
      </p:sp>
    </p:spTree>
    <p:extLst>
      <p:ext uri="{BB962C8B-B14F-4D97-AF65-F5344CB8AC3E}">
        <p14:creationId xmlns:p14="http://schemas.microsoft.com/office/powerpoint/2010/main" val="2991340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444</TotalTime>
  <Words>848</Words>
  <Application>Microsoft Office PowerPoint</Application>
  <PresentationFormat>Widescreen</PresentationFormat>
  <Paragraphs>76</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Roboto</vt:lpstr>
      <vt:lpstr>Celestial</vt:lpstr>
      <vt:lpstr>Credit Data discovery &amp; analysis</vt:lpstr>
      <vt:lpstr>Problem statement</vt:lpstr>
      <vt:lpstr>assumptions</vt:lpstr>
      <vt:lpstr>Overall approach</vt:lpstr>
      <vt:lpstr>Overall approach</vt:lpstr>
      <vt:lpstr>Univariate analysis</vt:lpstr>
      <vt:lpstr>Box plot: amount credit</vt:lpstr>
      <vt:lpstr>Box plot: years employed</vt:lpstr>
      <vt:lpstr>Bivariate analysis: countplot</vt:lpstr>
      <vt:lpstr>Bivariate analysis: scatter plot</vt:lpstr>
      <vt:lpstr>Bar graphs: merged data</vt:lpstr>
      <vt:lpstr>Bar graphs: merged data</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Assignment</dc:title>
  <dc:creator>Shubham Gaur</dc:creator>
  <cp:lastModifiedBy>Harinandan Praveen</cp:lastModifiedBy>
  <cp:revision>37</cp:revision>
  <dcterms:created xsi:type="dcterms:W3CDTF">2022-11-01T13:38:53Z</dcterms:created>
  <dcterms:modified xsi:type="dcterms:W3CDTF">2023-12-14T18:25:33Z</dcterms:modified>
</cp:coreProperties>
</file>