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9" r:id="rId9"/>
    <p:sldId id="264" r:id="rId10"/>
    <p:sldId id="265" r:id="rId11"/>
    <p:sldId id="266" r:id="rId12"/>
    <p:sldId id="270" r:id="rId13"/>
    <p:sldId id="271" r:id="rId14"/>
    <p:sldId id="272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64" autoAdjust="0"/>
  </p:normalViewPr>
  <p:slideViewPr>
    <p:cSldViewPr>
      <p:cViewPr varScale="1">
        <p:scale>
          <a:sx n="64" d="100"/>
          <a:sy n="6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5A0C-CBAD-415C-8E20-830D637AFF2F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D1F7E-6B42-4142-A84E-C6A99404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T%E1%BA%ADp_ti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gôn ngữ đánh dấu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có cả văn bản và thông tin phụ về văn bản. Thông tin này, thí dụ nói về cấu trúc của </a:t>
            </a:r>
            <a:r>
              <a:rPr lang="vi-V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ập tin"/>
              </a:rPr>
              <a:t>tập tin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hay cách trình bày văn bản, là mã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 dấu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được pha trộn vào văn bản chính.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declaration defines the document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between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the web document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between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the visible page content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can we omit html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or body tag????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come in name/value pairs like: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name="value"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FF7A60-99E8-4775-8B07-75B5501B6AFB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61416"/>
            <a:ext cx="7406640" cy="1472184"/>
          </a:xfrm>
        </p:spPr>
        <p:txBody>
          <a:bodyPr/>
          <a:lstStyle/>
          <a:p>
            <a:pPr algn="r"/>
            <a:r>
              <a:rPr lang="en-US" sz="5400" dirty="0" smtClean="0"/>
              <a:t>Presentation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" y="2206518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  <p:pic>
        <p:nvPicPr>
          <p:cNvPr id="1026" name="Picture 2" descr="C:\Users\Ng\Desktop\html-pointing-sign-clip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48768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5. HTML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Styling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220" name="Picture 4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37180"/>
            <a:ext cx="7262905" cy="31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53000"/>
            <a:ext cx="51816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038600" y="44196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6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 HTML List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572845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6.1 Unordered List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2697908" cy="17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2566033"/>
            <a:ext cx="2057400" cy="15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181600" y="3214171"/>
            <a:ext cx="1066800" cy="36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4425846"/>
            <a:ext cx="43719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Ng\Desktop\Cap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4324234"/>
            <a:ext cx="2107317" cy="13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462587" y="4638784"/>
            <a:ext cx="1066800" cy="36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89613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6.2 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rdered List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3716943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599"/>
            <a:ext cx="2749422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114800" y="2209800"/>
            <a:ext cx="9737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1" y="3810000"/>
            <a:ext cx="82905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033947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7. 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HTML</a:t>
            </a:r>
            <a:r>
              <a:rPr lang="en-US" sz="2800" dirty="0"/>
              <a:t> 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Block</a:t>
            </a:r>
            <a:r>
              <a:rPr lang="en-US" sz="2800" dirty="0"/>
              <a:t> 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Elements</a:t>
            </a:r>
          </a:p>
          <a:p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i="1" u="sng" dirty="0"/>
              <a:t>&lt;div&gt; </a:t>
            </a:r>
            <a:r>
              <a:rPr lang="en-US" sz="2400" b="1" i="1" u="sng" dirty="0" smtClean="0"/>
              <a:t>Element: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-&gt;  </a:t>
            </a:r>
            <a:r>
              <a:rPr lang="en-US" sz="2400" dirty="0"/>
              <a:t>is a </a:t>
            </a:r>
            <a:r>
              <a:rPr lang="en-US" sz="2400" b="1" dirty="0"/>
              <a:t>block level </a:t>
            </a:r>
            <a:r>
              <a:rPr lang="en-US" sz="2400" b="1" dirty="0" smtClean="0"/>
              <a:t>element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-&gt;</a:t>
            </a:r>
            <a:r>
              <a:rPr lang="en-US" sz="2400" dirty="0"/>
              <a:t> can be used as a container for other HTML </a:t>
            </a:r>
            <a:r>
              <a:rPr lang="en-US" sz="2400" dirty="0" smtClean="0"/>
              <a:t>elements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-&gt; has </a:t>
            </a:r>
            <a:r>
              <a:rPr lang="en-US" sz="2400" dirty="0"/>
              <a:t>no required attributes, but </a:t>
            </a:r>
            <a:r>
              <a:rPr lang="en-US" sz="2400" b="1" dirty="0"/>
              <a:t>style</a:t>
            </a:r>
            <a:r>
              <a:rPr lang="en-US" sz="2400" dirty="0"/>
              <a:t> and </a:t>
            </a:r>
            <a:r>
              <a:rPr lang="en-US" sz="2400" b="1" dirty="0"/>
              <a:t>class</a:t>
            </a:r>
            <a:r>
              <a:rPr lang="en-US" sz="2400" dirty="0"/>
              <a:t> are common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u="sng" dirty="0"/>
              <a:t>&lt;span&gt; </a:t>
            </a:r>
            <a:r>
              <a:rPr lang="en-US" sz="2400" b="1" i="1" u="sng" dirty="0" smtClean="0"/>
              <a:t>Element</a:t>
            </a:r>
          </a:p>
          <a:p>
            <a:r>
              <a:rPr lang="en-US" sz="2400" i="1" dirty="0" smtClean="0"/>
              <a:t>   </a:t>
            </a:r>
            <a:r>
              <a:rPr lang="en-US" sz="2400" dirty="0" smtClean="0"/>
              <a:t>-&gt; </a:t>
            </a:r>
            <a:r>
              <a:rPr lang="en-US" sz="2400" dirty="0"/>
              <a:t>is an </a:t>
            </a:r>
            <a:r>
              <a:rPr lang="en-US" sz="2400" b="1" dirty="0"/>
              <a:t>inline element</a:t>
            </a:r>
            <a:r>
              <a:rPr lang="en-US" sz="2400" dirty="0"/>
              <a:t> that can be used as a container for </a:t>
            </a:r>
            <a:r>
              <a:rPr lang="en-US" sz="2400" dirty="0" smtClean="0"/>
              <a:t>text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-&gt; </a:t>
            </a:r>
            <a:r>
              <a:rPr lang="en-US" sz="2400" dirty="0" smtClean="0"/>
              <a:t>has </a:t>
            </a:r>
            <a:r>
              <a:rPr lang="en-US" sz="2400" dirty="0"/>
              <a:t>no required attributes, but </a:t>
            </a:r>
            <a:r>
              <a:rPr lang="en-US" sz="2400" b="1" dirty="0"/>
              <a:t>style</a:t>
            </a:r>
            <a:r>
              <a:rPr lang="en-US" sz="2400" dirty="0"/>
              <a:t> and </a:t>
            </a:r>
            <a:r>
              <a:rPr lang="en-US" sz="2400" b="1" dirty="0"/>
              <a:t>class</a:t>
            </a:r>
            <a:r>
              <a:rPr lang="en-US" sz="2400" dirty="0"/>
              <a:t> are common.</a:t>
            </a:r>
            <a:endParaRPr lang="en-US" sz="2400" i="1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8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8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822192" cy="990600"/>
          </a:xfrm>
        </p:spPr>
        <p:txBody>
          <a:bodyPr/>
          <a:lstStyle/>
          <a:p>
            <a:r>
              <a:rPr lang="en-US" i="1" dirty="0"/>
              <a:t>What is HTML?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133600"/>
            <a:ext cx="6629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yper 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ext 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arkup 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anguage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markup language is a set of 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markup tags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/>
              <a:t>HTML documents are described by </a:t>
            </a:r>
            <a:r>
              <a:rPr lang="en-US" sz="2400" b="1" dirty="0"/>
              <a:t>HTML tags</a:t>
            </a:r>
            <a:endParaRPr lang="en-US" sz="2400" dirty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/>
              <a:t>Each HTML tag </a:t>
            </a:r>
            <a:r>
              <a:rPr lang="en-US" sz="2400" b="1" dirty="0"/>
              <a:t>describes</a:t>
            </a:r>
            <a:r>
              <a:rPr lang="en-US" sz="2400" dirty="0"/>
              <a:t> different document content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25780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dirty="0"/>
              <a:t>&lt;h1&gt;My First Heading&lt;/h1</a:t>
            </a:r>
            <a:r>
              <a:rPr lang="en-US" sz="2000" dirty="0" smtClean="0"/>
              <a:t>&gt;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describes a </a:t>
            </a:r>
            <a:r>
              <a:rPr lang="en-US" sz="2000" dirty="0" smtClean="0"/>
              <a:t>heading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  &lt;</a:t>
            </a:r>
            <a:r>
              <a:rPr lang="en-US" sz="2000" dirty="0"/>
              <a:t>p&gt;My first paragraph.&lt;/p</a:t>
            </a:r>
            <a:r>
              <a:rPr lang="en-US" sz="2000" dirty="0" smtClean="0"/>
              <a:t>&gt;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/>
              <a:t> describes paragraph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56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250" y="19987"/>
            <a:ext cx="7498080" cy="1143000"/>
          </a:xfrm>
        </p:spPr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200" i="1" dirty="0" smtClean="0"/>
              <a:t>HTML Tag</a:t>
            </a:r>
            <a:endParaRPr lang="en-US" sz="3200" i="1" dirty="0"/>
          </a:p>
        </p:txBody>
      </p:sp>
      <p:pic>
        <p:nvPicPr>
          <p:cNvPr id="2050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738051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447800" y="1143000"/>
            <a:ext cx="2819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1131757"/>
            <a:ext cx="2819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8" idx="0"/>
          </p:cNvCxnSpPr>
          <p:nvPr/>
        </p:nvCxnSpPr>
        <p:spPr>
          <a:xfrm flipH="1">
            <a:off x="1842871" y="1905000"/>
            <a:ext cx="1014629" cy="632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3000" y="2537709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 tag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>
            <a:off x="7200901" y="1905000"/>
            <a:ext cx="93541" cy="632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55485" y="2537709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end tag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3505200"/>
            <a:ext cx="7228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HTML tags normally come </a:t>
            </a:r>
            <a:r>
              <a:rPr lang="en-US" sz="2800" b="1" dirty="0"/>
              <a:t>in </a:t>
            </a:r>
            <a:r>
              <a:rPr lang="en-US" sz="2800" b="1" dirty="0" smtClean="0"/>
              <a:t>pairs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The end tag is written like the start tag, but with a </a:t>
            </a:r>
            <a:r>
              <a:rPr lang="en-US" sz="2800" b="1" dirty="0"/>
              <a:t>slash</a:t>
            </a:r>
            <a:r>
              <a:rPr lang="en-US" sz="2800" dirty="0"/>
              <a:t> before the tag name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997916"/>
            <a:ext cx="723993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/>
              <a:t>Ex: &lt;h1&gt; My </a:t>
            </a:r>
            <a:r>
              <a:rPr lang="en-US" sz="3600" dirty="0"/>
              <a:t>First </a:t>
            </a:r>
            <a:r>
              <a:rPr lang="en-US" sz="3600" dirty="0" smtClean="0"/>
              <a:t>Heading &lt;/</a:t>
            </a:r>
            <a:r>
              <a:rPr lang="en-US" sz="3600" dirty="0"/>
              <a:t>h1&gt;</a:t>
            </a:r>
            <a:endParaRPr lang="en-US" sz="36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59263" y="5005411"/>
            <a:ext cx="1203253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73239" y="4979124"/>
            <a:ext cx="14097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9" idx="1"/>
            <a:endCxn id="8" idx="1"/>
          </p:cNvCxnSpPr>
          <p:nvPr/>
        </p:nvCxnSpPr>
        <p:spPr>
          <a:xfrm rot="16200000" flipV="1">
            <a:off x="565008" y="3346535"/>
            <a:ext cx="2348461" cy="1192475"/>
          </a:xfrm>
          <a:prstGeom prst="curvedConnector4">
            <a:avLst>
              <a:gd name="adj1" fmla="val 42710"/>
              <a:gd name="adj2" fmla="val 1191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0" idx="6"/>
            <a:endCxn id="13" idx="3"/>
          </p:cNvCxnSpPr>
          <p:nvPr/>
        </p:nvCxnSpPr>
        <p:spPr>
          <a:xfrm flipH="1" flipV="1">
            <a:off x="7933399" y="2768542"/>
            <a:ext cx="449540" cy="2591582"/>
          </a:xfrm>
          <a:prstGeom prst="curvedConnector3">
            <a:avLst>
              <a:gd name="adj1" fmla="val -144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1399" y="5631103"/>
            <a:ext cx="3074085" cy="2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92774" y="5666731"/>
            <a:ext cx="355473" cy="176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4013542" y="57674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997"/>
            <a:ext cx="7498080" cy="1143000"/>
          </a:xfrm>
        </p:spPr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200" i="1" dirty="0" smtClean="0"/>
              <a:t>HTML Page Structure</a:t>
            </a:r>
            <a:endParaRPr lang="en-US" sz="3200" dirty="0"/>
          </a:p>
        </p:txBody>
      </p:sp>
      <p:pic>
        <p:nvPicPr>
          <p:cNvPr id="3074" name="Picture 2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82975"/>
            <a:ext cx="51409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7491" y="4876800"/>
            <a:ext cx="5486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/>
              <a:t>HTML elements can be nested (elements can contain elements).</a:t>
            </a:r>
          </a:p>
        </p:txBody>
      </p:sp>
    </p:spTree>
    <p:extLst>
      <p:ext uri="{BB962C8B-B14F-4D97-AF65-F5344CB8AC3E}">
        <p14:creationId xmlns:p14="http://schemas.microsoft.com/office/powerpoint/2010/main" val="7435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498080" cy="1143000"/>
          </a:xfrm>
        </p:spPr>
        <p:txBody>
          <a:bodyPr/>
          <a:lstStyle/>
          <a:p>
            <a:r>
              <a:rPr lang="en-US" dirty="0" smtClean="0"/>
              <a:t>Pre-Demo</a:t>
            </a:r>
            <a:endParaRPr lang="en-US" dirty="0"/>
          </a:p>
        </p:txBody>
      </p:sp>
      <p:pic>
        <p:nvPicPr>
          <p:cNvPr id="4098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80" y="1603948"/>
            <a:ext cx="455083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09" y="3581400"/>
            <a:ext cx="358717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211580" y="2895600"/>
            <a:ext cx="44661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1. HTML</a:t>
            </a:r>
            <a:r>
              <a:rPr lang="en-US" sz="2800" dirty="0" smtClean="0"/>
              <a:t> 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Headings</a:t>
            </a:r>
          </a:p>
        </p:txBody>
      </p:sp>
    </p:spTree>
    <p:extLst>
      <p:ext uri="{BB962C8B-B14F-4D97-AF65-F5344CB8AC3E}">
        <p14:creationId xmlns:p14="http://schemas.microsoft.com/office/powerpoint/2010/main" val="42163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Pre-Demo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 HTML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Paragraphs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93" y="1738234"/>
            <a:ext cx="551985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0"/>
            <a:ext cx="4501441" cy="140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5847310" y="2668249"/>
            <a:ext cx="432017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Pre-Demo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3. HTML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Links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692183" y="2485244"/>
            <a:ext cx="432017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19300"/>
            <a:ext cx="753340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90341"/>
            <a:ext cx="2152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Ng\Desktop\Captu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4572000" cy="22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16937" y="2642111"/>
            <a:ext cx="43769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à"/>
            </a:pPr>
            <a:r>
              <a:rPr lang="en-US" sz="2400" dirty="0" smtClean="0"/>
              <a:t>HTML </a:t>
            </a:r>
            <a:r>
              <a:rPr lang="en-US" sz="2400" dirty="0"/>
              <a:t>elements can have </a:t>
            </a:r>
            <a:r>
              <a:rPr lang="en-US" sz="2400" b="1" dirty="0" smtClean="0"/>
              <a:t>attributes</a:t>
            </a:r>
          </a:p>
          <a:p>
            <a:pPr marL="342900" indent="-342900">
              <a:buFont typeface="Wingdings"/>
              <a:buChar char="à"/>
            </a:pPr>
            <a:endParaRPr lang="en-US" sz="2400" dirty="0"/>
          </a:p>
          <a:p>
            <a:pPr marL="342900" indent="-342900">
              <a:buFont typeface="Wingdings"/>
              <a:buChar char="à"/>
            </a:pPr>
            <a:r>
              <a:rPr lang="en-US" sz="2400" dirty="0" smtClean="0"/>
              <a:t>Attributes provide</a:t>
            </a:r>
            <a:r>
              <a:rPr lang="en-US" sz="2400" dirty="0"/>
              <a:t> </a:t>
            </a:r>
            <a:r>
              <a:rPr lang="en-US" sz="2400" b="1" dirty="0"/>
              <a:t>additional information</a:t>
            </a:r>
            <a:r>
              <a:rPr lang="en-US" sz="2400" dirty="0"/>
              <a:t> about </a:t>
            </a:r>
            <a:r>
              <a:rPr lang="en-US" sz="2400" dirty="0" smtClean="0"/>
              <a:t>an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element</a:t>
            </a:r>
          </a:p>
          <a:p>
            <a:endParaRPr lang="en-US" sz="2400" dirty="0" smtClean="0"/>
          </a:p>
          <a:p>
            <a:pPr marL="342900" indent="-342900">
              <a:buFont typeface="Wingdings"/>
              <a:buChar char="à"/>
            </a:pPr>
            <a:r>
              <a:rPr lang="en-US" sz="2400" dirty="0" smtClean="0"/>
              <a:t>Attributes </a:t>
            </a:r>
            <a:r>
              <a:rPr lang="en-US" sz="2400" dirty="0"/>
              <a:t>are always </a:t>
            </a:r>
            <a:r>
              <a:rPr lang="en-US" sz="2400" dirty="0" smtClean="0"/>
              <a:t>  specified </a:t>
            </a:r>
            <a:r>
              <a:rPr lang="en-US" sz="2400" dirty="0"/>
              <a:t>in </a:t>
            </a:r>
            <a:r>
              <a:rPr lang="en-US" sz="2400" b="1" dirty="0"/>
              <a:t>the start </a:t>
            </a:r>
            <a:r>
              <a:rPr lang="en-US" sz="2400" b="1" dirty="0" smtClean="0"/>
              <a:t>tag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43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243" y="709159"/>
            <a:ext cx="77540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&lt;html </a:t>
            </a:r>
            <a:r>
              <a:rPr lang="en-US" sz="2800" dirty="0" err="1"/>
              <a:t>lang</a:t>
            </a:r>
            <a:r>
              <a:rPr lang="en-US" sz="2800" dirty="0"/>
              <a:t>="en-US</a:t>
            </a:r>
            <a:r>
              <a:rPr lang="en-US" sz="2800" dirty="0" smtClean="0"/>
              <a:t>"&gt;  declares the language</a:t>
            </a:r>
          </a:p>
          <a:p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18593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&gt;&gt; HTML Attribute</a:t>
            </a:r>
          </a:p>
        </p:txBody>
      </p:sp>
      <p:pic>
        <p:nvPicPr>
          <p:cNvPr id="8194" name="Picture 2" descr="C:\Users\Ng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92" y="4420820"/>
            <a:ext cx="8095938" cy="18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157962" y="5193357"/>
            <a:ext cx="1752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69" y="1447800"/>
            <a:ext cx="68675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02671" y="3820460"/>
            <a:ext cx="5347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&lt;p title="About W3Schools"&gt;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9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Ng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12" y="1576593"/>
            <a:ext cx="66770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6800" y="-1524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Pre-Demo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03394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4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. HTML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Images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210293" y="1993131"/>
            <a:ext cx="432017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 descr="C:\Users\Ng\Desktop\Cap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95112" y="3054246"/>
            <a:ext cx="286728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Ng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34259"/>
            <a:ext cx="2134125" cy="2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962400" y="1371600"/>
            <a:ext cx="1219200" cy="62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5"/>
            <a:endCxn id="7172" idx="0"/>
          </p:cNvCxnSpPr>
          <p:nvPr/>
        </p:nvCxnSpPr>
        <p:spPr>
          <a:xfrm>
            <a:off x="5003052" y="1902110"/>
            <a:ext cx="1702811" cy="113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123</TotalTime>
  <Words>149</Words>
  <Application>Microsoft Office PowerPoint</Application>
  <PresentationFormat>On-screen Show (4:3)</PresentationFormat>
  <Paragraphs>66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Presentation </vt:lpstr>
      <vt:lpstr>I - Introduction</vt:lpstr>
      <vt:lpstr>HTML Tag</vt:lpstr>
      <vt:lpstr>HTML Page Structure</vt:lpstr>
      <vt:lpstr>Pre-Demo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Ng VLynk</dc:creator>
  <cp:lastModifiedBy>Ng VLynk</cp:lastModifiedBy>
  <cp:revision>12</cp:revision>
  <dcterms:created xsi:type="dcterms:W3CDTF">2014-10-21T19:47:58Z</dcterms:created>
  <dcterms:modified xsi:type="dcterms:W3CDTF">2014-10-21T21:50:58Z</dcterms:modified>
</cp:coreProperties>
</file>