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57" autoAdjust="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F8601-C8CF-4EA4-8123-0FA08F1243B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7CC27-787B-46C7-991A-0C34F149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0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Mỗi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testing. </a:t>
            </a:r>
          </a:p>
          <a:p>
            <a:r>
              <a:rPr lang="en-US" baseline="0" dirty="0" smtClean="0"/>
              <a:t>Testing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testing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development life cycle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7CC27-787B-46C7-991A-0C34F14921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07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All test level.</a:t>
            </a:r>
          </a:p>
          <a:p>
            <a:r>
              <a:rPr lang="en-US" smtClean="0"/>
              <a:t>Often known as “Black-box” testing </a:t>
            </a:r>
            <a:r>
              <a:rPr lang="en-US" smtClean="0">
                <a:sym typeface="Wingdings" panose="05000000000000000000" pitchFamily="2" charset="2"/>
              </a:rPr>
              <a:t> not entirely true, “Black-box” also include Non-functional</a:t>
            </a:r>
            <a:r>
              <a:rPr lang="en-US" baseline="0" smtClean="0">
                <a:sym typeface="Wingdings" panose="05000000000000000000" pitchFamily="2" charset="2"/>
              </a:rPr>
              <a:t> testing.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2B91D-3423-49C6-9687-9EC8C12AF5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All test level.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2B91D-3423-49C6-9687-9EC8C12AF5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All test level.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2B91D-3423-49C6-9687-9EC8C12AF5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8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Regression tests</a:t>
            </a:r>
            <a:r>
              <a:rPr lang="en-US" smtClean="0"/>
              <a:t> are executed whenever the software changes: result of fixes or new or changed functionality</a:t>
            </a:r>
            <a:r>
              <a:rPr lang="en-US" baseline="0" smtClean="0"/>
              <a:t> or</a:t>
            </a:r>
            <a:r>
              <a:rPr lang="en-US" smtClean="0"/>
              <a:t> some aspect of the environment changes</a:t>
            </a:r>
            <a:r>
              <a:rPr lang="en-US" baseline="0" smtClean="0"/>
              <a:t> (</a:t>
            </a:r>
            <a:r>
              <a:rPr lang="en-US" smtClean="0"/>
              <a:t>new version of a database management system; a new version of a source code compiler,…)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2B91D-3423-49C6-9687-9EC8C12AF5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Case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Requirements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 gì các phần mềm cần phải làm để đạt được mục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bussiness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Requirement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developers,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requirement.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Processes , External Interfaces, Non-functional requirements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 các phần mềm sẽ được cấu trúc thành các thành phần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Detailed Design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 thế nào một phần sẽ được cấu trúc 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ym typeface="Wingdings" pitchFamily="2" charset="2"/>
              </a:rPr>
              <a:t>		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phase concentrates 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software will be built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7CC27-787B-46C7-991A-0C34F1492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7CC27-787B-46C7-991A-0C34F1492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9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7CC27-787B-46C7-991A-0C34F1492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-&gt; prevent/make overlaps, remove gaps -&gt; more effective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2B91D-3423-49C6-9687-9EC8C12AF5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Programmer, different programmer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2B91D-3423-49C6-9687-9EC8C12AF5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Developers, specialist integration testers, developers/integrators including non-functional specialists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2B91D-3423-49C6-9687-9EC8C12AF5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Dedicated specialist testers,</a:t>
            </a:r>
            <a:r>
              <a:rPr lang="en-US" baseline="0" dirty="0" smtClean="0"/>
              <a:t> sometimes independent test team; third party team or business analysts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2B91D-3423-49C6-9687-9EC8C12AF5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2B91D-3423-49C6-9687-9EC8C12AF5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i="1" dirty="0">
                <a:latin typeface="+mj-lt"/>
              </a:rPr>
              <a:t>Testing throughout the software </a:t>
            </a:r>
            <a:r>
              <a:rPr lang="en-US" sz="5400" i="1" dirty="0" smtClean="0">
                <a:latin typeface="+mj-lt"/>
              </a:rPr>
              <a:t>life cycle</a:t>
            </a:r>
            <a:endParaRPr lang="en-US" sz="5400" i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9900" y="6172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b/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 Programming (XP) is currently one of the most well-known agile </a:t>
            </a:r>
            <a:r>
              <a:rPr lang="en-US" dirty="0" smtClean="0"/>
              <a:t> development </a:t>
            </a:r>
            <a:r>
              <a:rPr lang="en-US" dirty="0"/>
              <a:t>life cycle </a:t>
            </a:r>
            <a:r>
              <a:rPr lang="en-US" dirty="0" smtClean="0"/>
              <a:t>models:</a:t>
            </a:r>
          </a:p>
          <a:p>
            <a:pPr>
              <a:buFontTx/>
              <a:buChar char="-"/>
            </a:pPr>
            <a:r>
              <a:rPr lang="en-US" dirty="0" smtClean="0"/>
              <a:t>With </a:t>
            </a:r>
            <a:r>
              <a:rPr lang="en-US" dirty="0"/>
              <a:t>XP there are numerous iterations each requiring </a:t>
            </a:r>
            <a:r>
              <a:rPr lang="en-US" dirty="0" smtClean="0"/>
              <a:t>testing.</a:t>
            </a:r>
          </a:p>
          <a:p>
            <a:pPr>
              <a:buFontTx/>
              <a:buChar char="-"/>
            </a:pPr>
            <a:r>
              <a:rPr lang="en-US" dirty="0"/>
              <a:t>XP developers write every test case they can think of and automate them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Testing within a life cycle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749808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every development activity there is a corresponding testing </a:t>
            </a:r>
            <a:r>
              <a:rPr lang="en-US" dirty="0" smtClean="0"/>
              <a:t>activity</a:t>
            </a:r>
          </a:p>
          <a:p>
            <a:endParaRPr lang="en-US" dirty="0" smtClean="0"/>
          </a:p>
          <a:p>
            <a:r>
              <a:rPr lang="en-US" dirty="0"/>
              <a:t>each test level has test objectives specific to that </a:t>
            </a:r>
            <a:r>
              <a:rPr lang="en-US" dirty="0" smtClean="0"/>
              <a:t>level</a:t>
            </a:r>
          </a:p>
          <a:p>
            <a:endParaRPr lang="en-US" dirty="0" smtClean="0"/>
          </a:p>
          <a:p>
            <a:r>
              <a:rPr lang="en-US" dirty="0"/>
              <a:t>the analysis and design of tests for a given test level should begin during the </a:t>
            </a:r>
            <a:r>
              <a:rPr lang="en-US" dirty="0" smtClean="0"/>
              <a:t>corresponding </a:t>
            </a:r>
            <a:r>
              <a:rPr lang="en-US" dirty="0"/>
              <a:t>development activity;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testers </a:t>
            </a:r>
            <a:r>
              <a:rPr lang="en-US" dirty="0"/>
              <a:t>should be involved in </a:t>
            </a:r>
            <a:r>
              <a:rPr lang="en-US" dirty="0" smtClean="0"/>
              <a:t>reviewing documents </a:t>
            </a:r>
            <a:r>
              <a:rPr lang="en-US" dirty="0"/>
              <a:t>as soon as drafts are </a:t>
            </a:r>
            <a:r>
              <a:rPr lang="en-US" dirty="0" smtClean="0"/>
              <a:t>available </a:t>
            </a:r>
            <a:r>
              <a:rPr lang="en-US" dirty="0"/>
              <a:t>in the development cycle.</a:t>
            </a:r>
          </a:p>
        </p:txBody>
      </p:sp>
    </p:spTree>
    <p:extLst>
      <p:ext uri="{BB962C8B-B14F-4D97-AF65-F5344CB8AC3E}">
        <p14:creationId xmlns:p14="http://schemas.microsoft.com/office/powerpoint/2010/main" val="9146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6200"/>
            <a:ext cx="7406640" cy="993882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/>
              <a:t>.3  </a:t>
            </a:r>
            <a:r>
              <a:rPr lang="en-US" dirty="0" smtClean="0"/>
              <a:t>TEST </a:t>
            </a:r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106680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Content: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2239962"/>
            <a:ext cx="5593080" cy="283646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600" dirty="0" smtClean="0"/>
              <a:t>- Component testing</a:t>
            </a:r>
          </a:p>
          <a:p>
            <a:r>
              <a:rPr lang="en-US" sz="3600" dirty="0" smtClean="0"/>
              <a:t>- Integration testing</a:t>
            </a:r>
          </a:p>
          <a:p>
            <a:r>
              <a:rPr lang="en-US" sz="3600" dirty="0" smtClean="0"/>
              <a:t>- System testing</a:t>
            </a:r>
          </a:p>
          <a:p>
            <a:r>
              <a:rPr lang="en-US" sz="3600" dirty="0" smtClean="0"/>
              <a:t>- Acceptance testing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77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78763"/>
            <a:ext cx="7848600" cy="48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2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2.2.1  Component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006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Search defects, verify functions</a:t>
            </a:r>
          </a:p>
          <a:p>
            <a:r>
              <a:rPr lang="en-US" sz="2800" b="1" dirty="0" smtClean="0"/>
              <a:t>Stubs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b="1" dirty="0" smtClean="0"/>
              <a:t>drivers</a:t>
            </a:r>
          </a:p>
          <a:p>
            <a:r>
              <a:rPr lang="en-US" sz="2800" dirty="0" smtClean="0"/>
              <a:t>Test cases: from software design, data model</a:t>
            </a:r>
          </a:p>
          <a:p>
            <a:r>
              <a:rPr lang="en-US" sz="2800" dirty="0" smtClean="0"/>
              <a:t>Access to the code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 smtClean="0"/>
              <a:t>Support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ym typeface="Wingdings" pitchFamily="2" charset="2"/>
              </a:rPr>
              <a:t>Fix defects</a:t>
            </a:r>
          </a:p>
          <a:p>
            <a:r>
              <a:rPr lang="en-US" sz="2800" dirty="0"/>
              <a:t>Types: functional, specific non-functional, structural</a:t>
            </a:r>
          </a:p>
          <a:p>
            <a:r>
              <a:rPr lang="en-US" sz="2800" dirty="0" smtClean="0"/>
              <a:t>Introduce an approach: 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71817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  Integration </a:t>
            </a:r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Test interfaces, interactions</a:t>
            </a:r>
          </a:p>
          <a:p>
            <a:r>
              <a:rPr lang="en-US" sz="2800" dirty="0" smtClean="0"/>
              <a:t>Levels:</a:t>
            </a:r>
          </a:p>
          <a:p>
            <a:pPr lvl="1"/>
            <a:r>
              <a:rPr lang="en-US" dirty="0" smtClean="0"/>
              <a:t>Component integration testing</a:t>
            </a:r>
          </a:p>
          <a:p>
            <a:pPr lvl="1"/>
            <a:r>
              <a:rPr lang="en-US" dirty="0" smtClean="0"/>
              <a:t>System integration testing</a:t>
            </a:r>
            <a:endParaRPr lang="en-US" dirty="0"/>
          </a:p>
          <a:p>
            <a:r>
              <a:rPr lang="en-US" sz="2800" dirty="0" smtClean="0"/>
              <a:t>Extreme approaches: </a:t>
            </a:r>
            <a:r>
              <a:rPr lang="en-US" sz="2800" b="1" dirty="0" smtClean="0"/>
              <a:t>big-bang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b="1" dirty="0" smtClean="0"/>
              <a:t>incremental</a:t>
            </a:r>
          </a:p>
          <a:p>
            <a:r>
              <a:rPr lang="en-US" sz="2800" dirty="0" smtClean="0"/>
              <a:t>Incremental integration testing:</a:t>
            </a:r>
          </a:p>
          <a:p>
            <a:pPr lvl="1"/>
            <a:r>
              <a:rPr lang="en-US" dirty="0" smtClean="0"/>
              <a:t>Top-down</a:t>
            </a:r>
          </a:p>
          <a:p>
            <a:pPr lvl="1"/>
            <a:r>
              <a:rPr lang="en-US" dirty="0" smtClean="0"/>
              <a:t>Bottom-up</a:t>
            </a:r>
          </a:p>
          <a:p>
            <a:pPr lvl="1"/>
            <a:r>
              <a:rPr lang="en-US" dirty="0" smtClean="0"/>
              <a:t>Functional</a:t>
            </a:r>
            <a:endParaRPr lang="en-US" dirty="0"/>
          </a:p>
          <a:p>
            <a:r>
              <a:rPr lang="en-US" sz="2800" dirty="0" smtClean="0"/>
              <a:t>People</a:t>
            </a:r>
          </a:p>
          <a:p>
            <a:r>
              <a:rPr lang="en-US" sz="2800" dirty="0" smtClean="0"/>
              <a:t>Types: functional, structural, specific non-functional</a:t>
            </a:r>
          </a:p>
        </p:txBody>
      </p:sp>
    </p:spTree>
    <p:extLst>
      <p:ext uri="{BB962C8B-B14F-4D97-AF65-F5344CB8AC3E}">
        <p14:creationId xmlns:p14="http://schemas.microsoft.com/office/powerpoint/2010/main" val="19030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2.3.3  System </a:t>
            </a:r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Test the behavior of the whole system</a:t>
            </a:r>
          </a:p>
          <a:p>
            <a:r>
              <a:rPr lang="en-US" sz="3200" dirty="0" smtClean="0"/>
              <a:t>Tests are based on risks, requirements specification, business processes, use cases…</a:t>
            </a:r>
          </a:p>
          <a:p>
            <a:r>
              <a:rPr lang="en-US" sz="3200" dirty="0" smtClean="0"/>
              <a:t>Test environment</a:t>
            </a:r>
          </a:p>
          <a:p>
            <a:r>
              <a:rPr lang="en-US" sz="3200" dirty="0" smtClean="0"/>
              <a:t>People</a:t>
            </a:r>
          </a:p>
          <a:p>
            <a:r>
              <a:rPr lang="en-US" sz="3200" dirty="0" smtClean="0"/>
              <a:t>Types: functional, non-functional</a:t>
            </a:r>
          </a:p>
          <a:p>
            <a:pPr lvl="1"/>
            <a:r>
              <a:rPr lang="en-US" sz="2800" dirty="0" smtClean="0"/>
              <a:t>Functional: specification-based (black-box), structure-based (white-box) techniques</a:t>
            </a:r>
          </a:p>
          <a:p>
            <a:pPr lvl="1"/>
            <a:r>
              <a:rPr lang="en-US" sz="2800" dirty="0" smtClean="0"/>
              <a:t>Non-functional: performance, reliability</a:t>
            </a:r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41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2.2.4 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555992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Establish </a:t>
            </a:r>
            <a:r>
              <a:rPr lang="en-US" sz="2400" dirty="0"/>
              <a:t>confidence in the system, part </a:t>
            </a:r>
            <a:r>
              <a:rPr lang="en-US" sz="2400" dirty="0" smtClean="0"/>
              <a:t>of </a:t>
            </a:r>
            <a:r>
              <a:rPr lang="en-US" sz="2400" dirty="0"/>
              <a:t>the system or specific non-functional </a:t>
            </a:r>
            <a:r>
              <a:rPr lang="en-US" sz="2400" dirty="0" smtClean="0"/>
              <a:t>characteristics</a:t>
            </a:r>
          </a:p>
          <a:p>
            <a:r>
              <a:rPr lang="en-US" sz="2400" dirty="0" smtClean="0"/>
              <a:t>Not </a:t>
            </a:r>
            <a:r>
              <a:rPr lang="en-US" sz="2400" dirty="0"/>
              <a:t>necessarily the </a:t>
            </a:r>
            <a:r>
              <a:rPr lang="en-US" sz="2400" dirty="0" smtClean="0"/>
              <a:t>final </a:t>
            </a:r>
            <a:r>
              <a:rPr lang="en-US" sz="2400" dirty="0"/>
              <a:t>level of </a:t>
            </a:r>
            <a:r>
              <a:rPr lang="en-US" sz="2400" dirty="0" smtClean="0"/>
              <a:t>testing</a:t>
            </a:r>
          </a:p>
          <a:p>
            <a:r>
              <a:rPr lang="en-US" sz="2400" dirty="0" smtClean="0"/>
              <a:t>Levels</a:t>
            </a:r>
          </a:p>
          <a:p>
            <a:r>
              <a:rPr lang="en-US" sz="2400" dirty="0" smtClean="0"/>
              <a:t>Types of acceptance test:</a:t>
            </a:r>
          </a:p>
          <a:p>
            <a:pPr lvl="1"/>
            <a:r>
              <a:rPr lang="en-US" sz="2000" dirty="0" smtClean="0"/>
              <a:t>User acceptance test</a:t>
            </a:r>
          </a:p>
          <a:p>
            <a:pPr lvl="1"/>
            <a:r>
              <a:rPr lang="en-US" sz="2000" dirty="0" smtClean="0"/>
              <a:t>Operational </a:t>
            </a:r>
            <a:r>
              <a:rPr lang="en-US" sz="2000" dirty="0"/>
              <a:t>acceptance </a:t>
            </a:r>
            <a:r>
              <a:rPr lang="en-US" sz="2000" dirty="0" smtClean="0"/>
              <a:t>test</a:t>
            </a:r>
          </a:p>
          <a:p>
            <a:pPr lvl="1"/>
            <a:r>
              <a:rPr lang="en-US" sz="2000" dirty="0"/>
              <a:t>Contract acceptance </a:t>
            </a:r>
            <a:r>
              <a:rPr lang="en-US" sz="2000" dirty="0" smtClean="0"/>
              <a:t>test</a:t>
            </a:r>
          </a:p>
          <a:p>
            <a:pPr lvl="1"/>
            <a:r>
              <a:rPr lang="en-US" sz="2000" dirty="0"/>
              <a:t>Compliance acceptance </a:t>
            </a:r>
            <a:r>
              <a:rPr lang="en-US" sz="2000" dirty="0" smtClean="0"/>
              <a:t>test</a:t>
            </a:r>
            <a:endParaRPr lang="en-US" sz="2000" dirty="0"/>
          </a:p>
          <a:p>
            <a:r>
              <a:rPr lang="en-US" sz="2400" dirty="0" smtClean="0"/>
              <a:t>Mass market products: </a:t>
            </a:r>
            <a:r>
              <a:rPr lang="en-US" sz="2400" b="1" dirty="0" smtClean="0"/>
              <a:t>alpha testing</a:t>
            </a:r>
            <a:r>
              <a:rPr lang="en-US" sz="2400" dirty="0" smtClean="0"/>
              <a:t> &amp; </a:t>
            </a:r>
            <a:r>
              <a:rPr lang="en-US" sz="2400" b="1" dirty="0" smtClean="0"/>
              <a:t>beta testing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43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2.3  TEST TYPES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3505200"/>
            <a:ext cx="5034880" cy="1752600"/>
          </a:xfrm>
        </p:spPr>
        <p:txBody>
          <a:bodyPr/>
          <a:lstStyle/>
          <a:p>
            <a:r>
              <a:rPr lang="en-US" smtClean="0"/>
              <a:t>The target of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en-US" dirty="0" smtClean="0">
                <a:latin typeface="+mj-lt"/>
              </a:rPr>
              <a:t>Software development models</a:t>
            </a:r>
          </a:p>
          <a:p>
            <a:pPr marL="596646" indent="-514350">
              <a:buAutoNum type="arabicPeriod"/>
            </a:pPr>
            <a:r>
              <a:rPr lang="en-US" dirty="0" smtClean="0">
                <a:latin typeface="+mj-lt"/>
              </a:rPr>
              <a:t>Test levels</a:t>
            </a:r>
          </a:p>
          <a:p>
            <a:pPr marL="596646" indent="-514350">
              <a:buAutoNum type="arabicPeriod"/>
            </a:pPr>
            <a:r>
              <a:rPr lang="en-US" dirty="0" smtClean="0">
                <a:latin typeface="+mj-lt"/>
              </a:rPr>
              <a:t>Test type: the targets of testing </a:t>
            </a:r>
          </a:p>
          <a:p>
            <a:pPr marL="596646" indent="-514350">
              <a:buAutoNum type="arabicPeriod"/>
            </a:pPr>
            <a:r>
              <a:rPr lang="en-US" dirty="0" smtClean="0">
                <a:latin typeface="+mj-lt"/>
              </a:rPr>
              <a:t>Maintenance testing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78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Functional testing</a:t>
            </a:r>
          </a:p>
          <a:p>
            <a:r>
              <a:rPr lang="en-US" sz="3600" smtClean="0"/>
              <a:t>Non-functional testing</a:t>
            </a:r>
          </a:p>
          <a:p>
            <a:r>
              <a:rPr lang="en-US" sz="3600" smtClean="0"/>
              <a:t>Structural testing</a:t>
            </a:r>
          </a:p>
          <a:p>
            <a:r>
              <a:rPr lang="en-US" sz="3600" smtClean="0"/>
              <a:t>Testing related to changes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4541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2.3.1  Functional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Focus on (based on ISO 9126):</a:t>
            </a:r>
          </a:p>
          <a:p>
            <a:pPr lvl="1"/>
            <a:r>
              <a:rPr lang="en-US" sz="2400" smtClean="0"/>
              <a:t>Suitability</a:t>
            </a:r>
          </a:p>
          <a:p>
            <a:pPr lvl="1"/>
            <a:r>
              <a:rPr lang="en-US" sz="2400" smtClean="0"/>
              <a:t>Interoperability</a:t>
            </a:r>
          </a:p>
          <a:p>
            <a:pPr lvl="1"/>
            <a:r>
              <a:rPr lang="en-US" sz="2400" smtClean="0"/>
              <a:t>Security</a:t>
            </a:r>
          </a:p>
          <a:p>
            <a:pPr lvl="1"/>
            <a:r>
              <a:rPr lang="en-US" sz="2400" smtClean="0"/>
              <a:t>Accuracy</a:t>
            </a:r>
          </a:p>
          <a:p>
            <a:pPr lvl="1"/>
            <a:r>
              <a:rPr lang="en-US" sz="2400" smtClean="0"/>
              <a:t>Compliance</a:t>
            </a:r>
          </a:p>
          <a:p>
            <a:pPr lvl="1"/>
            <a:endParaRPr lang="en-US" sz="2800"/>
          </a:p>
          <a:p>
            <a:r>
              <a:rPr lang="en-US" sz="3200"/>
              <a:t>2 perspectives:</a:t>
            </a:r>
          </a:p>
          <a:p>
            <a:pPr lvl="1"/>
            <a:r>
              <a:rPr lang="en-US" sz="2400"/>
              <a:t>Requirement-based</a:t>
            </a:r>
          </a:p>
          <a:p>
            <a:pPr lvl="1"/>
            <a:r>
              <a:rPr lang="en-US" sz="2400"/>
              <a:t>Business-process-based</a:t>
            </a:r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0404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2.3.1  Functional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Techniques:</a:t>
            </a:r>
          </a:p>
          <a:p>
            <a:pPr lvl="1"/>
            <a:r>
              <a:rPr lang="en-US" sz="2400" smtClean="0"/>
              <a:t>Specification-based</a:t>
            </a:r>
            <a:endParaRPr lang="en-US" sz="2400"/>
          </a:p>
          <a:p>
            <a:pPr lvl="1"/>
            <a:r>
              <a:rPr lang="en-US" sz="2400" smtClean="0"/>
              <a:t>Experienced-based</a:t>
            </a:r>
            <a:endParaRPr lang="en-US" sz="2400"/>
          </a:p>
          <a:p>
            <a:pPr lvl="1"/>
            <a:endParaRPr lang="en-US"/>
          </a:p>
          <a:p>
            <a:r>
              <a:rPr lang="en-US" sz="3200" smtClean="0"/>
              <a:t>Model:</a:t>
            </a:r>
          </a:p>
          <a:p>
            <a:pPr lvl="1"/>
            <a:r>
              <a:rPr lang="en-US" sz="2400" smtClean="0"/>
              <a:t>Process model</a:t>
            </a:r>
          </a:p>
          <a:p>
            <a:pPr lvl="1"/>
            <a:r>
              <a:rPr lang="en-US" sz="2400" smtClean="0"/>
              <a:t>State transition</a:t>
            </a:r>
          </a:p>
          <a:p>
            <a:pPr lvl="1"/>
            <a:r>
              <a:rPr lang="en-US" sz="2400" smtClean="0"/>
              <a:t>Plain-language specification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2.3.2  Non-functional </a:t>
            </a:r>
            <a:r>
              <a:rPr lang="en-US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6 characteristics (ISO 9126):</a:t>
            </a:r>
            <a:endParaRPr lang="en-US" sz="2800" smtClean="0"/>
          </a:p>
          <a:p>
            <a:pPr lvl="1"/>
            <a:r>
              <a:rPr lang="en-US" sz="2400" smtClean="0"/>
              <a:t>Functionality</a:t>
            </a:r>
          </a:p>
          <a:p>
            <a:pPr lvl="1"/>
            <a:r>
              <a:rPr lang="en-US" sz="2400" smtClean="0"/>
              <a:t>Reliability</a:t>
            </a:r>
          </a:p>
          <a:p>
            <a:pPr lvl="1"/>
            <a:r>
              <a:rPr lang="en-US" sz="2400" smtClean="0"/>
              <a:t>Usability</a:t>
            </a:r>
          </a:p>
          <a:p>
            <a:pPr lvl="1"/>
            <a:r>
              <a:rPr lang="en-US" sz="2400" smtClean="0"/>
              <a:t>Efficiency</a:t>
            </a:r>
          </a:p>
          <a:p>
            <a:pPr lvl="1"/>
            <a:r>
              <a:rPr lang="en-US" sz="2400" smtClean="0"/>
              <a:t>Maintainability</a:t>
            </a:r>
          </a:p>
          <a:p>
            <a:pPr lvl="1"/>
            <a:r>
              <a:rPr lang="en-US" sz="2400" smtClean="0"/>
              <a:t>Portability</a:t>
            </a:r>
          </a:p>
          <a:p>
            <a:pPr lvl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5982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2.3.3  Structural </a:t>
            </a:r>
            <a:r>
              <a:rPr lang="en-US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Is often referred to as “White-box” or “Glass-box”.</a:t>
            </a:r>
          </a:p>
          <a:p>
            <a:endParaRPr lang="en-US" sz="2800" smtClean="0"/>
          </a:p>
          <a:p>
            <a:r>
              <a:rPr lang="en-US" sz="2800" smtClean="0"/>
              <a:t>Is mostly applied at:</a:t>
            </a:r>
          </a:p>
          <a:p>
            <a:pPr lvl="1"/>
            <a:r>
              <a:rPr lang="en-US" sz="2400" b="1" u="sng" smtClean="0"/>
              <a:t>Component level:</a:t>
            </a:r>
            <a:r>
              <a:rPr lang="en-US" sz="2400" b="1" smtClean="0"/>
              <a:t> </a:t>
            </a:r>
            <a:r>
              <a:rPr lang="en-US" sz="2400" smtClean="0"/>
              <a:t>Code coverage – Percentage of executable elements that have been exercised by a </a:t>
            </a:r>
            <a:r>
              <a:rPr lang="en-US" sz="2400" i="1" smtClean="0"/>
              <a:t>test suite</a:t>
            </a:r>
            <a:r>
              <a:rPr lang="en-US" sz="2400" smtClean="0"/>
              <a:t>.</a:t>
            </a:r>
          </a:p>
          <a:p>
            <a:pPr lvl="1"/>
            <a:r>
              <a:rPr lang="en-US" sz="2400" b="1" u="sng" smtClean="0"/>
              <a:t>Integration level</a:t>
            </a:r>
            <a:r>
              <a:rPr lang="en-US" sz="2400" b="1" smtClean="0"/>
              <a:t>: </a:t>
            </a:r>
            <a:r>
              <a:rPr lang="en-US" sz="2400" smtClean="0"/>
              <a:t>Based on system architecture.</a:t>
            </a:r>
            <a:endParaRPr lang="en-US" sz="240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18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2.3.3  </a:t>
            </a:r>
            <a:r>
              <a:rPr lang="en-US" smtClean="0"/>
              <a:t>Testing related to 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Include:</a:t>
            </a:r>
            <a:endParaRPr lang="en-US" sz="2800" smtClean="0"/>
          </a:p>
          <a:p>
            <a:pPr lvl="1"/>
            <a:r>
              <a:rPr lang="en-US" sz="2400" b="1" u="sng" smtClean="0"/>
              <a:t>Confirmation testing (Re-testing):</a:t>
            </a:r>
            <a:r>
              <a:rPr lang="en-US" sz="2400" b="1" smtClean="0"/>
              <a:t> </a:t>
            </a:r>
            <a:r>
              <a:rPr lang="en-US" sz="2400" smtClean="0"/>
              <a:t>Ensure that the test is executed </a:t>
            </a:r>
            <a:r>
              <a:rPr lang="en-US" sz="2400" b="1" smtClean="0"/>
              <a:t>exactly the same way </a:t>
            </a:r>
            <a:r>
              <a:rPr lang="en-US" sz="2400" smtClean="0"/>
              <a:t>as before (same inputs, data, environment).</a:t>
            </a:r>
          </a:p>
          <a:p>
            <a:pPr lvl="1"/>
            <a:endParaRPr lang="en-US" sz="2400" smtClean="0"/>
          </a:p>
          <a:p>
            <a:pPr lvl="1"/>
            <a:r>
              <a:rPr lang="en-US" sz="2400" b="1" u="sng" smtClean="0"/>
              <a:t>Regression testing:</a:t>
            </a:r>
            <a:r>
              <a:rPr lang="en-US" sz="2400" b="1" smtClean="0"/>
              <a:t> </a:t>
            </a:r>
            <a:r>
              <a:rPr lang="en-US" sz="2400" smtClean="0"/>
              <a:t>Verify that the modifications have </a:t>
            </a:r>
            <a:r>
              <a:rPr lang="en-US" sz="2400" b="1" smtClean="0"/>
              <a:t>not caused unintended adverse side effects</a:t>
            </a:r>
            <a:r>
              <a:rPr lang="en-US" sz="2400" smtClean="0"/>
              <a:t> and that the system </a:t>
            </a:r>
            <a:r>
              <a:rPr lang="en-US" sz="2400" b="1" smtClean="0"/>
              <a:t>still meet its requirements</a:t>
            </a:r>
            <a:r>
              <a:rPr lang="en-US" sz="2400" smtClean="0"/>
              <a:t>.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80131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2.1 </a:t>
            </a:r>
            <a:r>
              <a:rPr lang="en-US" dirty="0"/>
              <a:t>Software development models</a:t>
            </a:r>
            <a:br>
              <a:rPr lang="en-US" dirty="0"/>
            </a:br>
            <a:r>
              <a:rPr lang="en-US" dirty="0" smtClean="0"/>
              <a:t>   1. V-model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36224" y="1690581"/>
            <a:ext cx="5813429" cy="48833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52600" y="5823618"/>
            <a:ext cx="31974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Waterfall Model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2499" y="2458978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Requirement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984920" y="3156618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Requirement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810000" y="384385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Global Design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4578933" y="4528218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Detailed Design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201653" y="5169711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Implement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5887453" y="5823618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302333" y="1813474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Business Case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5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09600"/>
            <a:ext cx="7498080" cy="4800600"/>
          </a:xfrm>
        </p:spPr>
        <p:txBody>
          <a:bodyPr>
            <a:normAutofit/>
          </a:bodyPr>
          <a:lstStyle/>
          <a:p>
            <a:pPr>
              <a:buFont typeface="Wingdings"/>
              <a:buChar char="à"/>
            </a:pPr>
            <a:r>
              <a:rPr lang="en-US" dirty="0"/>
              <a:t>Defects were being found too late </a:t>
            </a:r>
            <a:r>
              <a:rPr lang="en-US" dirty="0" smtClean="0"/>
              <a:t>in </a:t>
            </a:r>
            <a:r>
              <a:rPr lang="en-US" dirty="0"/>
              <a:t>the life cycle, as testing was not involved until the end of the project</a:t>
            </a:r>
          </a:p>
          <a:p>
            <a:pPr>
              <a:buFont typeface="Wingdings"/>
              <a:buChar char="à"/>
            </a:pPr>
            <a:r>
              <a:rPr lang="en-US" dirty="0"/>
              <a:t> </a:t>
            </a:r>
            <a:r>
              <a:rPr lang="en-US" dirty="0" smtClean="0"/>
              <a:t>Difficult </a:t>
            </a:r>
            <a:r>
              <a:rPr lang="en-US" dirty="0"/>
              <a:t>to get </a:t>
            </a:r>
            <a:r>
              <a:rPr lang="en-US" dirty="0" smtClean="0"/>
              <a:t>feed back passed backwards </a:t>
            </a:r>
            <a:r>
              <a:rPr lang="en-US" dirty="0"/>
              <a:t>up the waterfall and there are </a:t>
            </a:r>
            <a:r>
              <a:rPr lang="en-US" dirty="0" smtClean="0"/>
              <a:t> difficulties </a:t>
            </a:r>
            <a:r>
              <a:rPr lang="en-US" dirty="0"/>
              <a:t>if we </a:t>
            </a:r>
            <a:r>
              <a:rPr lang="en-US" dirty="0" smtClean="0"/>
              <a:t>need to carry out  for </a:t>
            </a:r>
            <a:r>
              <a:rPr lang="en-US" dirty="0"/>
              <a:t>a </a:t>
            </a:r>
            <a:r>
              <a:rPr lang="en-US" dirty="0" smtClean="0"/>
              <a:t>particular phase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2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V-model provides guidance that testing needs to begin as early as possible in the life </a:t>
            </a:r>
            <a:r>
              <a:rPr lang="en-US" dirty="0" smtClean="0"/>
              <a:t>cycle</a:t>
            </a:r>
          </a:p>
          <a:p>
            <a:pPr marL="82296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These activities should be carried out </a:t>
            </a:r>
            <a:r>
              <a:rPr lang="en-US" dirty="0" smtClean="0"/>
              <a:t>in </a:t>
            </a:r>
            <a:r>
              <a:rPr lang="en-US" dirty="0"/>
              <a:t>parallel with development activities,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Testers </a:t>
            </a:r>
            <a:r>
              <a:rPr lang="en-US" dirty="0"/>
              <a:t>need to work </a:t>
            </a:r>
            <a:r>
              <a:rPr lang="en-US" dirty="0" smtClean="0"/>
              <a:t>with developers </a:t>
            </a:r>
            <a:r>
              <a:rPr lang="en-US" dirty="0"/>
              <a:t>and business analysts </a:t>
            </a:r>
            <a:endParaRPr lang="en-US" dirty="0" smtClean="0"/>
          </a:p>
          <a:p>
            <a:pPr marL="82296" indent="0" algn="just">
              <a:buNone/>
            </a:pPr>
            <a:r>
              <a:rPr lang="en-US" dirty="0" smtClean="0">
                <a:sym typeface="Wingdings" pitchFamily="2" charset="2"/>
              </a:rPr>
              <a:t>   </a:t>
            </a:r>
            <a:r>
              <a:rPr lang="en-US" dirty="0" smtClean="0"/>
              <a:t>so </a:t>
            </a:r>
            <a:r>
              <a:rPr lang="en-US" dirty="0"/>
              <a:t>they can perform these activities and tasks </a:t>
            </a:r>
            <a:r>
              <a:rPr lang="en-US" dirty="0" smtClean="0"/>
              <a:t>and </a:t>
            </a:r>
            <a:r>
              <a:rPr lang="en-US" dirty="0"/>
              <a:t>produce a set of test deliverables.</a:t>
            </a:r>
          </a:p>
        </p:txBody>
      </p:sp>
    </p:spTree>
    <p:extLst>
      <p:ext uri="{BB962C8B-B14F-4D97-AF65-F5344CB8AC3E}">
        <p14:creationId xmlns:p14="http://schemas.microsoft.com/office/powerpoint/2010/main" val="4324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type use 4 test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+mj-lt"/>
              </a:rPr>
              <a:t>component testing</a:t>
            </a:r>
            <a:r>
              <a:rPr lang="en-US" dirty="0">
                <a:latin typeface="+mj-lt"/>
              </a:rPr>
              <a:t>: searches for defects in and verifies the functioning of </a:t>
            </a:r>
            <a:r>
              <a:rPr lang="en-US" dirty="0" smtClean="0">
                <a:latin typeface="+mj-lt"/>
              </a:rPr>
              <a:t>software components</a:t>
            </a:r>
            <a:r>
              <a:rPr lang="en-US" dirty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integration testing</a:t>
            </a:r>
            <a:r>
              <a:rPr lang="en-US" b="1" dirty="0">
                <a:latin typeface="+mj-lt"/>
              </a:rPr>
              <a:t>:</a:t>
            </a:r>
            <a:r>
              <a:rPr lang="en-US" dirty="0">
                <a:latin typeface="+mj-lt"/>
              </a:rPr>
              <a:t> tests interfaces between components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system testing</a:t>
            </a:r>
            <a:r>
              <a:rPr lang="en-US" dirty="0">
                <a:latin typeface="+mj-lt"/>
              </a:rPr>
              <a:t>: The main focus of </a:t>
            </a:r>
            <a:r>
              <a:rPr lang="en-US" dirty="0" smtClean="0">
                <a:latin typeface="+mj-lt"/>
              </a:rPr>
              <a:t>system </a:t>
            </a:r>
            <a:r>
              <a:rPr lang="en-US" dirty="0">
                <a:latin typeface="+mj-lt"/>
              </a:rPr>
              <a:t>testing is verification against specified requirements</a:t>
            </a:r>
            <a:r>
              <a:rPr lang="en-US" dirty="0" smtClean="0">
                <a:latin typeface="+mj-lt"/>
              </a:rPr>
              <a:t>;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dirty="0">
                <a:latin typeface="+mj-lt"/>
              </a:rPr>
              <a:t>acceptance </a:t>
            </a:r>
            <a:r>
              <a:rPr lang="en-US" b="1" dirty="0" smtClean="0">
                <a:latin typeface="+mj-lt"/>
              </a:rPr>
              <a:t>testing</a:t>
            </a:r>
            <a:r>
              <a:rPr lang="en-US" dirty="0" smtClean="0">
                <a:latin typeface="+mj-lt"/>
              </a:rPr>
              <a:t>: validation </a:t>
            </a:r>
            <a:r>
              <a:rPr lang="en-US" dirty="0">
                <a:latin typeface="+mj-lt"/>
              </a:rPr>
              <a:t>testing with respect to user needs, </a:t>
            </a:r>
            <a:r>
              <a:rPr lang="en-US" dirty="0" smtClean="0">
                <a:latin typeface="+mj-lt"/>
              </a:rPr>
              <a:t>requirements</a:t>
            </a:r>
            <a:r>
              <a:rPr lang="en-US" dirty="0">
                <a:latin typeface="+mj-lt"/>
              </a:rPr>
              <a:t>, and business processes</a:t>
            </a:r>
          </a:p>
        </p:txBody>
      </p:sp>
    </p:spTree>
    <p:extLst>
      <p:ext uri="{BB962C8B-B14F-4D97-AF65-F5344CB8AC3E}">
        <p14:creationId xmlns:p14="http://schemas.microsoft.com/office/powerpoint/2010/main" val="25901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96988" y="766087"/>
            <a:ext cx="8447012" cy="4796055"/>
            <a:chOff x="495410" y="590728"/>
            <a:chExt cx="8447012" cy="4796055"/>
          </a:xfrm>
        </p:grpSpPr>
        <p:cxnSp>
          <p:nvCxnSpPr>
            <p:cNvPr id="19" name="Straight Arrow Connector 18"/>
            <p:cNvCxnSpPr>
              <a:stCxn id="9" idx="2"/>
            </p:cNvCxnSpPr>
            <p:nvPr/>
          </p:nvCxnSpPr>
          <p:spPr>
            <a:xfrm flipV="1">
              <a:off x="4613808" y="1235625"/>
              <a:ext cx="3097222" cy="4151158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>
              <a:endCxn id="9" idx="2"/>
            </p:cNvCxnSpPr>
            <p:nvPr/>
          </p:nvCxnSpPr>
          <p:spPr>
            <a:xfrm>
              <a:off x="906266" y="603255"/>
              <a:ext cx="3707542" cy="4783528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95410" y="590728"/>
              <a:ext cx="8447012" cy="4796055"/>
              <a:chOff x="1067916" y="207726"/>
              <a:chExt cx="8447012" cy="479605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78772" y="1085799"/>
                <a:ext cx="2064815" cy="632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User Requirement</a:t>
                </a:r>
                <a:endParaRPr lang="en-US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57760" y="1928875"/>
                <a:ext cx="2064815" cy="632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System Requirement</a:t>
                </a:r>
                <a:endParaRPr lang="en-US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72036" y="2781073"/>
                <a:ext cx="2064815" cy="632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Global Design</a:t>
                </a:r>
                <a:endParaRPr lang="en-US" b="1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03491" y="3559591"/>
                <a:ext cx="2064815" cy="632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Detailed Design</a:t>
                </a:r>
                <a:endParaRPr lang="en-US" b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67916" y="220253"/>
                <a:ext cx="2064815" cy="632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Business Case</a:t>
                </a:r>
                <a:endParaRPr lang="en-US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53906" y="4370942"/>
                <a:ext cx="2064815" cy="632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Implement</a:t>
                </a:r>
                <a:endParaRPr lang="en-US" b="1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373106" y="3559591"/>
                <a:ext cx="2064815" cy="632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Component Test</a:t>
                </a:r>
                <a:endParaRPr lang="en-US" b="1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914990" y="2799360"/>
                <a:ext cx="2064815" cy="632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Integration Test</a:t>
                </a:r>
                <a:endParaRPr lang="en-US" b="1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01666" y="1928875"/>
                <a:ext cx="2064815" cy="632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System Test</a:t>
                </a:r>
                <a:endParaRPr lang="en-US" b="1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47397" y="1085799"/>
                <a:ext cx="2064815" cy="632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Acceptance Test</a:t>
                </a:r>
                <a:endParaRPr lang="en-US" b="1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450113" y="207726"/>
                <a:ext cx="2064815" cy="632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Operational System</a:t>
                </a:r>
                <a:endParaRPr lang="en-US" b="1" dirty="0"/>
              </a:p>
            </p:txBody>
          </p:sp>
        </p:grpSp>
      </p:grpSp>
      <p:cxnSp>
        <p:nvCxnSpPr>
          <p:cNvPr id="40" name="Elbow Connector 39"/>
          <p:cNvCxnSpPr>
            <a:stCxn id="6" idx="1"/>
            <a:endCxn id="5" idx="1"/>
          </p:cNvCxnSpPr>
          <p:nvPr/>
        </p:nvCxnSpPr>
        <p:spPr>
          <a:xfrm rot="10800000">
            <a:off x="1107844" y="1960580"/>
            <a:ext cx="478988" cy="843076"/>
          </a:xfrm>
          <a:prstGeom prst="bentConnector3">
            <a:avLst>
              <a:gd name="adj1" fmla="val 23554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4355" y="2058952"/>
            <a:ext cx="200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Verification Traceability</a:t>
            </a:r>
            <a:endParaRPr lang="en-US" dirty="0"/>
          </a:p>
        </p:txBody>
      </p:sp>
      <p:cxnSp>
        <p:nvCxnSpPr>
          <p:cNvPr id="45" name="Elbow Connector 44"/>
          <p:cNvCxnSpPr>
            <a:stCxn id="7" idx="1"/>
            <a:endCxn id="6" idx="1"/>
          </p:cNvCxnSpPr>
          <p:nvPr/>
        </p:nvCxnSpPr>
        <p:spPr>
          <a:xfrm rot="10800000">
            <a:off x="1586832" y="2803656"/>
            <a:ext cx="414276" cy="852198"/>
          </a:xfrm>
          <a:prstGeom prst="bentConnector3">
            <a:avLst>
              <a:gd name="adj1" fmla="val 155181"/>
            </a:avLst>
          </a:prstGeom>
          <a:ln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5112" y="3619014"/>
            <a:ext cx="200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Verification Traceability</a:t>
            </a:r>
            <a:endParaRPr lang="en-US" dirty="0"/>
          </a:p>
        </p:txBody>
      </p:sp>
      <p:cxnSp>
        <p:nvCxnSpPr>
          <p:cNvPr id="54" name="Elbow Connector 53"/>
          <p:cNvCxnSpPr>
            <a:stCxn id="8" idx="1"/>
            <a:endCxn id="6" idx="1"/>
          </p:cNvCxnSpPr>
          <p:nvPr/>
        </p:nvCxnSpPr>
        <p:spPr>
          <a:xfrm rot="10800000">
            <a:off x="1586833" y="2803656"/>
            <a:ext cx="1045731" cy="1630716"/>
          </a:xfrm>
          <a:prstGeom prst="bentConnector3">
            <a:avLst>
              <a:gd name="adj1" fmla="val 121860"/>
            </a:avLst>
          </a:prstGeom>
          <a:ln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172659" y="1960579"/>
            <a:ext cx="340381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2" idx="1"/>
            <a:endCxn id="6" idx="3"/>
          </p:cNvCxnSpPr>
          <p:nvPr/>
        </p:nvCxnSpPr>
        <p:spPr>
          <a:xfrm flipH="1">
            <a:off x="3651647" y="2803656"/>
            <a:ext cx="247909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1" idx="1"/>
            <a:endCxn id="7" idx="3"/>
          </p:cNvCxnSpPr>
          <p:nvPr/>
        </p:nvCxnSpPr>
        <p:spPr>
          <a:xfrm flipH="1" flipV="1">
            <a:off x="4065923" y="3655854"/>
            <a:ext cx="1478139" cy="182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0" idx="1"/>
            <a:endCxn id="8" idx="3"/>
          </p:cNvCxnSpPr>
          <p:nvPr/>
        </p:nvCxnSpPr>
        <p:spPr>
          <a:xfrm flipH="1">
            <a:off x="4697378" y="4434372"/>
            <a:ext cx="3048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05763" y="1963969"/>
            <a:ext cx="15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237378" y="2762875"/>
            <a:ext cx="15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254963" y="3688309"/>
            <a:ext cx="15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Iterative life cycles</a:t>
            </a:r>
          </a:p>
        </p:txBody>
      </p:sp>
      <p:pic>
        <p:nvPicPr>
          <p:cNvPr id="1026" name="Picture 2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2286000"/>
            <a:ext cx="79787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a/ Rapid </a:t>
            </a:r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555992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Encourages </a:t>
            </a:r>
            <a:r>
              <a:rPr lang="en-US" sz="2800" dirty="0"/>
              <a:t>active customer </a:t>
            </a:r>
            <a:r>
              <a:rPr lang="en-US" sz="2800" dirty="0" smtClean="0"/>
              <a:t>feedback: the </a:t>
            </a:r>
            <a:r>
              <a:rPr lang="en-US" sz="2800" dirty="0"/>
              <a:t>customer gets early visibility of the product</a:t>
            </a:r>
            <a:r>
              <a:rPr lang="en-US" sz="2800" dirty="0" smtClean="0"/>
              <a:t>,</a:t>
            </a:r>
          </a:p>
          <a:p>
            <a:pPr marL="82296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They can provide feedback on the design and can decide, based on the existing functionality, whether to proceed with the development,</a:t>
            </a:r>
          </a:p>
          <a:p>
            <a:pPr marL="82296" indent="0" algn="just">
              <a:buNone/>
            </a:pPr>
            <a:r>
              <a:rPr lang="en-US" sz="2800" dirty="0">
                <a:sym typeface="Wingdings" pitchFamily="2" charset="2"/>
              </a:rPr>
              <a:t>Validation with the RAD development process is thus an </a:t>
            </a:r>
            <a:r>
              <a:rPr lang="en-US" sz="2800" dirty="0" smtClean="0">
                <a:sym typeface="Wingdings" pitchFamily="2" charset="2"/>
              </a:rPr>
              <a:t>early </a:t>
            </a:r>
            <a:r>
              <a:rPr lang="en-US" sz="2800" dirty="0">
                <a:sym typeface="Wingdings" pitchFamily="2" charset="2"/>
              </a:rPr>
              <a:t>and major activity</a:t>
            </a:r>
            <a:endParaRPr lang="en-US" sz="2800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11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252</TotalTime>
  <Words>971</Words>
  <Application>Microsoft Office PowerPoint</Application>
  <PresentationFormat>On-screen Show (4:3)</PresentationFormat>
  <Paragraphs>194</Paragraphs>
  <Slides>25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CHAPTER 2</vt:lpstr>
      <vt:lpstr>Overview</vt:lpstr>
      <vt:lpstr>2.1 Software development models    1. V-model</vt:lpstr>
      <vt:lpstr>PowerPoint Presentation</vt:lpstr>
      <vt:lpstr>V-model</vt:lpstr>
      <vt:lpstr>Common type use 4 test levels</vt:lpstr>
      <vt:lpstr>PowerPoint Presentation</vt:lpstr>
      <vt:lpstr>2. Iterative life cycles</vt:lpstr>
      <vt:lpstr>a/ Rapid Application Development</vt:lpstr>
      <vt:lpstr>b/ Agile development</vt:lpstr>
      <vt:lpstr>3. Testing within a life cycle model</vt:lpstr>
      <vt:lpstr>PowerPoint Presentation</vt:lpstr>
      <vt:lpstr>2.3  TEST levels</vt:lpstr>
      <vt:lpstr>PowerPoint Presentation</vt:lpstr>
      <vt:lpstr>2.2.1  Component Testing</vt:lpstr>
      <vt:lpstr>2.2.2  Integration Testing</vt:lpstr>
      <vt:lpstr>2.3.3  System Testing</vt:lpstr>
      <vt:lpstr>2.2.4  Acceptance Testing</vt:lpstr>
      <vt:lpstr>2.3  TEST TYPES</vt:lpstr>
      <vt:lpstr>Content</vt:lpstr>
      <vt:lpstr>2.3.1  Functional Testing</vt:lpstr>
      <vt:lpstr>2.3.1  Functional Testing</vt:lpstr>
      <vt:lpstr>2.3.2  Non-functional Testing</vt:lpstr>
      <vt:lpstr>2.3.3  Structural Testing</vt:lpstr>
      <vt:lpstr>2.3.3  Testing related to changes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Ng VLynk</dc:creator>
  <cp:lastModifiedBy>Ng VLynk</cp:lastModifiedBy>
  <cp:revision>16</cp:revision>
  <dcterms:created xsi:type="dcterms:W3CDTF">2006-08-16T00:00:00Z</dcterms:created>
  <dcterms:modified xsi:type="dcterms:W3CDTF">2014-11-02T18:56:27Z</dcterms:modified>
</cp:coreProperties>
</file>