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sldIdLst>
    <p:sldId id="256" r:id="rId3"/>
    <p:sldId id="259" r:id="rId4"/>
    <p:sldId id="260" r:id="rId5"/>
    <p:sldId id="264" r:id="rId6"/>
    <p:sldId id="263" r:id="rId7"/>
    <p:sldId id="267" r:id="rId8"/>
    <p:sldId id="265" r:id="rId9"/>
    <p:sldId id="268" r:id="rId10"/>
    <p:sldId id="266" r:id="rId11"/>
    <p:sldId id="269" r:id="rId12"/>
  </p:sldIdLst>
  <p:sldSz cx="9144000" cy="6858000" type="screen4x3"/>
  <p:notesSz cx="6796088" cy="9925050"/>
  <p:defaultTextStyle>
    <a:defPPr>
      <a:defRPr lang="en-GB"/>
    </a:defPPr>
    <a:lvl1pPr algn="l" defTabSz="449263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1pPr>
    <a:lvl2pPr marL="457200" algn="l" defTabSz="449263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2pPr>
    <a:lvl3pPr marL="914400" algn="l" defTabSz="449263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3pPr>
    <a:lvl4pPr marL="1371600" algn="l" defTabSz="449263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4pPr>
    <a:lvl5pPr marL="1828800" algn="l" defTabSz="449263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4813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5988" y="741363"/>
            <a:ext cx="4964112" cy="37211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4875"/>
            <a:ext cx="4983162" cy="447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426575"/>
            <a:ext cx="2944813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426575"/>
            <a:ext cx="2944813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8DB3B5D-303E-4C91-8A34-AE23B14D01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BCEB1C6-0EE5-4374-8354-77FC65D853AD}" type="slidenum">
              <a:rPr lang="en-GB" smtClean="0"/>
              <a:pPr>
                <a:defRPr/>
              </a:pPr>
              <a:t>1</a:t>
            </a:fld>
            <a:endParaRPr lang="en-GB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1363"/>
            <a:ext cx="4962525" cy="3722687"/>
          </a:xfrm>
          <a:ln/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71988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5600" y="379413"/>
            <a:ext cx="1979613" cy="49545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379413"/>
            <a:ext cx="5791200" cy="49545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11163" y="1260475"/>
            <a:ext cx="403701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00575" y="1260475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83363" y="1066800"/>
            <a:ext cx="2055812" cy="47180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11163" y="1066800"/>
            <a:ext cx="6019800" cy="47180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2800" y="1066800"/>
            <a:ext cx="5103813" cy="15557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84613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99013" y="1524000"/>
            <a:ext cx="38862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33338"/>
            <a:ext cx="9136062" cy="6792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79413"/>
            <a:ext cx="7923213" cy="1068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923213" cy="381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Четвертый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  <a:p>
            <a:pPr lvl="4"/>
            <a:r>
              <a:rPr lang="en-GB" smtClean="0"/>
              <a:t>Восьмой уровень структуры</a:t>
            </a:r>
          </a:p>
          <a:p>
            <a:pPr lvl="4"/>
            <a:r>
              <a:rPr lang="en-GB" smtClean="0"/>
              <a:t>Девятый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ea typeface="MS PGothic" pitchFamily="34" charset="-128"/>
          <a:cs typeface="Arial Unicode MS" pitchFamily="34" charset="-128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ea typeface="MS PGothic" pitchFamily="34" charset="-128"/>
          <a:cs typeface="Arial Unicode MS" pitchFamily="34" charset="-128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ea typeface="MS PGothic" pitchFamily="34" charset="-128"/>
          <a:cs typeface="Arial Unicode MS" pitchFamily="34" charset="-128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ea typeface="MS PGothic" pitchFamily="34" charset="-128"/>
          <a:cs typeface="Arial Unicode MS" pitchFamily="34" charset="-128"/>
        </a:defRPr>
      </a:lvl5pPr>
      <a:lvl6pPr marL="4572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531813" indent="-531813" algn="l" defTabSz="449263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AutoNum type="arabicPeriod"/>
        <a:defRPr sz="28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836613" indent="-379413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 b="1">
          <a:solidFill>
            <a:srgbClr val="000000"/>
          </a:solidFill>
          <a:latin typeface="+mn-lt"/>
          <a:ea typeface="+mn-ea"/>
          <a:cs typeface="+mn-cs"/>
        </a:defRPr>
      </a:lvl2pPr>
      <a:lvl3pPr marL="1293813" indent="-379413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3pPr>
      <a:lvl4pPr marL="1712913" indent="-341313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b="1">
          <a:solidFill>
            <a:srgbClr val="000000"/>
          </a:solidFill>
          <a:latin typeface="+mn-lt"/>
          <a:ea typeface="+mn-ea"/>
          <a:cs typeface="+mn-cs"/>
        </a:defRPr>
      </a:lvl4pPr>
      <a:lvl5pPr marL="2093913" indent="-265113" algn="l" defTabSz="449263" rtl="0" eaLnBrk="0" fontAlgn="base" hangingPunct="0">
        <a:lnSpc>
          <a:spcPct val="93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+mn-ea"/>
          <a:cs typeface="+mn-cs"/>
        </a:defRPr>
      </a:lvl5pPr>
      <a:lvl6pPr marL="2551113" indent="-265113" algn="l" defTabSz="449263" rtl="0" fontAlgn="base">
        <a:lnSpc>
          <a:spcPct val="93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+mn-ea"/>
          <a:cs typeface="+mn-cs"/>
        </a:defRPr>
      </a:lvl6pPr>
      <a:lvl7pPr marL="3008313" indent="-265113" algn="l" defTabSz="449263" rtl="0" fontAlgn="base">
        <a:lnSpc>
          <a:spcPct val="93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+mn-ea"/>
          <a:cs typeface="+mn-cs"/>
        </a:defRPr>
      </a:lvl7pPr>
      <a:lvl8pPr marL="3465513" indent="-265113" algn="l" defTabSz="449263" rtl="0" fontAlgn="base">
        <a:lnSpc>
          <a:spcPct val="93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+mn-ea"/>
          <a:cs typeface="+mn-cs"/>
        </a:defRPr>
      </a:lvl8pPr>
      <a:lvl9pPr marL="3922713" indent="-265113" algn="l" defTabSz="449263" rtl="0" fontAlgn="base">
        <a:lnSpc>
          <a:spcPct val="93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9050" y="766763"/>
            <a:ext cx="9163050" cy="589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2081213" y="1600200"/>
            <a:ext cx="3748087" cy="2362200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5562600" y="3429000"/>
            <a:ext cx="2362200" cy="1143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3186113" y="914400"/>
            <a:ext cx="5780087" cy="140335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52800" y="1066800"/>
            <a:ext cx="5103813" cy="155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3384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362200" y="2438400"/>
            <a:ext cx="22860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260475"/>
            <a:ext cx="8228012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Четвертый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  <a:p>
            <a:pPr lvl="4"/>
            <a:r>
              <a:rPr lang="en-GB" smtClean="0"/>
              <a:t>Восьмой уровень структуры</a:t>
            </a:r>
          </a:p>
          <a:p>
            <a:pPr lvl="4"/>
            <a:r>
              <a:rPr lang="en-GB" smtClean="0"/>
              <a:t>Девятый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ea typeface="MS PGothic" pitchFamily="34" charset="-128"/>
          <a:cs typeface="Arial Unicode MS" pitchFamily="34" charset="-128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ea typeface="MS PGothic" pitchFamily="34" charset="-128"/>
          <a:cs typeface="Arial Unicode MS" pitchFamily="34" charset="-128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ea typeface="MS PGothic" pitchFamily="34" charset="-128"/>
          <a:cs typeface="Arial Unicode MS" pitchFamily="34" charset="-128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ea typeface="MS PGothic" pitchFamily="34" charset="-128"/>
          <a:cs typeface="Arial Unicode MS" pitchFamily="34" charset="-128"/>
        </a:defRPr>
      </a:lvl5pPr>
      <a:lvl6pPr marL="4572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531813" indent="-531813" algn="l" defTabSz="449263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AutoNum type="arabicPeriod"/>
        <a:defRPr sz="28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836613" indent="-379413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 b="1">
          <a:solidFill>
            <a:srgbClr val="000000"/>
          </a:solidFill>
          <a:latin typeface="+mn-lt"/>
          <a:ea typeface="+mn-ea"/>
          <a:cs typeface="+mn-cs"/>
        </a:defRPr>
      </a:lvl2pPr>
      <a:lvl3pPr marL="1293813" indent="-379413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3pPr>
      <a:lvl4pPr marL="1712913" indent="-341313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b="1">
          <a:solidFill>
            <a:srgbClr val="000000"/>
          </a:solidFill>
          <a:latin typeface="+mn-lt"/>
          <a:ea typeface="+mn-ea"/>
          <a:cs typeface="+mn-cs"/>
        </a:defRPr>
      </a:lvl4pPr>
      <a:lvl5pPr marL="2093913" indent="-265113" algn="l" defTabSz="449263" rtl="0" eaLnBrk="0" fontAlgn="base" hangingPunct="0">
        <a:lnSpc>
          <a:spcPct val="93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+mn-ea"/>
          <a:cs typeface="+mn-cs"/>
        </a:defRPr>
      </a:lvl5pPr>
      <a:lvl6pPr marL="2551113" indent="-265113" algn="l" defTabSz="449263" rtl="0" fontAlgn="base">
        <a:lnSpc>
          <a:spcPct val="93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+mn-ea"/>
          <a:cs typeface="+mn-cs"/>
        </a:defRPr>
      </a:lvl6pPr>
      <a:lvl7pPr marL="3008313" indent="-265113" algn="l" defTabSz="449263" rtl="0" fontAlgn="base">
        <a:lnSpc>
          <a:spcPct val="93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+mn-ea"/>
          <a:cs typeface="+mn-cs"/>
        </a:defRPr>
      </a:lvl7pPr>
      <a:lvl8pPr marL="3465513" indent="-265113" algn="l" defTabSz="449263" rtl="0" fontAlgn="base">
        <a:lnSpc>
          <a:spcPct val="93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+mn-ea"/>
          <a:cs typeface="+mn-cs"/>
        </a:defRPr>
      </a:lvl8pPr>
      <a:lvl9pPr marL="3922713" indent="-265113" algn="l" defTabSz="449263" rtl="0" fontAlgn="base">
        <a:lnSpc>
          <a:spcPct val="93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059113" y="404813"/>
            <a:ext cx="5967412" cy="12192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/>
              <a:t>CMS</a:t>
            </a:r>
            <a:endParaRPr lang="en-GB" sz="2400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508625" y="2205038"/>
            <a:ext cx="3635375" cy="740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</a:pPr>
            <a:r>
              <a:rPr lang="ru-RU" sz="1400" b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Захаров В.И.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ru-RU" sz="1400" b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Группа №3371</a:t>
            </a:r>
            <a:endParaRPr lang="en-GB" sz="1400" b="1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>
              <a:lnSpc>
                <a:spcPct val="100000"/>
              </a:lnSpc>
              <a:buFont typeface="Arial" charset="0"/>
              <a:buNone/>
            </a:pPr>
            <a:endParaRPr lang="en-GB" sz="1400" b="1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WordPress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214414" y="1571612"/>
          <a:ext cx="7000924" cy="380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/>
                <a:gridCol w="3500462"/>
              </a:tblGrid>
              <a:tr h="4093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Плюсы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Минусы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Бесплатность</a:t>
                      </a:r>
                      <a:r>
                        <a:rPr lang="ru-RU" b="1" baseline="0" dirty="0" smtClean="0"/>
                        <a:t> системы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Ограниченность</a:t>
                      </a:r>
                      <a:endParaRPr lang="ru-RU" b="1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Активное</a:t>
                      </a:r>
                      <a:r>
                        <a:rPr lang="ru-RU" b="1" baseline="0" dirty="0" smtClean="0"/>
                        <a:t> сообщество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Медленность</a:t>
                      </a:r>
                      <a:endParaRPr lang="ru-RU" b="1" dirty="0"/>
                    </a:p>
                  </a:txBody>
                  <a:tcPr/>
                </a:tc>
              </a:tr>
              <a:tr h="70653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Много</a:t>
                      </a:r>
                      <a:r>
                        <a:rPr lang="ru-RU" b="1" baseline="0" dirty="0" smtClean="0"/>
                        <a:t> шаблонов и </a:t>
                      </a:r>
                      <a:r>
                        <a:rPr lang="ru-RU" b="1" baseline="0" dirty="0" err="1" smtClean="0"/>
                        <a:t>мнуалов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Низкая безопасность</a:t>
                      </a:r>
                      <a:endParaRPr lang="ru-RU" b="1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Понятность и простота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Большая распространенность</a:t>
                      </a:r>
                      <a:endParaRPr lang="ru-RU" b="1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Общие сведения</a:t>
            </a:r>
            <a:endParaRPr lang="ru-RU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71472" y="1386946"/>
            <a:ext cx="821537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ea typeface="Times New Roman" pitchFamily="18" charset="0"/>
                <a:cs typeface="Times New Roman" pitchFamily="18" charset="0"/>
              </a:rPr>
              <a:t>Система управления содержимым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ea typeface="Times New Roman" pitchFamily="18" charset="0"/>
                <a:cs typeface="Times New Roman" pitchFamily="18" charset="0"/>
              </a:rPr>
              <a:t> (</a:t>
            </a:r>
            <a:r>
              <a:rPr kumimoji="0" lang="ru-RU" sz="1800" b="0" i="1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ea typeface="Times New Roman" pitchFamily="18" charset="0"/>
                <a:cs typeface="Times New Roman" pitchFamily="18" charset="0"/>
              </a:rPr>
              <a:t>Content</a:t>
            </a:r>
            <a:r>
              <a:rPr kumimoji="0" lang="ru-RU" sz="18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1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ea typeface="Times New Roman" pitchFamily="18" charset="0"/>
                <a:cs typeface="Times New Roman" pitchFamily="18" charset="0"/>
              </a:rPr>
              <a:t>management</a:t>
            </a:r>
            <a:r>
              <a:rPr kumimoji="0" lang="ru-RU" sz="18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1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ea typeface="Times New Roman" pitchFamily="18" charset="0"/>
                <a:cs typeface="Times New Roman" pitchFamily="18" charset="0"/>
              </a:rPr>
              <a:t>system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ea typeface="Times New Roman" pitchFamily="18" charset="0"/>
                <a:cs typeface="Times New Roman" pitchFamily="18" charset="0"/>
              </a:rPr>
              <a:t>, 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ea typeface="Times New Roman" pitchFamily="18" charset="0"/>
                <a:cs typeface="Times New Roman" pitchFamily="18" charset="0"/>
              </a:rPr>
              <a:t>CMS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ea typeface="Times New Roman" pitchFamily="18" charset="0"/>
                <a:cs typeface="Times New Roman" pitchFamily="18" charset="0"/>
              </a:rPr>
              <a:t>) — 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информационная система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ea typeface="Times New Roman" pitchFamily="18" charset="0"/>
                <a:cs typeface="Times New Roman" pitchFamily="18" charset="0"/>
              </a:rPr>
              <a:t> или 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компьютерная программа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ea typeface="Times New Roman" pitchFamily="18" charset="0"/>
                <a:cs typeface="Times New Roman" pitchFamily="18" charset="0"/>
              </a:rPr>
              <a:t>, используемая для обеспечения и организации совместного процесса создания, редактирования и управления содержимым.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</p:txBody>
      </p:sp>
      <p:pic>
        <p:nvPicPr>
          <p:cNvPr id="5124" name="Picture 4" descr="https://upload.wikimedia.org/wikipedia/commons/e/e6/JoomlaAdministrator1.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2786058"/>
            <a:ext cx="4780848" cy="25003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14290"/>
            <a:ext cx="7923213" cy="1068387"/>
          </a:xfrm>
        </p:spPr>
        <p:txBody>
          <a:bodyPr/>
          <a:lstStyle/>
          <a:p>
            <a:pPr algn="ctr"/>
            <a:r>
              <a:rPr lang="ru-RU" dirty="0" smtClean="0"/>
              <a:t>Разновидности </a:t>
            </a:r>
            <a:r>
              <a:rPr lang="en-US" dirty="0" smtClean="0"/>
              <a:t>CMS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1714488"/>
            <a:ext cx="4143404" cy="881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solidFill>
                  <a:schemeClr val="tx1"/>
                </a:solidFill>
              </a:rPr>
              <a:t>Система управления содержимым масштаба предприятия 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(</a:t>
            </a:r>
            <a:r>
              <a:rPr lang="ru-RU" sz="1800" dirty="0" err="1" smtClean="0">
                <a:solidFill>
                  <a:schemeClr val="tx1"/>
                </a:solidFill>
              </a:rPr>
              <a:t>Enterprise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err="1" smtClean="0">
                <a:solidFill>
                  <a:schemeClr val="tx1"/>
                </a:solidFill>
              </a:rPr>
              <a:t>Content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err="1" smtClean="0">
                <a:solidFill>
                  <a:schemeClr val="tx1"/>
                </a:solidFill>
              </a:rPr>
              <a:t>Management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err="1" smtClean="0">
                <a:solidFill>
                  <a:schemeClr val="tx1"/>
                </a:solidFill>
              </a:rPr>
              <a:t>System</a:t>
            </a:r>
            <a:r>
              <a:rPr lang="ru-RU" sz="1800" dirty="0" smtClean="0">
                <a:solidFill>
                  <a:schemeClr val="tx1"/>
                </a:solidFill>
              </a:rPr>
              <a:t>)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29190" y="1714488"/>
            <a:ext cx="4572000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solidFill>
                  <a:schemeClr val="tx1"/>
                </a:solidFill>
              </a:rPr>
              <a:t>Система управления </a:t>
            </a:r>
            <a:r>
              <a:rPr lang="ru-RU" sz="1800" b="1" dirty="0" err="1" smtClean="0">
                <a:solidFill>
                  <a:schemeClr val="tx1"/>
                </a:solidFill>
              </a:rPr>
              <a:t>веб-содержимым</a:t>
            </a:r>
            <a:r>
              <a:rPr lang="ru-RU" sz="1800" dirty="0" smtClean="0">
                <a:solidFill>
                  <a:schemeClr val="tx1"/>
                </a:solidFill>
              </a:rPr>
              <a:t> 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 smtClean="0">
                <a:solidFill>
                  <a:schemeClr val="tx1"/>
                </a:solidFill>
              </a:rPr>
              <a:t>Web Content Management System)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00034" y="2714620"/>
            <a:ext cx="298158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HRM, DMS CRM, ERP</a:t>
            </a:r>
            <a:r>
              <a:rPr lang="ru-RU" sz="1800" dirty="0" smtClean="0">
                <a:solidFill>
                  <a:schemeClr val="tx1"/>
                </a:solidFill>
              </a:rPr>
              <a:t> и т. </a:t>
            </a:r>
            <a:r>
              <a:rPr lang="ru-RU" sz="1800" dirty="0" err="1" smtClean="0">
                <a:solidFill>
                  <a:schemeClr val="tx1"/>
                </a:solidFill>
              </a:rPr>
              <a:t>д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0628" y="2500306"/>
            <a:ext cx="4572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Управление текстовым и графическим наполнением </a:t>
            </a:r>
            <a:r>
              <a:rPr lang="ru-RU" sz="1800" dirty="0" err="1" smtClean="0">
                <a:solidFill>
                  <a:schemeClr val="tx1"/>
                </a:solidFill>
              </a:rPr>
              <a:t>веб-сайта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11" name="Shape 10"/>
          <p:cNvCxnSpPr>
            <a:stCxn id="2" idx="2"/>
            <a:endCxn id="5" idx="0"/>
          </p:cNvCxnSpPr>
          <p:nvPr/>
        </p:nvCxnSpPr>
        <p:spPr bwMode="auto">
          <a:xfrm rot="5400000">
            <a:off x="3407941" y="375035"/>
            <a:ext cx="431811" cy="224709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Соединительная линия уступом 13"/>
          <p:cNvCxnSpPr>
            <a:stCxn id="2" idx="2"/>
            <a:endCxn id="7" idx="0"/>
          </p:cNvCxnSpPr>
          <p:nvPr/>
        </p:nvCxnSpPr>
        <p:spPr bwMode="auto">
          <a:xfrm rot="16200000" flipH="1">
            <a:off x="5765386" y="264683"/>
            <a:ext cx="431811" cy="2467797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170" name="Picture 2" descr="http://mruptime.com/images/560560be2da7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3143248"/>
            <a:ext cx="3200422" cy="2500330"/>
          </a:xfrm>
          <a:prstGeom prst="rect">
            <a:avLst/>
          </a:prstGeom>
          <a:noFill/>
        </p:spPr>
      </p:pic>
      <p:pic>
        <p:nvPicPr>
          <p:cNvPr id="7172" name="Picture 4" descr="http://imclassified.com/oc-content/uploads/29/27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3714752"/>
            <a:ext cx="1666589" cy="1571636"/>
          </a:xfrm>
          <a:prstGeom prst="rect">
            <a:avLst/>
          </a:prstGeom>
          <a:noFill/>
        </p:spPr>
      </p:pic>
      <p:pic>
        <p:nvPicPr>
          <p:cNvPr id="7174" name="Picture 6" descr="http://scontent.cdninstagram.com/hphotos-xfa1/t51.2885-15/e15/11378033_1423445044650046_1978956890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3071810"/>
            <a:ext cx="1500174" cy="15001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 Готовые системы управления содержимым сайта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1928802"/>
            <a:ext cx="842968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 1) Генерация страниц по запросу. Системы такого типа   работают на основе связки «Модуль редактирования → База данных → Модуль представления». 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571612"/>
            <a:ext cx="85472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Типы: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2928934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2) Генерация страниц при редактировании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2910" y="3857628"/>
            <a:ext cx="2258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3) Смешанный тип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146" name="Picture 2" descr="http://images.botasot.info/uploads/largea_cms137199926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2714620"/>
            <a:ext cx="5143525" cy="2607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Joomla</a:t>
            </a:r>
            <a:r>
              <a:rPr lang="en-US" dirty="0" smtClean="0"/>
              <a:t>!</a:t>
            </a:r>
            <a:endParaRPr lang="ru-RU" dirty="0"/>
          </a:p>
        </p:txBody>
      </p:sp>
      <p:pic>
        <p:nvPicPr>
          <p:cNvPr id="1026" name="Picture 2" descr="Joomla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285860"/>
            <a:ext cx="952500" cy="952500"/>
          </a:xfrm>
          <a:prstGeom prst="rect">
            <a:avLst/>
          </a:prstGeom>
          <a:noFill/>
        </p:spPr>
      </p:pic>
      <p:pic>
        <p:nvPicPr>
          <p:cNvPr id="5124" name="Picture 4" descr="http://static.ow.ly/photos/original/ayPm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3786190"/>
            <a:ext cx="2149537" cy="1500198"/>
          </a:xfrm>
          <a:prstGeom prst="rect">
            <a:avLst/>
          </a:prstGeom>
          <a:noFill/>
        </p:spPr>
      </p:pic>
      <p:pic>
        <p:nvPicPr>
          <p:cNvPr id="5126" name="Picture 6" descr="http://img.oiss.ru/post/68982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3786190"/>
            <a:ext cx="2355503" cy="1571636"/>
          </a:xfrm>
          <a:prstGeom prst="rect">
            <a:avLst/>
          </a:prstGeom>
          <a:noFill/>
        </p:spPr>
      </p:pic>
      <p:pic>
        <p:nvPicPr>
          <p:cNvPr id="5128" name="Picture 8" descr="http://handyhost.ru/tpl/img/hosting/mysq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1538" y="3929066"/>
            <a:ext cx="2286016" cy="1403899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857192" y="2428868"/>
            <a:ext cx="8286808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err="1" smtClean="0">
                <a:solidFill>
                  <a:schemeClr val="tx1"/>
                </a:solidFill>
              </a:rPr>
              <a:t>Joomla</a:t>
            </a:r>
            <a:r>
              <a:rPr lang="ru-RU" sz="1800" b="1" dirty="0" smtClean="0">
                <a:solidFill>
                  <a:schemeClr val="tx1"/>
                </a:solidFill>
              </a:rPr>
              <a:t>!</a:t>
            </a:r>
            <a:r>
              <a:rPr lang="ru-RU" sz="1800" dirty="0" smtClean="0">
                <a:solidFill>
                  <a:schemeClr val="tx1"/>
                </a:solidFill>
              </a:rPr>
              <a:t> — система управления содержимым (CMS), написанная на языках PHP и </a:t>
            </a:r>
            <a:r>
              <a:rPr lang="ru-RU" sz="1800" dirty="0" err="1" smtClean="0">
                <a:solidFill>
                  <a:schemeClr val="tx1"/>
                </a:solidFill>
              </a:rPr>
              <a:t>JavaScript</a:t>
            </a:r>
            <a:r>
              <a:rPr lang="ru-RU" sz="1800" dirty="0" smtClean="0">
                <a:solidFill>
                  <a:schemeClr val="tx1"/>
                </a:solidFill>
              </a:rPr>
              <a:t>, использующая в качестве хранилища базы данных СУБД </a:t>
            </a:r>
            <a:r>
              <a:rPr lang="ru-RU" sz="1800" dirty="0" err="1" smtClean="0">
                <a:solidFill>
                  <a:schemeClr val="tx1"/>
                </a:solidFill>
              </a:rPr>
              <a:t>MySQL</a:t>
            </a:r>
            <a:r>
              <a:rPr lang="ru-RU" sz="1800" dirty="0" smtClean="0">
                <a:solidFill>
                  <a:schemeClr val="tx1"/>
                </a:solidFill>
              </a:rPr>
              <a:t> или другие индустриально-стандартные реляционные СУБД. 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Joomla</a:t>
            </a:r>
            <a:r>
              <a:rPr lang="en-US" dirty="0" smtClean="0"/>
              <a:t>!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357290" y="1397000"/>
          <a:ext cx="6858048" cy="3532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  <a:gridCol w="3429024"/>
              </a:tblGrid>
              <a:tr h="37369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Плюсы</a:t>
                      </a:r>
                      <a:endParaRPr lang="ru-RU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Минусы</a:t>
                      </a:r>
                      <a:endParaRPr lang="ru-RU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3696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Бесплатность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Слабо</a:t>
                      </a:r>
                      <a:r>
                        <a:rPr lang="ru-RU" b="1" baseline="0" dirty="0" smtClean="0"/>
                        <a:t> защищена</a:t>
                      </a:r>
                      <a:endParaRPr lang="ru-RU" b="1" dirty="0"/>
                    </a:p>
                  </a:txBody>
                  <a:tcPr/>
                </a:tc>
              </a:tr>
              <a:tr h="64501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Открытый код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Лишний программный код</a:t>
                      </a:r>
                      <a:endParaRPr lang="ru-RU" b="1" dirty="0"/>
                    </a:p>
                  </a:txBody>
                  <a:tcPr/>
                </a:tc>
              </a:tr>
              <a:tr h="373696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Простота установки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Проблемы с индексацией</a:t>
                      </a:r>
                      <a:endParaRPr lang="ru-RU" b="1" dirty="0"/>
                    </a:p>
                  </a:txBody>
                  <a:tcPr/>
                </a:tc>
              </a:tr>
              <a:tr h="373696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Легкость управления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Нет тех. поддержки</a:t>
                      </a:r>
                      <a:endParaRPr lang="ru-RU" b="1" dirty="0"/>
                    </a:p>
                  </a:txBody>
                  <a:tcPr/>
                </a:tc>
              </a:tr>
              <a:tr h="64501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Изобилие модулей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Проблемы</a:t>
                      </a:r>
                      <a:r>
                        <a:rPr lang="ru-RU" b="1" baseline="0" dirty="0" smtClean="0"/>
                        <a:t> при обновлении</a:t>
                      </a:r>
                      <a:endParaRPr lang="ru-RU" b="1" dirty="0"/>
                    </a:p>
                  </a:txBody>
                  <a:tcPr/>
                </a:tc>
              </a:tr>
              <a:tr h="373696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Регулярные обновления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</a:tr>
              <a:tr h="373696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Большое число ресурсов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Drupal</a:t>
            </a:r>
            <a:endParaRPr lang="ru-RU" dirty="0"/>
          </a:p>
        </p:txBody>
      </p:sp>
      <p:pic>
        <p:nvPicPr>
          <p:cNvPr id="35842" name="Picture 2" descr="Druplicon.vector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214422"/>
            <a:ext cx="936764" cy="1071570"/>
          </a:xfrm>
          <a:prstGeom prst="rect">
            <a:avLst/>
          </a:prstGeom>
          <a:noFill/>
        </p:spPr>
      </p:pic>
      <p:pic>
        <p:nvPicPr>
          <p:cNvPr id="4" name="Picture 8" descr="http://handyhost.ru/tpl/img/hosting/mysq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929066"/>
            <a:ext cx="2286016" cy="1403899"/>
          </a:xfrm>
          <a:prstGeom prst="rect">
            <a:avLst/>
          </a:prstGeom>
          <a:noFill/>
        </p:spPr>
      </p:pic>
      <p:pic>
        <p:nvPicPr>
          <p:cNvPr id="5" name="Picture 4" descr="http://static.ow.ly/photos/original/ayPm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3786190"/>
            <a:ext cx="2149537" cy="1500198"/>
          </a:xfrm>
          <a:prstGeom prst="rect">
            <a:avLst/>
          </a:prstGeom>
          <a:noFill/>
        </p:spPr>
      </p:pic>
      <p:pic>
        <p:nvPicPr>
          <p:cNvPr id="4098" name="Picture 2" descr="http://i1-news.softpedia-static.com/images/news-700/PostgreSQL-9-2-3-9-1-8-9-0-12-8-4-16-and-8-3-23-Released-to-Address-DOS-Bug.png?136025127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3857628"/>
            <a:ext cx="2626609" cy="142876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85754" y="2643182"/>
            <a:ext cx="8358246" cy="9233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err="1" smtClean="0">
                <a:solidFill>
                  <a:schemeClr val="tx1"/>
                </a:solidFill>
              </a:rPr>
              <a:t>Drupal</a:t>
            </a:r>
            <a:r>
              <a:rPr lang="en-US" sz="1800" dirty="0" smtClean="0">
                <a:solidFill>
                  <a:schemeClr val="tx1"/>
                </a:solidFill>
              </a:rPr>
              <a:t> - </a:t>
            </a:r>
            <a:r>
              <a:rPr lang="ru-RU" sz="1800" dirty="0" smtClean="0">
                <a:solidFill>
                  <a:schemeClr val="tx1"/>
                </a:solidFill>
              </a:rPr>
              <a:t>система </a:t>
            </a:r>
            <a:r>
              <a:rPr lang="ru-RU" sz="1800" dirty="0" smtClean="0">
                <a:solidFill>
                  <a:schemeClr val="tx1"/>
                </a:solidFill>
              </a:rPr>
              <a:t>управления </a:t>
            </a:r>
            <a:r>
              <a:rPr lang="ru-RU" sz="1800" dirty="0" smtClean="0">
                <a:solidFill>
                  <a:schemeClr val="tx1"/>
                </a:solidFill>
              </a:rPr>
              <a:t>содержимым, </a:t>
            </a:r>
            <a:r>
              <a:rPr lang="ru-RU" sz="1800" dirty="0" smtClean="0">
                <a:solidFill>
                  <a:schemeClr val="tx1"/>
                </a:solidFill>
              </a:rPr>
              <a:t>написанная на языке PHP и использующая в качестве хранилища данных реляционную базу данных (поддерживаются </a:t>
            </a:r>
            <a:r>
              <a:rPr lang="ru-RU" sz="1800" dirty="0" err="1" smtClean="0">
                <a:solidFill>
                  <a:schemeClr val="tx1"/>
                </a:solidFill>
              </a:rPr>
              <a:t>MySQL</a:t>
            </a:r>
            <a:r>
              <a:rPr lang="ru-RU" sz="1800" dirty="0" smtClean="0">
                <a:solidFill>
                  <a:schemeClr val="tx1"/>
                </a:solidFill>
              </a:rPr>
              <a:t>, </a:t>
            </a:r>
            <a:r>
              <a:rPr lang="ru-RU" sz="1800" dirty="0" err="1" smtClean="0">
                <a:solidFill>
                  <a:schemeClr val="tx1"/>
                </a:solidFill>
              </a:rPr>
              <a:t>PostgreSQL</a:t>
            </a:r>
            <a:r>
              <a:rPr lang="ru-RU" sz="1800" dirty="0" smtClean="0">
                <a:solidFill>
                  <a:schemeClr val="tx1"/>
                </a:solidFill>
              </a:rPr>
              <a:t> и другие).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Drupal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85786" y="1500174"/>
          <a:ext cx="7572428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/>
                <a:gridCol w="3786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Плюсы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Минусы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Активное сообщество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Слабое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использование ООП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Это </a:t>
                      </a:r>
                      <a:r>
                        <a:rPr lang="en-US" b="1" dirty="0" err="1" smtClean="0"/>
                        <a:t>Drupal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Нет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обратной совместимости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Запутанная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структура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Сложность работы с динамическими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ценами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Нет магазинной административной части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Wordpress</a:t>
            </a:r>
            <a:endParaRPr lang="ru-RU" dirty="0"/>
          </a:p>
        </p:txBody>
      </p:sp>
      <p:pic>
        <p:nvPicPr>
          <p:cNvPr id="3" name="Picture 8" descr="http://handyhost.ru/tpl/img/hosting/mysq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929066"/>
            <a:ext cx="2286016" cy="1403899"/>
          </a:xfrm>
          <a:prstGeom prst="rect">
            <a:avLst/>
          </a:prstGeom>
          <a:noFill/>
        </p:spPr>
      </p:pic>
      <p:pic>
        <p:nvPicPr>
          <p:cNvPr id="4" name="Picture 4" descr="http://static.ow.ly/photos/original/ayPm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3786190"/>
            <a:ext cx="2149537" cy="1500198"/>
          </a:xfrm>
          <a:prstGeom prst="rect">
            <a:avLst/>
          </a:prstGeom>
          <a:noFill/>
        </p:spPr>
      </p:pic>
      <p:pic>
        <p:nvPicPr>
          <p:cNvPr id="3074" name="Picture 2" descr="http://images.vogel.de/vogelonline/bdb/643100/643122/origina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4000504"/>
            <a:ext cx="2714644" cy="135732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71472" y="2571744"/>
            <a:ext cx="8072494" cy="12003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b="1" dirty="0" err="1" smtClean="0">
                <a:solidFill>
                  <a:schemeClr val="tx1"/>
                </a:solidFill>
              </a:rPr>
              <a:t>WordPress</a:t>
            </a:r>
            <a:r>
              <a:rPr lang="ru-RU" sz="1800" dirty="0" smtClean="0">
                <a:solidFill>
                  <a:schemeClr val="tx1"/>
                </a:solidFill>
              </a:rPr>
              <a:t> — система управления содержимым сайта с открытым исходным </a:t>
            </a:r>
            <a:r>
              <a:rPr lang="ru-RU" sz="1800" dirty="0" smtClean="0">
                <a:solidFill>
                  <a:schemeClr val="tx1"/>
                </a:solidFill>
              </a:rPr>
              <a:t>кодом. </a:t>
            </a:r>
            <a:r>
              <a:rPr lang="ru-RU" sz="1800" dirty="0" smtClean="0">
                <a:solidFill>
                  <a:schemeClr val="tx1"/>
                </a:solidFill>
              </a:rPr>
              <a:t>Написана на PHP, в качестве сервера базы данных использует </a:t>
            </a:r>
            <a:r>
              <a:rPr lang="ru-RU" sz="1800" dirty="0" err="1" smtClean="0">
                <a:solidFill>
                  <a:schemeClr val="tx1"/>
                </a:solidFill>
              </a:rPr>
              <a:t>MySQL</a:t>
            </a:r>
            <a:r>
              <a:rPr lang="ru-RU" sz="1800" dirty="0" smtClean="0">
                <a:solidFill>
                  <a:schemeClr val="tx1"/>
                </a:solidFill>
              </a:rPr>
              <a:t>. Сфера применения — от </a:t>
            </a:r>
            <a:r>
              <a:rPr lang="ru-RU" sz="1800" dirty="0" err="1" smtClean="0">
                <a:solidFill>
                  <a:schemeClr val="tx1"/>
                </a:solidFill>
              </a:rPr>
              <a:t>блогов</a:t>
            </a:r>
            <a:r>
              <a:rPr lang="ru-RU" sz="1800" dirty="0" smtClean="0">
                <a:solidFill>
                  <a:schemeClr val="tx1"/>
                </a:solidFill>
              </a:rPr>
              <a:t> до достаточно сложных новостных ресурсов и </a:t>
            </a:r>
            <a:r>
              <a:rPr lang="ru-RU" sz="1800" dirty="0" err="1" smtClean="0">
                <a:solidFill>
                  <a:schemeClr val="tx1"/>
                </a:solidFill>
              </a:rPr>
              <a:t>интернет-магазинов</a:t>
            </a:r>
            <a:endParaRPr lang="ru-RU" sz="1800" dirty="0" smtClean="0">
              <a:solidFill>
                <a:schemeClr val="tx1"/>
              </a:solidFill>
            </a:endParaRPr>
          </a:p>
        </p:txBody>
      </p:sp>
      <p:pic>
        <p:nvPicPr>
          <p:cNvPr id="3077" name="Picture 5" descr="http://www.der-prinz.com/wp-content/uploads/2011/11/wordpress-logo-gre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1934" y="1285860"/>
            <a:ext cx="1214446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161</Words>
  <Application>Microsoft Office PowerPoint</Application>
  <PresentationFormat>Экран (4:3)</PresentationFormat>
  <Paragraphs>61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Оформление по умолчанию</vt:lpstr>
      <vt:lpstr>1_Оформление по умолчанию</vt:lpstr>
      <vt:lpstr>CMS</vt:lpstr>
      <vt:lpstr>Общие сведения</vt:lpstr>
      <vt:lpstr>Разновидности CMS</vt:lpstr>
      <vt:lpstr> Готовые системы управления содержимым сайта</vt:lpstr>
      <vt:lpstr>Joomla!</vt:lpstr>
      <vt:lpstr>Joomla!</vt:lpstr>
      <vt:lpstr>Drupal</vt:lpstr>
      <vt:lpstr>Drupal</vt:lpstr>
      <vt:lpstr>Wordpress</vt:lpstr>
      <vt:lpstr>WordPress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50</cp:revision>
  <dcterms:modified xsi:type="dcterms:W3CDTF">2015-11-12T07:45:23Z</dcterms:modified>
</cp:coreProperties>
</file>