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2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44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0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37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9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22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6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7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0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1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6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2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9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0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F129-3FE5-41B0-A2C2-B67AD532A82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A7EFA9-0D4A-4E27-8C51-C0819A19F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3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ajax-xmlhttprequest#&#1085;&#1072;&#1089;&#1090;&#1088;&#1086;&#1080;&#1090;&#1100;-op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ajax-xmlhttprequest#http-&#1079;&#1072;&#1075;&#1086;&#1083;&#1086;&#1074;&#1082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AJAX </a:t>
            </a:r>
            <a:r>
              <a:rPr lang="ru-RU" dirty="0" smtClean="0"/>
              <a:t>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1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</a:t>
            </a:r>
            <a:r>
              <a:rPr lang="en-US" dirty="0" err="1"/>
              <a:t>urlencoded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Основной способ кодировки запросов — это </a:t>
            </a:r>
            <a:r>
              <a:rPr lang="ru-RU" sz="1400" i="1" dirty="0" err="1"/>
              <a:t>urlencoded</a:t>
            </a:r>
            <a:r>
              <a:rPr lang="ru-RU" sz="1400" dirty="0"/>
              <a:t>, то есть — стандартное кодирование URL</a:t>
            </a:r>
            <a:r>
              <a:rPr lang="ru-RU" sz="1400" dirty="0" smtClean="0"/>
              <a:t>. (рассматриваем на примере предыдущей формы)</a:t>
            </a:r>
          </a:p>
          <a:p>
            <a:r>
              <a:rPr lang="ru-RU" sz="1400" dirty="0" smtClean="0"/>
              <a:t>Здесь </a:t>
            </a:r>
            <a:r>
              <a:rPr lang="ru-RU" sz="1400" dirty="0"/>
              <a:t>есть два поля: </a:t>
            </a:r>
            <a:r>
              <a:rPr lang="ru-RU" sz="1400" dirty="0" err="1"/>
              <a:t>name</a:t>
            </a:r>
            <a:r>
              <a:rPr lang="ru-RU" sz="1400" dirty="0"/>
              <a:t>=</a:t>
            </a:r>
            <a:r>
              <a:rPr lang="ru-RU" sz="1400" dirty="0" err="1"/>
              <a:t>Ivan</a:t>
            </a:r>
            <a:r>
              <a:rPr lang="ru-RU" sz="1400" dirty="0"/>
              <a:t> и </a:t>
            </a:r>
            <a:r>
              <a:rPr lang="ru-RU" sz="1400" dirty="0" err="1"/>
              <a:t>surname</a:t>
            </a:r>
            <a:r>
              <a:rPr lang="ru-RU" sz="1400" dirty="0"/>
              <a:t>=</a:t>
            </a:r>
            <a:r>
              <a:rPr lang="ru-RU" sz="1400" dirty="0" err="1"/>
              <a:t>Ivanov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Браузер перечисляет такие пары «имя=значение» через символ амперсанда &amp; и, так как метод GET, итоговый запрос выглядит как /</a:t>
            </a:r>
            <a:r>
              <a:rPr lang="ru-RU" sz="1400" dirty="0" err="1"/>
              <a:t>submit?name</a:t>
            </a:r>
            <a:r>
              <a:rPr lang="ru-RU" sz="1400" dirty="0"/>
              <a:t>=</a:t>
            </a:r>
            <a:r>
              <a:rPr lang="ru-RU" sz="1400" dirty="0" err="1"/>
              <a:t>Ivan&amp;surname</a:t>
            </a:r>
            <a:r>
              <a:rPr lang="ru-RU" sz="1400" dirty="0"/>
              <a:t>=</a:t>
            </a:r>
            <a:r>
              <a:rPr lang="ru-RU" sz="1400" dirty="0" err="1"/>
              <a:t>Ivanov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Все символы, кроме английских букв, цифр и - _ . ! ~ * ' ( ) заменяются на их цифровой код в UTF-8 со знаком </a:t>
            </a:r>
            <a:r>
              <a:rPr lang="ru-RU" sz="1400" dirty="0" smtClean="0"/>
              <a:t>%.</a:t>
            </a:r>
            <a:endParaRPr lang="ru-RU" sz="1400" dirty="0"/>
          </a:p>
          <a:p>
            <a:r>
              <a:rPr lang="ru-RU" sz="1400" dirty="0"/>
              <a:t>Например, пробел заменяется на %20, символ / на %2F, русские буквы кодируются двумя байтами в UTF-8, </a:t>
            </a:r>
            <a:r>
              <a:rPr lang="ru-RU" sz="1400" dirty="0" smtClean="0"/>
              <a:t>поэтому</a:t>
            </a:r>
            <a:r>
              <a:rPr lang="ru-RU" sz="1400" dirty="0"/>
              <a:t>, к примеру, Ц заменится на %D0%A6</a:t>
            </a:r>
            <a:r>
              <a:rPr lang="ru-RU" sz="1400" dirty="0" smtClean="0"/>
              <a:t>.</a:t>
            </a:r>
          </a:p>
          <a:p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9" y="4714973"/>
            <a:ext cx="7096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3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ru-RU" dirty="0" smtClean="0"/>
              <a:t>-запрос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Формируя </a:t>
            </a:r>
            <a:r>
              <a:rPr lang="ru-RU" sz="1400" dirty="0" err="1"/>
              <a:t>XMLHttpRequest</a:t>
            </a:r>
            <a:r>
              <a:rPr lang="ru-RU" sz="1400" dirty="0"/>
              <a:t>, мы должны формировать запрос «руками», кодируя поля функцией </a:t>
            </a:r>
            <a:r>
              <a:rPr lang="ru-RU" sz="1400" dirty="0" err="1"/>
              <a:t>encodeURIComponent</a:t>
            </a:r>
            <a:r>
              <a:rPr lang="ru-RU" sz="1400" dirty="0" smtClean="0"/>
              <a:t>. Для предыдущей формы это выглядит так: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8" y="2824625"/>
            <a:ext cx="7667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7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346" y="1500712"/>
            <a:ext cx="8596668" cy="4626711"/>
          </a:xfrm>
        </p:spPr>
        <p:txBody>
          <a:bodyPr>
            <a:normAutofit/>
          </a:bodyPr>
          <a:lstStyle/>
          <a:p>
            <a:r>
              <a:rPr lang="ru-RU" dirty="0" smtClean="0"/>
              <a:t>Браузер </a:t>
            </a:r>
            <a:r>
              <a:rPr lang="ru-RU" dirty="0"/>
              <a:t>автоматически добавит к запросу важнейшие HTTP-заголовки, такие как </a:t>
            </a:r>
            <a:r>
              <a:rPr lang="ru-RU" dirty="0" err="1"/>
              <a:t>Content-Length</a:t>
            </a:r>
            <a:r>
              <a:rPr lang="ru-RU" dirty="0"/>
              <a:t> и </a:t>
            </a:r>
            <a:r>
              <a:rPr lang="ru-RU" dirty="0" err="1" smtClean="0"/>
              <a:t>Connection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 </a:t>
            </a:r>
            <a:r>
              <a:rPr lang="ru-RU" dirty="0"/>
              <a:t>спецификации браузер запрещает их явную установку, как и некоторых других низкоуровневых HTTP-заголовков, которые могли бы ввести в заблуждение сервер относительно того, кто и сколько данных ему прислал, например </a:t>
            </a:r>
            <a:r>
              <a:rPr lang="ru-RU" dirty="0" err="1"/>
              <a:t>Referer</a:t>
            </a:r>
            <a:r>
              <a:rPr lang="ru-RU" dirty="0"/>
              <a:t>. Это сделано в целях контроля правильности </a:t>
            </a:r>
            <a:r>
              <a:rPr lang="ru-RU" dirty="0" smtClean="0"/>
              <a:t>запроса </a:t>
            </a:r>
            <a:r>
              <a:rPr lang="ru-RU" dirty="0"/>
              <a:t>и для безопасности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Сообщаем о том, что запрос идет через </a:t>
            </a:r>
            <a:r>
              <a:rPr lang="en-US" dirty="0" smtClean="0"/>
              <a:t>ajax</a:t>
            </a:r>
            <a:endParaRPr lang="ru-RU" dirty="0" smtClean="0"/>
          </a:p>
          <a:p>
            <a:pPr lvl="1"/>
            <a:r>
              <a:rPr lang="ru-RU" dirty="0" smtClean="0"/>
              <a:t>Сервер не может отличить как именно мы отправили форму и для этого нам нужно помочь ему….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9" y="4774185"/>
            <a:ext cx="71056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ru-RU" dirty="0"/>
              <a:t>с </a:t>
            </a:r>
            <a:r>
              <a:rPr lang="en-US" dirty="0" err="1"/>
              <a:t>urlencoded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06445"/>
            <a:ext cx="8596668" cy="4937794"/>
          </a:xfrm>
        </p:spPr>
        <p:txBody>
          <a:bodyPr>
            <a:noAutofit/>
          </a:bodyPr>
          <a:lstStyle/>
          <a:p>
            <a:r>
              <a:rPr lang="ru-RU" sz="1400" dirty="0"/>
              <a:t>В методе POST параметры передаются не в URL, а в теле запроса. Оно указывается в вызове </a:t>
            </a:r>
            <a:r>
              <a:rPr lang="ru-RU" sz="1400" dirty="0" err="1"/>
              <a:t>send</a:t>
            </a:r>
            <a:r>
              <a:rPr lang="ru-RU" sz="1400" dirty="0"/>
              <a:t>(</a:t>
            </a:r>
            <a:r>
              <a:rPr lang="ru-RU" sz="1400" dirty="0" err="1"/>
              <a:t>body</a:t>
            </a:r>
            <a:r>
              <a:rPr lang="ru-RU" sz="1400" dirty="0" smtClean="0"/>
              <a:t>).</a:t>
            </a:r>
            <a:endParaRPr lang="ru-RU" sz="1400" dirty="0"/>
          </a:p>
          <a:p>
            <a:r>
              <a:rPr lang="ru-RU" sz="1400" dirty="0"/>
              <a:t>В стандартных HTTP-формах для метода POST доступны три кодировки, задаваемые через атрибут </a:t>
            </a:r>
            <a:r>
              <a:rPr lang="ru-RU" sz="1400" dirty="0" err="1"/>
              <a:t>enctype</a:t>
            </a:r>
            <a:r>
              <a:rPr lang="ru-RU" sz="1400" dirty="0" smtClean="0"/>
              <a:t>:</a:t>
            </a:r>
            <a:endParaRPr lang="ru-RU" sz="1400" dirty="0"/>
          </a:p>
          <a:p>
            <a:pPr lvl="1"/>
            <a:r>
              <a:rPr lang="ru-RU" sz="1200" dirty="0" err="1"/>
              <a:t>application</a:t>
            </a:r>
            <a:r>
              <a:rPr lang="ru-RU" sz="1200" dirty="0"/>
              <a:t>/x-</a:t>
            </a:r>
            <a:r>
              <a:rPr lang="ru-RU" sz="1200" dirty="0" err="1"/>
              <a:t>www</a:t>
            </a:r>
            <a:r>
              <a:rPr lang="ru-RU" sz="1200" dirty="0"/>
              <a:t>-</a:t>
            </a:r>
            <a:r>
              <a:rPr lang="ru-RU" sz="1200" dirty="0" err="1"/>
              <a:t>form-urlencoded</a:t>
            </a:r>
            <a:endParaRPr lang="ru-RU" sz="1200" dirty="0"/>
          </a:p>
          <a:p>
            <a:pPr lvl="1"/>
            <a:r>
              <a:rPr lang="ru-RU" sz="1200" dirty="0" err="1"/>
              <a:t>multipart</a:t>
            </a:r>
            <a:r>
              <a:rPr lang="ru-RU" sz="1200" dirty="0"/>
              <a:t>/</a:t>
            </a:r>
            <a:r>
              <a:rPr lang="ru-RU" sz="1200" dirty="0" err="1"/>
              <a:t>form-data</a:t>
            </a:r>
            <a:endParaRPr lang="ru-RU" sz="1200" dirty="0"/>
          </a:p>
          <a:p>
            <a:pPr lvl="1"/>
            <a:r>
              <a:rPr lang="ru-RU" sz="1200" dirty="0" err="1"/>
              <a:t>text-plain</a:t>
            </a:r>
            <a:endParaRPr lang="ru-RU" sz="1200" dirty="0"/>
          </a:p>
          <a:p>
            <a:r>
              <a:rPr lang="ru-RU" sz="1400" dirty="0"/>
              <a:t>В зависимости от </a:t>
            </a:r>
            <a:r>
              <a:rPr lang="ru-RU" sz="1400" dirty="0" err="1"/>
              <a:t>enctype</a:t>
            </a:r>
            <a:r>
              <a:rPr lang="ru-RU" sz="1400" dirty="0"/>
              <a:t> браузер кодирует данные соответствующим способом перед отправкой на сервер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В случае с </a:t>
            </a:r>
            <a:r>
              <a:rPr lang="ru-RU" sz="1400" dirty="0" err="1"/>
              <a:t>XMLHttpRequest</a:t>
            </a:r>
            <a:r>
              <a:rPr lang="ru-RU" sz="1400" dirty="0"/>
              <a:t> мы, вообще говоря, не обязаны использовать ни один из этих способов. Главное, чтобы сервер наш запрос понял. Но обычно проще всего выбрать какой-то из стандартных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В частности, при POST обязателен заголовок </a:t>
            </a:r>
            <a:r>
              <a:rPr lang="ru-RU" sz="1400" dirty="0" err="1"/>
              <a:t>Content-Type</a:t>
            </a:r>
            <a:r>
              <a:rPr lang="ru-RU" sz="1400" dirty="0"/>
              <a:t>, содержащий кодировку. Это указание для сервера — как обрабатывать (раскодировать) пришедший запрос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 smtClean="0"/>
              <a:t>По умолчанию кодировка в запросе стоит </a:t>
            </a:r>
            <a:r>
              <a:rPr lang="en-US" sz="1400" dirty="0" smtClean="0"/>
              <a:t>UTF-8</a:t>
            </a:r>
            <a:r>
              <a:rPr lang="ru-RU" sz="1400" dirty="0" smtClean="0"/>
              <a:t>. Так что, для других кодировок их нужно указывать ручками.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9156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FormData</a:t>
            </a:r>
            <a:r>
              <a:rPr lang="ru-RU" dirty="0" smtClean="0"/>
              <a:t> – наш спаситель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браузеры, исключая IE9- (впрочем, есть </a:t>
            </a:r>
            <a:r>
              <a:rPr lang="ru-RU" dirty="0" err="1"/>
              <a:t>полифилл</a:t>
            </a:r>
            <a:r>
              <a:rPr lang="ru-RU" dirty="0"/>
              <a:t>), поддерживают встроенный объект </a:t>
            </a:r>
            <a:r>
              <a:rPr lang="ru-RU" dirty="0" err="1"/>
              <a:t>FormData</a:t>
            </a:r>
            <a:r>
              <a:rPr lang="ru-RU" dirty="0"/>
              <a:t>, который кодирует формы для отправки на сервер.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17" y="3067295"/>
            <a:ext cx="77152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 по отправке </a:t>
            </a:r>
            <a:r>
              <a:rPr lang="en-US" dirty="0" smtClean="0"/>
              <a:t>POST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форм есть две основные кодировки: </a:t>
            </a:r>
            <a:r>
              <a:rPr lang="ru-RU" dirty="0" err="1"/>
              <a:t>application</a:t>
            </a:r>
            <a:r>
              <a:rPr lang="ru-RU" dirty="0"/>
              <a:t>/x-</a:t>
            </a:r>
            <a:r>
              <a:rPr lang="ru-RU" dirty="0" err="1"/>
              <a:t>www</a:t>
            </a:r>
            <a:r>
              <a:rPr lang="ru-RU" dirty="0"/>
              <a:t>-</a:t>
            </a:r>
            <a:r>
              <a:rPr lang="ru-RU" dirty="0" err="1"/>
              <a:t>form-urlencoded</a:t>
            </a:r>
            <a:r>
              <a:rPr lang="ru-RU" dirty="0"/>
              <a:t> — по умолчанию и </a:t>
            </a:r>
            <a:r>
              <a:rPr lang="ru-RU" dirty="0" err="1"/>
              <a:t>multipart</a:t>
            </a:r>
            <a:r>
              <a:rPr lang="ru-RU" dirty="0"/>
              <a:t>/</a:t>
            </a:r>
            <a:r>
              <a:rPr lang="ru-RU" dirty="0" err="1"/>
              <a:t>form-data</a:t>
            </a:r>
            <a:r>
              <a:rPr lang="ru-RU" dirty="0"/>
              <a:t> — для POST запросов, если явно указана в </a:t>
            </a:r>
            <a:r>
              <a:rPr lang="ru-RU" dirty="0" err="1"/>
              <a:t>enctype</a:t>
            </a:r>
            <a:r>
              <a:rPr lang="ru-RU" dirty="0"/>
              <a:t>. Вторая кодировка обычно используется для больших данных и только для тела запроса.</a:t>
            </a:r>
          </a:p>
          <a:p>
            <a:r>
              <a:rPr lang="ru-RU" dirty="0"/>
              <a:t>Для составления запроса в </a:t>
            </a:r>
            <a:r>
              <a:rPr lang="ru-RU" dirty="0" err="1"/>
              <a:t>application</a:t>
            </a:r>
            <a:r>
              <a:rPr lang="ru-RU" dirty="0"/>
              <a:t>/x-</a:t>
            </a:r>
            <a:r>
              <a:rPr lang="ru-RU" dirty="0" err="1"/>
              <a:t>www</a:t>
            </a:r>
            <a:r>
              <a:rPr lang="ru-RU" dirty="0"/>
              <a:t>-</a:t>
            </a:r>
            <a:r>
              <a:rPr lang="ru-RU" dirty="0" err="1"/>
              <a:t>form-urlencoded</a:t>
            </a:r>
            <a:r>
              <a:rPr lang="ru-RU" dirty="0"/>
              <a:t> используется функция </a:t>
            </a:r>
            <a:r>
              <a:rPr lang="ru-RU" dirty="0" err="1"/>
              <a:t>encodeURIComponent</a:t>
            </a:r>
            <a:r>
              <a:rPr lang="ru-RU" dirty="0"/>
              <a:t>.</a:t>
            </a:r>
          </a:p>
          <a:p>
            <a:r>
              <a:rPr lang="ru-RU" dirty="0"/>
              <a:t>Для отправки запроса в </a:t>
            </a:r>
            <a:r>
              <a:rPr lang="ru-RU" dirty="0" err="1"/>
              <a:t>multipart</a:t>
            </a:r>
            <a:r>
              <a:rPr lang="ru-RU" dirty="0"/>
              <a:t>/</a:t>
            </a:r>
            <a:r>
              <a:rPr lang="ru-RU" dirty="0" err="1"/>
              <a:t>form-data</a:t>
            </a:r>
            <a:r>
              <a:rPr lang="ru-RU" dirty="0"/>
              <a:t> — объект </a:t>
            </a:r>
            <a:r>
              <a:rPr lang="ru-RU" dirty="0" err="1"/>
              <a:t>FormData</a:t>
            </a:r>
            <a:r>
              <a:rPr lang="ru-RU" dirty="0"/>
              <a:t>.</a:t>
            </a:r>
          </a:p>
          <a:p>
            <a:r>
              <a:rPr lang="ru-RU" dirty="0"/>
              <a:t>Для обмена данными JS ↔ сервер можно использовать и просто JSON, желательно с указанием кодировки в заголовке </a:t>
            </a:r>
            <a:r>
              <a:rPr lang="ru-RU" dirty="0" err="1"/>
              <a:t>Content-Type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6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1619316"/>
            <a:ext cx="9258518" cy="4621228"/>
          </a:xfrm>
        </p:spPr>
        <p:txBody>
          <a:bodyPr>
            <a:normAutofit/>
          </a:bodyPr>
          <a:lstStyle/>
          <a:p>
            <a:r>
              <a:rPr lang="ru-RU" sz="1400" dirty="0"/>
              <a:t>AJAX (аббревиатура от «</a:t>
            </a:r>
            <a:r>
              <a:rPr lang="ru-RU" sz="1400" b="1" dirty="0" err="1"/>
              <a:t>A</a:t>
            </a:r>
            <a:r>
              <a:rPr lang="ru-RU" sz="1400" dirty="0" err="1"/>
              <a:t>synchronous</a:t>
            </a:r>
            <a:r>
              <a:rPr lang="ru-RU" sz="1400" dirty="0"/>
              <a:t> </a:t>
            </a:r>
            <a:r>
              <a:rPr lang="ru-RU" sz="1400" b="1" dirty="0" err="1"/>
              <a:t>J</a:t>
            </a:r>
            <a:r>
              <a:rPr lang="ru-RU" sz="1400" dirty="0" err="1"/>
              <a:t>avascript</a:t>
            </a:r>
            <a:r>
              <a:rPr lang="ru-RU" sz="1400" dirty="0"/>
              <a:t> </a:t>
            </a:r>
            <a:r>
              <a:rPr lang="ru-RU" sz="1400" b="1" dirty="0" err="1"/>
              <a:t>A</a:t>
            </a:r>
            <a:r>
              <a:rPr lang="ru-RU" sz="1400" dirty="0" err="1"/>
              <a:t>nd</a:t>
            </a:r>
            <a:r>
              <a:rPr lang="ru-RU" sz="1400" dirty="0"/>
              <a:t> </a:t>
            </a:r>
            <a:r>
              <a:rPr lang="ru-RU" sz="1400" b="1" dirty="0" err="1"/>
              <a:t>X</a:t>
            </a:r>
            <a:r>
              <a:rPr lang="ru-RU" sz="1400" dirty="0" err="1"/>
              <a:t>ml</a:t>
            </a:r>
            <a:r>
              <a:rPr lang="ru-RU" sz="1400" dirty="0"/>
              <a:t>») — технология обращения к серверу без перезагрузки страницы</a:t>
            </a:r>
            <a:r>
              <a:rPr lang="ru-RU" sz="1400" dirty="0" smtClean="0"/>
              <a:t>.</a:t>
            </a:r>
          </a:p>
          <a:p>
            <a:r>
              <a:rPr lang="ru-RU" sz="1400" dirty="0"/>
              <a:t> За счет этого уменьшается время отклика и веб-приложение по интерактивности больше напоминает десктоп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Несмотря на то, что в названии технологии присутствует буква X (от слова XML), использовать XML вовсе не обязательно. Под AJAX подразумевают любое общение с сервером без перезагрузки страницы, организованное </a:t>
            </a:r>
            <a:r>
              <a:rPr lang="ru-RU" sz="1400" dirty="0" smtClean="0"/>
              <a:t>при </a:t>
            </a:r>
            <a:r>
              <a:rPr lang="ru-RU" sz="1400" dirty="0"/>
              <a:t>помощи </a:t>
            </a:r>
            <a:r>
              <a:rPr lang="ru-RU" sz="1400" dirty="0" err="1"/>
              <a:t>JavaScript</a:t>
            </a:r>
            <a:r>
              <a:rPr lang="ru-RU" sz="1400" dirty="0" smtClean="0"/>
              <a:t>.</a:t>
            </a:r>
          </a:p>
          <a:p>
            <a:r>
              <a:rPr lang="ru-RU" sz="1400" dirty="0"/>
              <a:t>Технически, с помощью AJAX можно обмениваться любыми данными с сервером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Обычно используются форматы</a:t>
            </a:r>
            <a:r>
              <a:rPr lang="ru-RU" sz="1400" dirty="0" smtClean="0"/>
              <a:t>:</a:t>
            </a:r>
            <a:endParaRPr lang="ru-RU" sz="1400" dirty="0"/>
          </a:p>
          <a:p>
            <a:pPr lvl="1"/>
            <a:r>
              <a:rPr lang="ru-RU" sz="1200" dirty="0"/>
              <a:t>JSON — для отправки и получения структурированных данных, объектов.</a:t>
            </a:r>
          </a:p>
          <a:p>
            <a:pPr lvl="1"/>
            <a:r>
              <a:rPr lang="ru-RU" sz="1200" dirty="0"/>
              <a:t>XML — если сервер почему-то работает в формате XML, то можно использовать и его, есть средства.</a:t>
            </a:r>
          </a:p>
          <a:p>
            <a:pPr lvl="1"/>
            <a:r>
              <a:rPr lang="ru-RU" sz="1200" dirty="0"/>
              <a:t>HTML/текст — можно и просто загрузить с сервера код HTML или текст для показа на странице.</a:t>
            </a:r>
          </a:p>
          <a:p>
            <a:pPr lvl="1"/>
            <a:r>
              <a:rPr lang="ru-RU" sz="1200" dirty="0"/>
              <a:t>Бинарные данные, файлы — гораздо реже, в современных браузерах есть удобные средства для них.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275601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</a:t>
            </a:r>
            <a:r>
              <a:rPr lang="en-US" b="1" dirty="0" err="1"/>
              <a:t>XMLHttpRequest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59310"/>
            <a:ext cx="8596668" cy="4815247"/>
          </a:xfrm>
        </p:spPr>
        <p:txBody>
          <a:bodyPr>
            <a:normAutofit/>
          </a:bodyPr>
          <a:lstStyle/>
          <a:p>
            <a:r>
              <a:rPr lang="ru-RU" sz="1400" dirty="0"/>
              <a:t>Объект </a:t>
            </a:r>
            <a:r>
              <a:rPr lang="ru-RU" sz="1400" dirty="0" err="1"/>
              <a:t>XMLHttpRequest</a:t>
            </a:r>
            <a:r>
              <a:rPr lang="ru-RU" sz="1400" dirty="0"/>
              <a:t> (или, как его кратко называют, «XHR») дает возможность из </a:t>
            </a:r>
            <a:r>
              <a:rPr lang="ru-RU" sz="1400" dirty="0" err="1"/>
              <a:t>JavaScript</a:t>
            </a:r>
            <a:r>
              <a:rPr lang="ru-RU" sz="1400" dirty="0"/>
              <a:t> делать HTTP-запросы к серверу без перезагрузки страницы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Несмотря на слово «XML» в названии, </a:t>
            </a:r>
            <a:r>
              <a:rPr lang="ru-RU" sz="1400" dirty="0" err="1"/>
              <a:t>XMLHttpRequest</a:t>
            </a:r>
            <a:r>
              <a:rPr lang="ru-RU" sz="1400" dirty="0"/>
              <a:t> может работать с любыми данными, а не только с XML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Пример </a:t>
            </a:r>
            <a:r>
              <a:rPr lang="ru-RU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использования</a:t>
            </a:r>
          </a:p>
          <a:p>
            <a:pPr marL="0" indent="0">
              <a:buNone/>
            </a:pPr>
            <a:endParaRPr lang="ru-RU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20161"/>
            <a:ext cx="7705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1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5499"/>
            <a:ext cx="8596668" cy="823274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hlinkClick r:id="rId2"/>
              </a:rPr>
              <a:t>Настроить: </a:t>
            </a:r>
            <a:r>
              <a:rPr lang="en-US" b="1" u="sng" dirty="0">
                <a:hlinkClick r:id="rId2"/>
              </a:rPr>
              <a:t>open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28313"/>
            <a:ext cx="7696200" cy="634845"/>
          </a:xfrm>
        </p:spPr>
      </p:pic>
      <p:sp>
        <p:nvSpPr>
          <p:cNvPr id="5" name="TextBox 4"/>
          <p:cNvSpPr txBox="1"/>
          <p:nvPr/>
        </p:nvSpPr>
        <p:spPr>
          <a:xfrm>
            <a:off x="677334" y="1420536"/>
            <a:ext cx="2036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Синтаксис: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2347393"/>
            <a:ext cx="7696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Этот метод — как правило, вызывается первым после создания объекта </a:t>
            </a:r>
            <a:r>
              <a:rPr lang="ru-RU" sz="1400" dirty="0" err="1" smtClean="0"/>
              <a:t>XMLHttpRequest</a:t>
            </a:r>
            <a:r>
              <a:rPr lang="ru-RU" sz="1400" dirty="0" smtClean="0"/>
              <a:t>.</a:t>
            </a:r>
          </a:p>
          <a:p>
            <a:r>
              <a:rPr lang="ru-RU" sz="1600" b="1" dirty="0" err="1" smtClean="0"/>
              <a:t>method</a:t>
            </a:r>
            <a:r>
              <a:rPr lang="ru-RU" sz="1400" dirty="0" smtClean="0"/>
              <a:t> — HTTP-метод. Как правило, используется GET либо POST, хотя доступны и более экзотические, вроде TRACE/DELETE/PUT и т.п.</a:t>
            </a:r>
          </a:p>
          <a:p>
            <a:r>
              <a:rPr lang="ru-RU" sz="1600" b="1" dirty="0" smtClean="0"/>
              <a:t>URL </a:t>
            </a:r>
            <a:r>
              <a:rPr lang="ru-RU" sz="1400" dirty="0" smtClean="0"/>
              <a:t>— адрес запроса. Можно использовать не только </a:t>
            </a:r>
            <a:r>
              <a:rPr lang="ru-RU" sz="1400" dirty="0" err="1" smtClean="0"/>
              <a:t>http</a:t>
            </a:r>
            <a:r>
              <a:rPr lang="ru-RU" sz="1400" dirty="0" smtClean="0"/>
              <a:t>/</a:t>
            </a:r>
            <a:r>
              <a:rPr lang="ru-RU" sz="1400" dirty="0" err="1" smtClean="0"/>
              <a:t>https</a:t>
            </a:r>
            <a:r>
              <a:rPr lang="ru-RU" sz="1400" dirty="0" smtClean="0"/>
              <a:t>, но и другие протоколы, например ftp:// и file://.</a:t>
            </a:r>
          </a:p>
          <a:p>
            <a:r>
              <a:rPr lang="ru-RU" sz="1600" dirty="0" err="1" smtClean="0"/>
              <a:t>async</a:t>
            </a:r>
            <a:r>
              <a:rPr lang="ru-RU" sz="1400" dirty="0" smtClean="0"/>
              <a:t> — если установлено в </a:t>
            </a:r>
            <a:r>
              <a:rPr lang="ru-RU" sz="1400" dirty="0" err="1" smtClean="0"/>
              <a:t>false</a:t>
            </a:r>
            <a:r>
              <a:rPr lang="ru-RU" sz="1400" dirty="0" smtClean="0"/>
              <a:t>, то запрос производится синхронно, если </a:t>
            </a:r>
            <a:r>
              <a:rPr lang="ru-RU" sz="1400" dirty="0" err="1" smtClean="0"/>
              <a:t>true</a:t>
            </a:r>
            <a:r>
              <a:rPr lang="ru-RU" sz="1400" dirty="0" smtClean="0"/>
              <a:t> — асинхронно.</a:t>
            </a:r>
          </a:p>
          <a:p>
            <a:r>
              <a:rPr lang="ru-RU" sz="1400" dirty="0" smtClean="0"/>
              <a:t>«Синхронный запрос» означает, что после вызова </a:t>
            </a:r>
            <a:r>
              <a:rPr lang="ru-RU" sz="1400" dirty="0" err="1" smtClean="0"/>
              <a:t>xhr.send</a:t>
            </a:r>
            <a:r>
              <a:rPr lang="ru-RU" sz="1400" dirty="0" smtClean="0"/>
              <a:t>() и до ответа сервера главный поток будет «заморожен»: посетитель не сможет взаимодействовать со страницей — прокручивать, нажимать на кнопки и т.п. После получения ответа выполнение продолжится со следующей строки.</a:t>
            </a:r>
          </a:p>
          <a:p>
            <a:endParaRPr lang="ru-RU" sz="1400" dirty="0" smtClean="0"/>
          </a:p>
          <a:p>
            <a:r>
              <a:rPr lang="ru-RU" sz="1400" dirty="0" smtClean="0"/>
              <a:t>«Асинхронный запрос» означает, что браузер отправит запрос, а далее результат нужно будет получить через обработчики событий, которые мы рассмотрим далее.</a:t>
            </a:r>
          </a:p>
          <a:p>
            <a:endParaRPr lang="ru-RU" sz="1400" dirty="0"/>
          </a:p>
          <a:p>
            <a:r>
              <a:rPr lang="ru-RU" sz="1400" dirty="0" smtClean="0"/>
              <a:t>Важно отметить, что метод </a:t>
            </a:r>
            <a:r>
              <a:rPr lang="en-US" sz="1400" dirty="0" smtClean="0"/>
              <a:t>open() </a:t>
            </a:r>
            <a:r>
              <a:rPr lang="ru-RU" sz="1400" dirty="0" smtClean="0"/>
              <a:t>не открывает соединение, он только устанавливает определенные настройки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49728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Отправление данных с помощью метода </a:t>
            </a:r>
            <a:r>
              <a:rPr lang="en-US" dirty="0" smtClean="0"/>
              <a:t>send()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377406"/>
            <a:ext cx="8596668" cy="3880773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Синтаксис:</a:t>
            </a:r>
          </a:p>
          <a:p>
            <a:endParaRPr lang="ru-RU" sz="1400" dirty="0"/>
          </a:p>
          <a:p>
            <a:endParaRPr lang="ru-RU" sz="1400" dirty="0" smtClean="0"/>
          </a:p>
          <a:p>
            <a:r>
              <a:rPr lang="ru-RU" sz="1400" dirty="0" smtClean="0"/>
              <a:t>Именно этот </a:t>
            </a:r>
            <a:r>
              <a:rPr lang="ru-RU" sz="1400" dirty="0"/>
              <a:t>метод открывает соединение и отправляет запрос на сервер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В </a:t>
            </a:r>
            <a:r>
              <a:rPr lang="ru-RU" sz="1400" dirty="0" err="1"/>
              <a:t>body</a:t>
            </a:r>
            <a:r>
              <a:rPr lang="ru-RU" sz="1400" dirty="0"/>
              <a:t> находится тело запроса. Не у всякого запроса есть тело, например у GET-запросов тела нет, а у POST — основные данные как раз передаются через </a:t>
            </a:r>
            <a:r>
              <a:rPr lang="ru-RU" sz="1400" dirty="0" err="1"/>
              <a:t>body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В </a:t>
            </a:r>
            <a:r>
              <a:rPr lang="en-US" sz="1400" dirty="0" smtClean="0"/>
              <a:t>GET </a:t>
            </a:r>
            <a:r>
              <a:rPr lang="ru-RU" sz="1400" dirty="0" smtClean="0"/>
              <a:t>запросе, данные можно передать, добавляя их в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ru-RU" sz="1400" dirty="0" smtClean="0"/>
              <a:t>Например</a:t>
            </a:r>
          </a:p>
          <a:p>
            <a:pPr lvl="1"/>
            <a:r>
              <a:rPr lang="en-US" sz="1200" dirty="0" err="1" smtClean="0"/>
              <a:t>Index.php?name</a:t>
            </a:r>
            <a:r>
              <a:rPr lang="en-US" sz="1200" dirty="0" smtClean="0"/>
              <a:t>=</a:t>
            </a:r>
            <a:r>
              <a:rPr lang="en-US" sz="1200" dirty="0" err="1" smtClean="0"/>
              <a:t>alex&amp;message</a:t>
            </a:r>
            <a:r>
              <a:rPr lang="en-US" sz="1200" dirty="0" smtClean="0"/>
              <a:t>=test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5" y="2739651"/>
            <a:ext cx="7677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ответа от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40078"/>
            <a:ext cx="8596668" cy="444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/>
              <a:t>Основные свойства, содержащие ответ сервера</a:t>
            </a:r>
            <a:r>
              <a:rPr lang="ru-RU" sz="1400" dirty="0" smtClean="0"/>
              <a:t>:</a:t>
            </a:r>
            <a:endParaRPr lang="ru-RU" sz="1400" dirty="0"/>
          </a:p>
          <a:p>
            <a:r>
              <a:rPr lang="ru-RU" sz="1400" dirty="0" err="1"/>
              <a:t>status</a:t>
            </a:r>
            <a:endParaRPr lang="ru-RU" sz="1400" dirty="0"/>
          </a:p>
          <a:p>
            <a:pPr lvl="1"/>
            <a:r>
              <a:rPr lang="ru-RU" sz="1200" dirty="0"/>
              <a:t>HTTP-код ответа: 200, 404, 403 и так далее. Может быть также равен 0, если сервер не ответил или при запросе на другой домен.</a:t>
            </a:r>
          </a:p>
          <a:p>
            <a:r>
              <a:rPr lang="ru-RU" sz="1400" dirty="0" err="1"/>
              <a:t>statusText</a:t>
            </a:r>
            <a:endParaRPr lang="ru-RU" sz="1400" dirty="0"/>
          </a:p>
          <a:p>
            <a:pPr lvl="1"/>
            <a:r>
              <a:rPr lang="ru-RU" sz="1200" dirty="0"/>
              <a:t>Текстовое описание статуса от сервера: OK </a:t>
            </a:r>
            <a:r>
              <a:rPr lang="ru-RU" sz="1200" dirty="0" err="1"/>
              <a:t>Not</a:t>
            </a:r>
            <a:r>
              <a:rPr lang="ru-RU" sz="1200" dirty="0"/>
              <a:t> </a:t>
            </a:r>
            <a:r>
              <a:rPr lang="ru-RU" sz="1200" dirty="0" err="1"/>
              <a:t>Found</a:t>
            </a:r>
            <a:r>
              <a:rPr lang="ru-RU" sz="1200" dirty="0"/>
              <a:t>, </a:t>
            </a:r>
            <a:r>
              <a:rPr lang="ru-RU" sz="1200" dirty="0" err="1"/>
              <a:t>Forbidden</a:t>
            </a:r>
            <a:r>
              <a:rPr lang="ru-RU" sz="1200" dirty="0"/>
              <a:t> и так далее.</a:t>
            </a:r>
          </a:p>
          <a:p>
            <a:r>
              <a:rPr lang="ru-RU" sz="1400" dirty="0" err="1"/>
              <a:t>responseText</a:t>
            </a:r>
            <a:endParaRPr lang="ru-RU" sz="1400" dirty="0"/>
          </a:p>
          <a:p>
            <a:pPr lvl="1"/>
            <a:r>
              <a:rPr lang="ru-RU" sz="1200" dirty="0"/>
              <a:t>Текст ответа сервера.</a:t>
            </a:r>
          </a:p>
          <a:p>
            <a:pPr marL="0" indent="0">
              <a:buNone/>
            </a:pPr>
            <a:r>
              <a:rPr lang="ru-RU" sz="1400" dirty="0"/>
              <a:t>Есть и ещё одно свойство, которое используется гораздо реже</a:t>
            </a:r>
            <a:r>
              <a:rPr lang="ru-RU" sz="1400" dirty="0" smtClean="0"/>
              <a:t>:</a:t>
            </a:r>
            <a:endParaRPr lang="ru-RU" sz="1400" dirty="0"/>
          </a:p>
          <a:p>
            <a:r>
              <a:rPr lang="ru-RU" sz="1400" dirty="0" err="1"/>
              <a:t>responseXML</a:t>
            </a:r>
            <a:endParaRPr lang="ru-RU" sz="1400" dirty="0"/>
          </a:p>
          <a:p>
            <a:pPr lvl="1"/>
            <a:r>
              <a:rPr lang="ru-RU" sz="1200" dirty="0"/>
              <a:t>Если сервер вернул XML, снабдив его правильным заголовком </a:t>
            </a:r>
            <a:r>
              <a:rPr lang="ru-RU" sz="1200" dirty="0" err="1"/>
              <a:t>Content-type</a:t>
            </a:r>
            <a:r>
              <a:rPr lang="ru-RU" sz="1200" dirty="0"/>
              <a:t>: </a:t>
            </a:r>
            <a:r>
              <a:rPr lang="ru-RU" sz="1200" dirty="0" err="1"/>
              <a:t>text</a:t>
            </a:r>
            <a:r>
              <a:rPr lang="ru-RU" sz="1200" dirty="0"/>
              <a:t>/</a:t>
            </a:r>
            <a:r>
              <a:rPr lang="ru-RU" sz="1200" dirty="0" err="1"/>
              <a:t>xml</a:t>
            </a:r>
            <a:r>
              <a:rPr lang="ru-RU" sz="1200" dirty="0"/>
              <a:t>, то браузер создаст из него XML-документ. По нему можно будет делать запросы </a:t>
            </a:r>
            <a:r>
              <a:rPr lang="ru-RU" sz="1200" dirty="0" err="1"/>
              <a:t>xhr.responseXml.querySelector</a:t>
            </a:r>
            <a:r>
              <a:rPr lang="ru-RU" sz="1200" dirty="0"/>
              <a:t>("...") и другие.</a:t>
            </a:r>
          </a:p>
          <a:p>
            <a:pPr lvl="1"/>
            <a:r>
              <a:rPr lang="ru-RU" sz="1200" dirty="0"/>
              <a:t>Оно используется редко, так как обычно используют не XML, а JSON. То есть, сервер возвращает JSON в виде текста, который браузер превращает в объект вызовом </a:t>
            </a:r>
            <a:r>
              <a:rPr lang="ru-RU" sz="1200" dirty="0" err="1"/>
              <a:t>JSON.parse</a:t>
            </a:r>
            <a:r>
              <a:rPr lang="ru-RU" sz="1200" dirty="0"/>
              <a:t>(</a:t>
            </a:r>
            <a:r>
              <a:rPr lang="ru-RU" sz="1200" dirty="0" err="1"/>
              <a:t>xhr.responseText</a:t>
            </a:r>
            <a:r>
              <a:rPr lang="ru-RU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3332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745" y="194820"/>
            <a:ext cx="8596668" cy="1320800"/>
          </a:xfrm>
        </p:spPr>
        <p:txBody>
          <a:bodyPr/>
          <a:lstStyle/>
          <a:p>
            <a:r>
              <a:rPr lang="ru-RU" dirty="0" smtClean="0"/>
              <a:t>Синхронные и асинхронные запросы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745" y="1227489"/>
            <a:ext cx="4185623" cy="576262"/>
          </a:xfrm>
        </p:spPr>
        <p:txBody>
          <a:bodyPr/>
          <a:lstStyle/>
          <a:p>
            <a:r>
              <a:rPr lang="ru-RU" dirty="0" smtClean="0"/>
              <a:t>Синхронные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5" y="1844930"/>
            <a:ext cx="4185623" cy="3304117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Устанавливается в методе </a:t>
            </a:r>
            <a:r>
              <a:rPr lang="en-US" sz="1400" dirty="0" smtClean="0"/>
              <a:t>open</a:t>
            </a:r>
            <a:r>
              <a:rPr lang="ru-RU" sz="1400" dirty="0" smtClean="0"/>
              <a:t> значением </a:t>
            </a:r>
            <a:r>
              <a:rPr lang="en-US" sz="1400" dirty="0" smtClean="0"/>
              <a:t>false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>Синхронные вызовы используются чрезвычайно редко, так как блокируют взаимодействие со страницей до окончания загрузки. Посетитель не может даже прокручивать её. Никакой </a:t>
            </a:r>
            <a:r>
              <a:rPr lang="ru-RU" sz="1400" dirty="0" err="1"/>
              <a:t>JavaScript</a:t>
            </a:r>
            <a:r>
              <a:rPr lang="ru-RU" sz="1400" dirty="0"/>
              <a:t> не может быть выполнен, пока синхронный вызов не завершён — в общем, в точности те же ограничения как </a:t>
            </a:r>
            <a:r>
              <a:rPr lang="ru-RU" sz="1400" dirty="0" err="1"/>
              <a:t>alert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/>
              <a:t>Если синхронный вызов занял слишком много времени, то браузер предложит закрыть «зависшую» страницу.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6795" y="1227489"/>
            <a:ext cx="4185618" cy="576262"/>
          </a:xfrm>
        </p:spPr>
        <p:txBody>
          <a:bodyPr/>
          <a:lstStyle/>
          <a:p>
            <a:r>
              <a:rPr lang="ru-RU" dirty="0" smtClean="0"/>
              <a:t>Асинхронные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6795" y="1857829"/>
            <a:ext cx="4185617" cy="3304117"/>
          </a:xfrm>
        </p:spPr>
        <p:txBody>
          <a:bodyPr>
            <a:normAutofit/>
          </a:bodyPr>
          <a:lstStyle/>
          <a:p>
            <a:r>
              <a:rPr lang="ru-RU" sz="1400" dirty="0"/>
              <a:t>Устанавливается в методе </a:t>
            </a:r>
            <a:r>
              <a:rPr lang="en-US" sz="1400" dirty="0"/>
              <a:t>open</a:t>
            </a:r>
            <a:r>
              <a:rPr lang="ru-RU" sz="1400" dirty="0"/>
              <a:t> значением </a:t>
            </a:r>
            <a:r>
              <a:rPr lang="en-US" sz="1400" dirty="0" smtClean="0"/>
              <a:t>true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r>
              <a:rPr lang="ru-RU" sz="1400" dirty="0" smtClean="0"/>
              <a:t>Асинхронный запрос не останавливает работу программы. Т.е. если клиент сделает запрос к БД, и ответ на этот вопрос будет большим ( данные придут не сразу), то приложение клиента не зависнет, а продолжит работу и покажет ему данные как только они загрузиться полностью.</a:t>
            </a:r>
          </a:p>
          <a:p>
            <a:r>
              <a:rPr lang="ru-RU" sz="1400" dirty="0" smtClean="0"/>
              <a:t>Программа узнает о том, что данные погрузились полностью или частично при помощи </a:t>
            </a:r>
            <a:r>
              <a:rPr lang="ru-RU" sz="1400" dirty="0" err="1" smtClean="0"/>
              <a:t>промисов</a:t>
            </a:r>
            <a:r>
              <a:rPr lang="ru-RU" sz="1400" dirty="0" smtClean="0"/>
              <a:t> и </a:t>
            </a:r>
            <a:r>
              <a:rPr lang="en-US" sz="1400" dirty="0" err="1" smtClean="0"/>
              <a:t>defered</a:t>
            </a:r>
            <a:r>
              <a:rPr lang="ru-RU" sz="1400" dirty="0" smtClean="0"/>
              <a:t>-</a:t>
            </a:r>
            <a:r>
              <a:rPr lang="en-US" sz="1400" dirty="0" err="1" smtClean="0"/>
              <a:t>objectov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8268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HTTP-</a:t>
            </a:r>
            <a:r>
              <a:rPr lang="ru-RU" b="1" u="sng" dirty="0" smtClean="0">
                <a:hlinkClick r:id="rId2"/>
              </a:rPr>
              <a:t>заголовки</a:t>
            </a:r>
            <a:r>
              <a:rPr lang="ru-RU" b="1" u="sng" dirty="0" smtClean="0"/>
              <a:t> запроса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4494735"/>
          </a:xfrm>
        </p:spPr>
        <p:txBody>
          <a:bodyPr>
            <a:normAutofit lnSpcReduction="10000"/>
          </a:bodyPr>
          <a:lstStyle/>
          <a:p>
            <a:r>
              <a:rPr lang="ru-RU" sz="1400" dirty="0" err="1"/>
              <a:t>XMLHttpRequest</a:t>
            </a:r>
            <a:r>
              <a:rPr lang="ru-RU" sz="1400" dirty="0"/>
              <a:t> умеет как указывать свои заголовки в запросе, так и читать присланные в </a:t>
            </a:r>
            <a:r>
              <a:rPr lang="ru-RU" sz="1400" dirty="0" smtClean="0"/>
              <a:t>ответ.</a:t>
            </a:r>
          </a:p>
          <a:p>
            <a:r>
              <a:rPr lang="ru-RU" sz="1400" dirty="0" smtClean="0"/>
              <a:t>Для </a:t>
            </a:r>
            <a:r>
              <a:rPr lang="ru-RU" sz="1400" dirty="0"/>
              <a:t>работы с HTTP-заголовками есть 3 метода</a:t>
            </a:r>
            <a:r>
              <a:rPr lang="ru-RU" sz="1400" dirty="0" smtClean="0"/>
              <a:t>:</a:t>
            </a:r>
            <a:endParaRPr lang="ru-RU" sz="1400" dirty="0"/>
          </a:p>
          <a:p>
            <a:r>
              <a:rPr lang="ru-RU" sz="1400" dirty="0" err="1"/>
              <a:t>setRequestHeader</a:t>
            </a:r>
            <a:r>
              <a:rPr lang="ru-RU" sz="1400" dirty="0"/>
              <a:t>(</a:t>
            </a:r>
            <a:r>
              <a:rPr lang="ru-RU" sz="1400" dirty="0" err="1"/>
              <a:t>name</a:t>
            </a:r>
            <a:r>
              <a:rPr lang="ru-RU" sz="1400" dirty="0"/>
              <a:t>, </a:t>
            </a:r>
            <a:r>
              <a:rPr lang="ru-RU" sz="1400" dirty="0" err="1"/>
              <a:t>value</a:t>
            </a:r>
            <a:r>
              <a:rPr lang="ru-RU" sz="1400" dirty="0"/>
              <a:t>)</a:t>
            </a:r>
          </a:p>
          <a:p>
            <a:pPr lvl="1"/>
            <a:r>
              <a:rPr lang="ru-RU" sz="1200" dirty="0"/>
              <a:t>Устанавливает заголовок </a:t>
            </a:r>
            <a:r>
              <a:rPr lang="ru-RU" sz="1200" dirty="0" err="1"/>
              <a:t>name</a:t>
            </a:r>
            <a:r>
              <a:rPr lang="ru-RU" sz="1200" dirty="0"/>
              <a:t> запроса со значением </a:t>
            </a:r>
            <a:r>
              <a:rPr lang="ru-RU" sz="1200" dirty="0" err="1"/>
              <a:t>value</a:t>
            </a:r>
            <a:r>
              <a:rPr lang="ru-RU" sz="1200" dirty="0" smtClean="0"/>
              <a:t>.</a:t>
            </a:r>
          </a:p>
          <a:p>
            <a:pPr lvl="1"/>
            <a:endParaRPr lang="ru-RU" sz="1200" dirty="0"/>
          </a:p>
          <a:p>
            <a:pPr lvl="1"/>
            <a:endParaRPr lang="ru-RU" sz="1200" dirty="0" smtClean="0"/>
          </a:p>
          <a:p>
            <a:pPr lvl="1"/>
            <a:r>
              <a:rPr lang="ru-RU" sz="1200" dirty="0" smtClean="0"/>
              <a:t>Скажет серверу, что мы отправляем </a:t>
            </a:r>
            <a:r>
              <a:rPr lang="en-US" sz="1200" dirty="0" err="1" smtClean="0"/>
              <a:t>json</a:t>
            </a:r>
            <a:r>
              <a:rPr lang="ru-RU" sz="1200" dirty="0" smtClean="0"/>
              <a:t> данные.</a:t>
            </a:r>
          </a:p>
          <a:p>
            <a:pPr lvl="1"/>
            <a:r>
              <a:rPr lang="ru-RU" sz="1200" dirty="0" smtClean="0"/>
              <a:t>Нельзя указывать заголовки, которые контролирует браузер</a:t>
            </a:r>
          </a:p>
          <a:p>
            <a:pPr lvl="1"/>
            <a:r>
              <a:rPr lang="ru-RU" sz="1200" dirty="0" smtClean="0"/>
              <a:t>Поставленный заголовок нельзя снять!</a:t>
            </a:r>
          </a:p>
          <a:p>
            <a:r>
              <a:rPr lang="en-US" sz="1400" dirty="0" err="1"/>
              <a:t>getResponseHeader</a:t>
            </a:r>
            <a:r>
              <a:rPr lang="en-US" sz="1400" dirty="0"/>
              <a:t>(name)</a:t>
            </a:r>
          </a:p>
          <a:p>
            <a:pPr lvl="1"/>
            <a:r>
              <a:rPr lang="ru-RU" sz="1200" dirty="0"/>
              <a:t>Возвращает значение заголовка ответа </a:t>
            </a:r>
            <a:r>
              <a:rPr lang="en-US" sz="1200" dirty="0"/>
              <a:t>name, </a:t>
            </a:r>
            <a:r>
              <a:rPr lang="ru-RU" sz="1200" dirty="0"/>
              <a:t>кроме </a:t>
            </a:r>
            <a:r>
              <a:rPr lang="en-US" sz="1200" dirty="0"/>
              <a:t>Set-Cookie </a:t>
            </a:r>
            <a:r>
              <a:rPr lang="ru-RU" sz="1200" dirty="0"/>
              <a:t>и </a:t>
            </a:r>
            <a:r>
              <a:rPr lang="en-US" sz="1200" dirty="0"/>
              <a:t>Set-Cookie2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r>
              <a:rPr lang="en-US" sz="1400" dirty="0" err="1"/>
              <a:t>getAllResponseHeaders</a:t>
            </a:r>
            <a:r>
              <a:rPr lang="en-US" sz="1400" dirty="0"/>
              <a:t>()</a:t>
            </a:r>
          </a:p>
          <a:p>
            <a:pPr lvl="1"/>
            <a:r>
              <a:rPr lang="ru-RU" sz="1200" dirty="0"/>
              <a:t>Возвращает все заголовки ответа, кроме </a:t>
            </a:r>
            <a:r>
              <a:rPr lang="en-US" sz="1200" dirty="0"/>
              <a:t>Set-Cookie </a:t>
            </a:r>
            <a:r>
              <a:rPr lang="ru-RU" sz="1200" dirty="0"/>
              <a:t>и </a:t>
            </a:r>
            <a:r>
              <a:rPr lang="en-US" sz="1200" dirty="0"/>
              <a:t>Set-Cookie2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lvl="1"/>
            <a:r>
              <a:rPr lang="ru-RU" sz="1200" dirty="0" smtClean="0"/>
              <a:t>Заголовки возвращаются в виде одной строки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2" y="3190482"/>
            <a:ext cx="7667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7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XMLHttpRequest</a:t>
            </a:r>
            <a:r>
              <a:rPr lang="ru-RU" b="1" dirty="0"/>
              <a:t> POST, формы и кодировка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Во время обычной отправки формы &lt;</a:t>
            </a:r>
            <a:r>
              <a:rPr lang="ru-RU" sz="1600" dirty="0" err="1"/>
              <a:t>form</a:t>
            </a:r>
            <a:r>
              <a:rPr lang="ru-RU" sz="1600" dirty="0"/>
              <a:t>&gt; браузер собирает значения её полей, делает из них строку и составляет тело GET/POST-запроса для посылки на сервер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ru-RU" sz="1600" dirty="0"/>
              <a:t>При отправке данных через </a:t>
            </a:r>
            <a:r>
              <a:rPr lang="ru-RU" sz="1600" dirty="0" err="1"/>
              <a:t>XMLHttpRequest</a:t>
            </a:r>
            <a:r>
              <a:rPr lang="ru-RU" sz="1600" dirty="0"/>
              <a:t>, это нужно делать самим, в JS-коде. Большинство проблем и вопросов здесь связано с непониманием, где и какое кодирование нужно </a:t>
            </a:r>
            <a:r>
              <a:rPr lang="ru-RU" sz="1600" dirty="0" smtClean="0"/>
              <a:t>осуществлять.</a:t>
            </a:r>
          </a:p>
          <a:p>
            <a:endParaRPr lang="ru-RU" sz="1600" dirty="0" smtClean="0"/>
          </a:p>
          <a:p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73" y="3960240"/>
            <a:ext cx="77819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0506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1098</Words>
  <Application>Microsoft Office PowerPoint</Application>
  <PresentationFormat>Широкоэкранный</PresentationFormat>
  <Paragraphs>103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Грань</vt:lpstr>
      <vt:lpstr>Технология AJAX запросов</vt:lpstr>
      <vt:lpstr>Введение в AJAX</vt:lpstr>
      <vt:lpstr>Основы XMLHttpRequest </vt:lpstr>
      <vt:lpstr>Настроить: open </vt:lpstr>
      <vt:lpstr>Отправление данных с помощью метода send()</vt:lpstr>
      <vt:lpstr>Получение ответа от сервера</vt:lpstr>
      <vt:lpstr>Синхронные и асинхронные запросы</vt:lpstr>
      <vt:lpstr>HTTP-заголовки запроса</vt:lpstr>
      <vt:lpstr>XMLHttpRequest POST, формы и кодировка </vt:lpstr>
      <vt:lpstr>Кодировка urlencoded</vt:lpstr>
      <vt:lpstr>GET-запрос</vt:lpstr>
      <vt:lpstr>Презентация PowerPoint</vt:lpstr>
      <vt:lpstr>POST с urlencoded</vt:lpstr>
      <vt:lpstr>FormData – наш спаситель</vt:lpstr>
      <vt:lpstr>Итог по отправке POST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AJAX запросов</dc:title>
  <dc:creator>Горбунов Алексей</dc:creator>
  <cp:lastModifiedBy>Горбунов Алексей</cp:lastModifiedBy>
  <cp:revision>6</cp:revision>
  <dcterms:created xsi:type="dcterms:W3CDTF">2015-10-20T14:58:36Z</dcterms:created>
  <dcterms:modified xsi:type="dcterms:W3CDTF">2015-10-20T15:47:09Z</dcterms:modified>
</cp:coreProperties>
</file>