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60" r:id="rId6"/>
    <p:sldId id="270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74" r:id="rId15"/>
    <p:sldId id="275" r:id="rId16"/>
    <p:sldId id="277" r:id="rId17"/>
    <p:sldId id="276" r:id="rId18"/>
    <p:sldId id="278" r:id="rId19"/>
    <p:sldId id="279" r:id="rId20"/>
    <p:sldId id="25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</a:t>
            </a:r>
            <a:r>
              <a:rPr lang="en-US" dirty="0" smtClean="0"/>
              <a:t>-</a:t>
            </a:r>
            <a:r>
              <a:rPr lang="ru-RU" dirty="0" smtClean="0"/>
              <a:t>сервер и сервер приложений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4005064"/>
            <a:ext cx="4032448" cy="1473200"/>
          </a:xfrm>
        </p:spPr>
        <p:txBody>
          <a:bodyPr/>
          <a:lstStyle/>
          <a:p>
            <a:r>
              <a:rPr lang="ru-RU" dirty="0" smtClean="0"/>
              <a:t>Выполнила: Ивановская Валерия,</a:t>
            </a:r>
          </a:p>
          <a:p>
            <a:r>
              <a:rPr lang="ru-RU" dirty="0" smtClean="0"/>
              <a:t>Гр.3371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1771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Сервер приложений</a:t>
            </a:r>
            <a:r>
              <a:rPr lang="ru-RU" sz="2200" dirty="0"/>
              <a:t> </a:t>
            </a:r>
            <a:r>
              <a:rPr lang="ru-RU" sz="2200" dirty="0" smtClean="0"/>
              <a:t>(</a:t>
            </a:r>
            <a:r>
              <a:rPr lang="en-US" sz="2200" dirty="0" smtClean="0"/>
              <a:t>Application server</a:t>
            </a:r>
            <a:r>
              <a:rPr lang="ru-RU" sz="2200" dirty="0" smtClean="0"/>
              <a:t>)— </a:t>
            </a:r>
            <a:r>
              <a:rPr lang="ru-RU" sz="2200" dirty="0"/>
              <a:t>это сервисная программа, которая обеспечивает доступ клиентов к прикладным программам, выполняющимся на сервере.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 приложений</a:t>
            </a:r>
            <a:endParaRPr lang="ru-RU" dirty="0"/>
          </a:p>
        </p:txBody>
      </p:sp>
      <p:pic>
        <p:nvPicPr>
          <p:cNvPr id="1026" name="Picture 2" descr="C:\Users\Admin\Desktop\1000.257.6938.cs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0762"/>
            <a:ext cx="5824314" cy="300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Преимущества</a:t>
            </a:r>
            <a:r>
              <a:rPr lang="en-US" dirty="0"/>
              <a:t>:</a:t>
            </a:r>
            <a:endParaRPr lang="ru-RU" b="1" dirty="0"/>
          </a:p>
          <a:p>
            <a:r>
              <a:rPr lang="ru-RU" b="1" dirty="0"/>
              <a:t>Целостность кода и данных</a:t>
            </a:r>
            <a:endParaRPr lang="ru-RU" dirty="0"/>
          </a:p>
          <a:p>
            <a:r>
              <a:rPr lang="ru-RU" b="1" dirty="0" smtClean="0"/>
              <a:t>Централизованное </a:t>
            </a:r>
            <a:r>
              <a:rPr lang="ru-RU" b="1" dirty="0"/>
              <a:t>управление</a:t>
            </a:r>
            <a:endParaRPr lang="ru-RU" dirty="0"/>
          </a:p>
          <a:p>
            <a:r>
              <a:rPr lang="ru-RU" b="1" dirty="0" smtClean="0"/>
              <a:t>Безопасность</a:t>
            </a:r>
            <a:endParaRPr lang="ru-RU" dirty="0"/>
          </a:p>
          <a:p>
            <a:r>
              <a:rPr lang="ru-RU" b="1" dirty="0" smtClean="0"/>
              <a:t>Производительность</a:t>
            </a:r>
            <a:endParaRPr lang="ru-RU" dirty="0"/>
          </a:p>
          <a:p>
            <a:r>
              <a:rPr lang="ru-RU" b="1" dirty="0" smtClean="0"/>
              <a:t>Общая </a:t>
            </a:r>
            <a:r>
              <a:rPr lang="ru-RU" b="1" dirty="0"/>
              <a:t>стоимость владения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Серверы приложений: плюсы и минусы</a:t>
            </a:r>
          </a:p>
        </p:txBody>
      </p:sp>
    </p:spTree>
    <p:extLst>
      <p:ext uri="{BB962C8B-B14F-4D97-AF65-F5344CB8AC3E}">
        <p14:creationId xmlns:p14="http://schemas.microsoft.com/office/powerpoint/2010/main" val="12508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Недостатки</a:t>
            </a:r>
            <a:r>
              <a:rPr lang="en-US" dirty="0" smtClean="0"/>
              <a:t>:</a:t>
            </a:r>
            <a:endParaRPr lang="ru-RU" b="1" dirty="0"/>
          </a:p>
          <a:p>
            <a:r>
              <a:rPr lang="ru-RU" b="1" dirty="0"/>
              <a:t>Централизация</a:t>
            </a:r>
            <a:endParaRPr lang="ru-RU" dirty="0"/>
          </a:p>
          <a:p>
            <a:r>
              <a:rPr lang="ru-RU" b="1" dirty="0" smtClean="0"/>
              <a:t>Защита информации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Серверы приложений: плюсы и минусы</a:t>
            </a:r>
          </a:p>
        </p:txBody>
      </p:sp>
    </p:spTree>
    <p:extLst>
      <p:ext uri="{BB962C8B-B14F-4D97-AF65-F5344CB8AC3E}">
        <p14:creationId xmlns:p14="http://schemas.microsoft.com/office/powerpoint/2010/main" val="5799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(Oracle) </a:t>
            </a:r>
            <a:r>
              <a:rPr lang="ru-RU" b="1" dirty="0" err="1" smtClean="0"/>
              <a:t>Glassfish</a:t>
            </a:r>
            <a:r>
              <a:rPr lang="ru-RU" dirty="0"/>
              <a:t> 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Red Hat) </a:t>
            </a:r>
            <a:r>
              <a:rPr lang="en-US" b="1" dirty="0" err="1"/>
              <a:t>WildFly</a:t>
            </a:r>
            <a:r>
              <a:rPr lang="en-US" dirty="0"/>
              <a:t> (</a:t>
            </a:r>
            <a:r>
              <a:rPr lang="ru-RU" dirty="0"/>
              <a:t>бывший</a:t>
            </a:r>
            <a:r>
              <a:rPr lang="en-US" dirty="0"/>
              <a:t> </a:t>
            </a:r>
            <a:r>
              <a:rPr lang="en-US" dirty="0" err="1"/>
              <a:t>JBoss</a:t>
            </a:r>
            <a:r>
              <a:rPr lang="en-US" dirty="0"/>
              <a:t>)</a:t>
            </a:r>
            <a:endParaRPr lang="ru-RU" dirty="0"/>
          </a:p>
          <a:p>
            <a:r>
              <a:rPr lang="en-US" b="1" dirty="0" smtClean="0"/>
              <a:t>(Oracle) WebLogic</a:t>
            </a:r>
            <a:endParaRPr lang="ru-RU" dirty="0"/>
          </a:p>
          <a:p>
            <a:pPr lvl="0"/>
            <a:r>
              <a:rPr lang="en-US" b="1" dirty="0" smtClean="0"/>
              <a:t>Jetty</a:t>
            </a:r>
          </a:p>
          <a:p>
            <a:pPr lvl="0"/>
            <a:r>
              <a:rPr lang="en-US" b="1" dirty="0" smtClean="0"/>
              <a:t>(IBM) WebSphere</a:t>
            </a:r>
          </a:p>
          <a:p>
            <a:pPr lvl="0"/>
            <a:r>
              <a:rPr lang="ru-RU" b="1" dirty="0" smtClean="0"/>
              <a:t>(</a:t>
            </a:r>
            <a:r>
              <a:rPr lang="ru-RU" b="1" dirty="0" err="1"/>
              <a:t>Apache</a:t>
            </a:r>
            <a:r>
              <a:rPr lang="ru-RU" b="1" dirty="0"/>
              <a:t>) </a:t>
            </a:r>
            <a:r>
              <a:rPr lang="ru-RU" b="1" dirty="0" err="1"/>
              <a:t>Tomcat</a:t>
            </a:r>
            <a:r>
              <a:rPr lang="ru-RU" dirty="0"/>
              <a:t> </a:t>
            </a:r>
            <a:r>
              <a:rPr lang="ru-RU" dirty="0" smtClean="0"/>
              <a:t>(контейнер сервлетов)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Серверы </a:t>
            </a:r>
            <a:r>
              <a:rPr lang="ru-RU" dirty="0" smtClean="0"/>
              <a:t>приложений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8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r="11974" b="21355"/>
          <a:stretch/>
        </p:blipFill>
        <p:spPr>
          <a:xfrm>
            <a:off x="1504164" y="1628800"/>
            <a:ext cx="6164180" cy="42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(Oracle) </a:t>
            </a:r>
            <a:r>
              <a:rPr lang="ru-RU" b="1" dirty="0" err="1"/>
              <a:t>Glassfish</a:t>
            </a:r>
            <a:r>
              <a:rPr lang="ru-RU" dirty="0"/>
              <a:t> </a:t>
            </a:r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сервер приложений с открытым исходным кодом, реализующий спецификации </a:t>
            </a:r>
            <a:r>
              <a:rPr lang="ru-RU" sz="2800" dirty="0" err="1"/>
              <a:t>Java</a:t>
            </a:r>
            <a:r>
              <a:rPr lang="ru-RU" sz="2800" dirty="0"/>
              <a:t> EE, изначально разработанный </a:t>
            </a:r>
            <a:r>
              <a:rPr lang="ru-RU" sz="2800" dirty="0" err="1"/>
              <a:t>Sun</a:t>
            </a:r>
            <a:r>
              <a:rPr lang="ru-RU" sz="2800" dirty="0"/>
              <a:t> Microsystems. В настоящее время спонсируется корпорацией Oracle. </a:t>
            </a:r>
            <a:endParaRPr lang="ru-RU" sz="2800" dirty="0" smtClean="0"/>
          </a:p>
          <a:p>
            <a:r>
              <a:rPr lang="en-US" sz="2800" dirty="0" smtClean="0"/>
              <a:t>Oracle</a:t>
            </a:r>
            <a:r>
              <a:rPr lang="en-US" sz="2800" dirty="0"/>
              <a:t> </a:t>
            </a:r>
            <a:r>
              <a:rPr lang="ru-RU" sz="2800" dirty="0"/>
              <a:t>выпустила  </a:t>
            </a:r>
            <a:r>
              <a:rPr lang="en-US" sz="2800" dirty="0" err="1"/>
              <a:t>GlassFish</a:t>
            </a:r>
            <a:r>
              <a:rPr lang="en-US" sz="2800" dirty="0"/>
              <a:t> Server Open Source Edition 4.1, </a:t>
            </a:r>
            <a:r>
              <a:rPr lang="ru-RU" sz="2800" dirty="0"/>
              <a:t>предоставляющий полную реализацию спецификации </a:t>
            </a:r>
            <a:r>
              <a:rPr lang="en-US" sz="2800" dirty="0"/>
              <a:t>Java EE 7 </a:t>
            </a:r>
            <a:r>
              <a:rPr lang="en-US" sz="2800" dirty="0" smtClean="0"/>
              <a:t>. </a:t>
            </a:r>
            <a:r>
              <a:rPr lang="ru-RU" sz="2800" dirty="0"/>
              <a:t>Включение выражения "</a:t>
            </a:r>
            <a:r>
              <a:rPr lang="en-US" sz="2800" dirty="0"/>
              <a:t>Open Source Edition" </a:t>
            </a:r>
            <a:r>
              <a:rPr lang="ru-RU" sz="2800" dirty="0"/>
              <a:t>в название продукта сигнализирует о прекращении его коммерческой </a:t>
            </a:r>
            <a:r>
              <a:rPr lang="ru-RU" sz="2800" dirty="0" smtClean="0"/>
              <a:t>поддержки.</a:t>
            </a:r>
          </a:p>
        </p:txBody>
      </p:sp>
      <p:pic>
        <p:nvPicPr>
          <p:cNvPr id="2050" name="Picture 2" descr="GlassFish 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134" y="620688"/>
            <a:ext cx="1019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2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ru-RU" b="1" dirty="0" smtClean="0"/>
              <a:t>           </a:t>
            </a:r>
            <a:r>
              <a:rPr lang="en-US" b="1" dirty="0" smtClean="0"/>
              <a:t>(Oracle) WebLogic</a:t>
            </a:r>
            <a:r>
              <a:rPr lang="ru-RU" dirty="0"/>
              <a:t> </a:t>
            </a:r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531451"/>
            <a:ext cx="7408333" cy="370586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/>
              <a:t>WebLogic</a:t>
            </a:r>
            <a:r>
              <a:rPr lang="ru-RU" dirty="0"/>
              <a:t> — семейство </a:t>
            </a:r>
            <a:r>
              <a:rPr lang="ru-RU" dirty="0" smtClean="0"/>
              <a:t>продуктов, с </a:t>
            </a:r>
            <a:r>
              <a:rPr lang="ru-RU" dirty="0"/>
              <a:t>2008 года </a:t>
            </a:r>
            <a:r>
              <a:rPr lang="ru-RU" dirty="0" smtClean="0"/>
              <a:t>принадлежащих </a:t>
            </a:r>
            <a:r>
              <a:rPr lang="ru-RU" dirty="0"/>
              <a:t>корпорации Oracle. В платформу </a:t>
            </a:r>
            <a:r>
              <a:rPr lang="ru-RU" i="1" dirty="0" err="1"/>
              <a:t>WebLogic</a:t>
            </a:r>
            <a:r>
              <a:rPr lang="ru-RU" i="1" dirty="0"/>
              <a:t> </a:t>
            </a:r>
            <a:r>
              <a:rPr lang="ru-RU" i="1" dirty="0" err="1"/>
              <a:t>Suite</a:t>
            </a:r>
            <a:r>
              <a:rPr lang="ru-RU" dirty="0"/>
              <a:t> входят сервер приложений J2EE (</a:t>
            </a:r>
            <a:r>
              <a:rPr lang="ru-RU" i="1" dirty="0" err="1"/>
              <a:t>Weblogic</a:t>
            </a:r>
            <a:r>
              <a:rPr lang="ru-RU" i="1" dirty="0"/>
              <a:t> </a:t>
            </a:r>
            <a:r>
              <a:rPr lang="ru-RU" i="1" dirty="0" err="1"/>
              <a:t>Server</a:t>
            </a:r>
            <a:r>
              <a:rPr lang="ru-RU" dirty="0"/>
              <a:t>), портал, интеграционные продукты, средства для разработки приложений и JRockit </a:t>
            </a:r>
            <a:r>
              <a:rPr lang="en-US" dirty="0" smtClean="0"/>
              <a:t> (</a:t>
            </a:r>
            <a:r>
              <a:rPr lang="ru-RU" u="sng" dirty="0"/>
              <a:t>виртуальная машина </a:t>
            </a:r>
            <a:r>
              <a:rPr lang="ru-RU" u="sng" dirty="0" err="1"/>
              <a:t>Java</a:t>
            </a:r>
            <a:r>
              <a:rPr lang="ru-RU" dirty="0"/>
              <a:t> корпорации Oracle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098" name="Picture 2" descr="http://help.bizagi.com/bpmsuite/en/oracle_web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14" y="692696"/>
            <a:ext cx="21907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(Red Hat) </a:t>
            </a:r>
            <a:r>
              <a:rPr lang="en-US" b="1" dirty="0" err="1"/>
              <a:t>WildFly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ru-RU" dirty="0" smtClean="0"/>
              <a:t>бывший</a:t>
            </a:r>
            <a:r>
              <a:rPr lang="en-US" dirty="0" smtClean="0"/>
              <a:t> </a:t>
            </a:r>
            <a:r>
              <a:rPr lang="en-US" dirty="0" err="1"/>
              <a:t>JBoss</a:t>
            </a:r>
            <a:r>
              <a:rPr lang="en-US" dirty="0" smtClean="0"/>
              <a:t>)</a:t>
            </a:r>
            <a:r>
              <a:rPr lang="ru-RU" dirty="0"/>
              <a:t> </a:t>
            </a:r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/>
              <a:t>WildFly</a:t>
            </a:r>
            <a:r>
              <a:rPr lang="ru-RU" sz="2800" dirty="0"/>
              <a:t> (ранее </a:t>
            </a:r>
            <a:r>
              <a:rPr lang="ru-RU" sz="2800" b="1" dirty="0" err="1"/>
              <a:t>JBoss</a:t>
            </a:r>
            <a:r>
              <a:rPr lang="ru-RU" sz="2800" b="1" dirty="0"/>
              <a:t> </a:t>
            </a:r>
            <a:r>
              <a:rPr lang="ru-RU" sz="2800" b="1" dirty="0" err="1"/>
              <a:t>Application</a:t>
            </a:r>
            <a:r>
              <a:rPr lang="ru-RU" sz="2800" b="1" dirty="0"/>
              <a:t> </a:t>
            </a:r>
            <a:r>
              <a:rPr lang="ru-RU" sz="2800" b="1" dirty="0" err="1"/>
              <a:t>Server</a:t>
            </a:r>
            <a:r>
              <a:rPr lang="ru-RU" sz="2800" dirty="0"/>
              <a:t> или </a:t>
            </a:r>
            <a:r>
              <a:rPr lang="ru-RU" sz="2800" b="1" dirty="0" err="1"/>
              <a:t>JBoss</a:t>
            </a:r>
            <a:r>
              <a:rPr lang="ru-RU" sz="2800" b="1" dirty="0"/>
              <a:t> AS</a:t>
            </a:r>
            <a:r>
              <a:rPr lang="ru-RU" sz="2800" dirty="0"/>
              <a:t>) — </a:t>
            </a:r>
            <a:r>
              <a:rPr lang="ru-RU" sz="2800" dirty="0" err="1"/>
              <a:t>Java</a:t>
            </a:r>
            <a:r>
              <a:rPr lang="ru-RU" sz="2800" dirty="0"/>
              <a:t> EE сервер приложений с открытым исходным </a:t>
            </a:r>
            <a:r>
              <a:rPr lang="ru-RU" sz="2800" dirty="0" smtClean="0"/>
              <a:t>кодом. </a:t>
            </a:r>
            <a:r>
              <a:rPr lang="ru-RU" sz="2800" dirty="0" err="1" smtClean="0"/>
              <a:t>WildFly</a:t>
            </a:r>
            <a:r>
              <a:rPr lang="ru-RU" sz="2800" dirty="0" smtClean="0"/>
              <a:t> </a:t>
            </a:r>
            <a:r>
              <a:rPr lang="ru-RU" sz="2800" dirty="0"/>
              <a:t>можно свободно загрузить и использовать, однако поддержка и консультации осуществляются за деньги.</a:t>
            </a:r>
          </a:p>
        </p:txBody>
      </p:sp>
      <p:pic>
        <p:nvPicPr>
          <p:cNvPr id="3074" name="Picture 2" descr="Wildfly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33" y="5301208"/>
            <a:ext cx="3448534" cy="10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(Apache) Tomcat</a:t>
            </a:r>
            <a:r>
              <a:rPr lang="ru-RU" dirty="0"/>
              <a:t> </a:t>
            </a:r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Tomcat</a:t>
            </a:r>
            <a:r>
              <a:rPr lang="en-US" sz="2800" dirty="0"/>
              <a:t>  — </a:t>
            </a:r>
            <a:r>
              <a:rPr lang="ru-RU" sz="2800" dirty="0"/>
              <a:t>контейнер сервлетов с открытым исходным кодом, разрабатываемый </a:t>
            </a:r>
            <a:r>
              <a:rPr lang="en-US" sz="2800" dirty="0"/>
              <a:t>Apache Software Foundation. </a:t>
            </a:r>
            <a:r>
              <a:rPr lang="ru-RU" sz="2800" dirty="0"/>
              <a:t>Реализует спецификацию сервлетов и спецификацию </a:t>
            </a:r>
            <a:r>
              <a:rPr lang="en-US" sz="2800" dirty="0" err="1"/>
              <a:t>JavaServer</a:t>
            </a:r>
            <a:r>
              <a:rPr lang="en-US" sz="2800" dirty="0"/>
              <a:t> Pages (JSP) </a:t>
            </a:r>
            <a:r>
              <a:rPr lang="ru-RU" sz="2800" dirty="0"/>
              <a:t>и </a:t>
            </a:r>
            <a:r>
              <a:rPr lang="en-US" sz="2800" dirty="0" err="1"/>
              <a:t>JavaServer</a:t>
            </a:r>
            <a:r>
              <a:rPr lang="en-US" sz="2800" dirty="0"/>
              <a:t> Faces(JSF). </a:t>
            </a:r>
            <a:r>
              <a:rPr lang="ru-RU" sz="2800" dirty="0"/>
              <a:t>Написан на языке </a:t>
            </a:r>
            <a:r>
              <a:rPr lang="en-US" sz="2800" dirty="0"/>
              <a:t>Java.</a:t>
            </a:r>
            <a:endParaRPr lang="ru-RU" sz="2800" dirty="0"/>
          </a:p>
        </p:txBody>
      </p:sp>
      <p:pic>
        <p:nvPicPr>
          <p:cNvPr id="1026" name="Picture 2" descr="Tomca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42" y="318306"/>
            <a:ext cx="1993404" cy="13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96118"/>
              </p:ext>
            </p:extLst>
          </p:nvPr>
        </p:nvGraphicFramePr>
        <p:xfrm>
          <a:off x="683568" y="1700808"/>
          <a:ext cx="7776864" cy="42128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8392"/>
                <a:gridCol w="1368152"/>
                <a:gridCol w="1440160"/>
                <a:gridCol w="1440160"/>
              </a:tblGrid>
              <a:tr h="366586">
                <a:tc>
                  <a:txBody>
                    <a:bodyPr/>
                    <a:lstStyle/>
                    <a:p>
                      <a:pPr marL="0" indent="0"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GlassFish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WildFly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marL="0" indent="0" algn="r"/>
                      <a:r>
                        <a:rPr lang="ru-RU" b="1" dirty="0" smtClean="0"/>
                        <a:t>Загрузка</a:t>
                      </a:r>
                      <a:r>
                        <a:rPr lang="ru-RU" b="1" baseline="0" dirty="0" smtClean="0"/>
                        <a:t> и установка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Инструментальная поддержка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Настройка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Производительность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Особенности</a:t>
                      </a:r>
                      <a:r>
                        <a:rPr lang="ru-RU" b="1" baseline="0" dirty="0" smtClean="0"/>
                        <a:t> и соблюдение открытых стандартов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Документация и сообщество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Администрация и управление/интерфейс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4.5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Цена/лицензия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Итог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34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34.5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35</a:t>
                      </a:r>
                      <a:endParaRPr lang="ru-RU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6075" y="2498584"/>
            <a:ext cx="7408333" cy="345069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Изобрел британский ученый Тим </a:t>
            </a:r>
            <a:r>
              <a:rPr lang="ru-RU" dirty="0" err="1" smtClean="0"/>
              <a:t>Бернерс</a:t>
            </a:r>
            <a:r>
              <a:rPr lang="ru-RU" dirty="0" smtClean="0"/>
              <a:t>-Ли в 1989 году.</a:t>
            </a:r>
          </a:p>
          <a:p>
            <a:r>
              <a:rPr lang="ru-RU" dirty="0" smtClean="0"/>
              <a:t>Тим </a:t>
            </a:r>
            <a:r>
              <a:rPr lang="ru-RU" dirty="0" err="1" smtClean="0"/>
              <a:t>Бернерс</a:t>
            </a:r>
            <a:r>
              <a:rPr lang="ru-RU" dirty="0" smtClean="0"/>
              <a:t>-Ли изобрел </a:t>
            </a:r>
            <a:r>
              <a:rPr lang="ru-RU" dirty="0"/>
              <a:t>идентификаторы </a:t>
            </a:r>
            <a:r>
              <a:rPr lang="en-US" dirty="0"/>
              <a:t>URI </a:t>
            </a:r>
            <a:r>
              <a:rPr lang="ru-RU" dirty="0"/>
              <a:t>и </a:t>
            </a:r>
            <a:r>
              <a:rPr lang="en-US" dirty="0"/>
              <a:t>URL</a:t>
            </a:r>
            <a:r>
              <a:rPr lang="ru-RU" dirty="0"/>
              <a:t>, протокол </a:t>
            </a:r>
            <a:r>
              <a:rPr lang="en-US" dirty="0"/>
              <a:t>HTTP</a:t>
            </a:r>
            <a:r>
              <a:rPr lang="ru-RU" dirty="0"/>
              <a:t>, язык </a:t>
            </a:r>
            <a:r>
              <a:rPr lang="en-US" dirty="0"/>
              <a:t>HTML</a:t>
            </a:r>
            <a:r>
              <a:rPr lang="ru-RU" dirty="0"/>
              <a:t>, а также первый в мире веб-сервер и первый в мире гипертекстовый веб-браузер </a:t>
            </a:r>
            <a:r>
              <a:rPr lang="en-US" dirty="0" err="1" smtClean="0"/>
              <a:t>WorldWideWeb</a:t>
            </a:r>
            <a:r>
              <a:rPr lang="ru-RU" dirty="0" smtClean="0"/>
              <a:t> (позднее </a:t>
            </a:r>
            <a:r>
              <a:rPr lang="ru-RU" dirty="0"/>
              <a:t>"</a:t>
            </a:r>
            <a:r>
              <a:rPr lang="ru-RU" dirty="0" err="1"/>
              <a:t>Nexus</a:t>
            </a:r>
            <a:r>
              <a:rPr lang="ru-RU" dirty="0" smtClean="0"/>
              <a:t>").</a:t>
            </a:r>
            <a:endParaRPr lang="ru-RU" dirty="0"/>
          </a:p>
          <a:p>
            <a:r>
              <a:rPr lang="ru-RU" dirty="0" smtClean="0"/>
              <a:t>Первый веб-сервер работал на </a:t>
            </a:r>
            <a:r>
              <a:rPr lang="ru-RU" dirty="0"/>
              <a:t>персональном компьютере </a:t>
            </a:r>
            <a:r>
              <a:rPr lang="ru-RU" dirty="0" err="1"/>
              <a:t>NeXTSTEP</a:t>
            </a:r>
            <a:r>
              <a:rPr lang="ru-RU" dirty="0"/>
              <a:t> и сейчас этот компьютер выставлен в музее </a:t>
            </a:r>
            <a:r>
              <a:rPr lang="ru-RU" dirty="0" smtClean="0"/>
              <a:t>CERN.</a:t>
            </a:r>
          </a:p>
          <a:p>
            <a:r>
              <a:rPr lang="ru-RU" dirty="0"/>
              <a:t>Первый в мире веб-сайт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info.cern.ch</a:t>
            </a:r>
            <a:r>
              <a:rPr lang="ru-RU" dirty="0" smtClean="0"/>
              <a:t> размещен </a:t>
            </a:r>
            <a:r>
              <a:rPr lang="ru-RU" dirty="0"/>
              <a:t>в Интернете 6 августа 1991 года.</a:t>
            </a:r>
            <a:endParaRPr lang="ru-RU" dirty="0" smtClean="0"/>
          </a:p>
          <a:p>
            <a:r>
              <a:rPr lang="ru-RU" dirty="0"/>
              <a:t>12 декабря 1991 года в </a:t>
            </a:r>
            <a:r>
              <a:rPr lang="ru-RU" dirty="0" err="1"/>
              <a:t>Стэнфордском</a:t>
            </a:r>
            <a:r>
              <a:rPr lang="ru-RU" dirty="0"/>
              <a:t> центре линейного ускорителя </a:t>
            </a:r>
            <a:r>
              <a:rPr lang="ru-RU" dirty="0" smtClean="0"/>
              <a:t>в </a:t>
            </a:r>
            <a:r>
              <a:rPr lang="ru-RU" dirty="0"/>
              <a:t>США был установлен первый в мире веб-сервер.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веб-сервера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3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492896"/>
            <a:ext cx="7876397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Веб-сервер (</a:t>
            </a:r>
            <a:r>
              <a:rPr lang="ru-RU" sz="2200" dirty="0" err="1"/>
              <a:t>web-server</a:t>
            </a:r>
            <a:r>
              <a:rPr lang="ru-RU" sz="2200" dirty="0"/>
              <a:t>) - это </a:t>
            </a:r>
            <a:r>
              <a:rPr lang="ru-RU" sz="2200" dirty="0" smtClean="0"/>
              <a:t>сетевое приложение, отвечающее </a:t>
            </a:r>
            <a:r>
              <a:rPr lang="ru-RU" sz="2200" dirty="0"/>
              <a:t>за прием и обработку </a:t>
            </a:r>
            <a:r>
              <a:rPr lang="ru-RU" sz="2200" dirty="0" smtClean="0"/>
              <a:t>HTTP-запросов от клиентов. На запросы веб-сервер </a:t>
            </a:r>
            <a:r>
              <a:rPr lang="ru-RU" sz="2200" dirty="0"/>
              <a:t>выдает </a:t>
            </a:r>
            <a:r>
              <a:rPr lang="ru-RU" sz="2200" dirty="0" smtClean="0"/>
              <a:t>ответы,</a:t>
            </a:r>
            <a:r>
              <a:rPr lang="ru-RU" sz="2000" dirty="0" smtClean="0"/>
              <a:t> </a:t>
            </a:r>
            <a:r>
              <a:rPr lang="ru-RU" sz="2200" dirty="0"/>
              <a:t>обычно вместе с HTML-страницей, изображением, файлом, медиа-потоком или другими данными.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</a:t>
            </a:r>
            <a:r>
              <a:rPr lang="en-US" dirty="0" smtClean="0"/>
              <a:t>-</a:t>
            </a:r>
            <a:r>
              <a:rPr lang="ru-RU" dirty="0" smtClean="0"/>
              <a:t>сервер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04" y="4293096"/>
            <a:ext cx="630459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r>
              <a:rPr lang="ru-RU" sz="2600" dirty="0"/>
              <a:t> </a:t>
            </a:r>
            <a:r>
              <a:rPr lang="ru-RU" sz="2600" dirty="0" smtClean="0"/>
              <a:t>- Веб-браузер</a:t>
            </a:r>
            <a:r>
              <a:rPr lang="ru-RU" sz="2600" dirty="0"/>
              <a:t>, который установлен на стационарном персональном компьютере;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   - Веб-браузер, который установлен на КПК или другом переносном устройстве;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   - Мобильные телефоны и смартфоны, с помощью которых пользователь получает доступ к ресурсам веб-сервера по WAP-протоколу;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   - Различные программы, которые могут обращаться к веб-серверу самостоятельно для обновления либо получения другой информации. 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   - Разные цифровые устройства, а также некоторая бытовая техника.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 веб-сервера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492896"/>
            <a:ext cx="7588365" cy="4104456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Главная </a:t>
            </a:r>
            <a:r>
              <a:rPr lang="ru-RU" sz="2800" dirty="0"/>
              <a:t>задача веб сервера принимать HTTP-запросы от пользователей, обрабатывать их, переводить в цифровой компьютерный </a:t>
            </a:r>
            <a:r>
              <a:rPr lang="ru-RU" sz="2800" dirty="0" smtClean="0"/>
              <a:t>код,  затем </a:t>
            </a:r>
            <a:r>
              <a:rPr lang="ru-RU" sz="2800" dirty="0"/>
              <a:t>выдавать </a:t>
            </a:r>
            <a:r>
              <a:rPr lang="ru-RU" sz="2800" dirty="0" smtClean="0"/>
              <a:t>HTTP-ответы.</a:t>
            </a:r>
          </a:p>
          <a:p>
            <a:pPr marL="0" indent="0">
              <a:buNone/>
            </a:pPr>
            <a:endParaRPr lang="ru-RU" sz="2800" dirty="0" smtClean="0"/>
          </a:p>
          <a:p>
            <a:pPr marL="273050" indent="-273050"/>
            <a:r>
              <a:rPr lang="ru-RU" sz="2800" dirty="0" smtClean="0"/>
              <a:t>Дополнительные функции:</a:t>
            </a:r>
          </a:p>
          <a:p>
            <a:pPr marL="354013" indent="0">
              <a:buNone/>
            </a:pPr>
            <a:r>
              <a:rPr lang="ru-RU" sz="2100" smtClean="0"/>
              <a:t>· </a:t>
            </a:r>
            <a:r>
              <a:rPr lang="ru-RU" sz="2100" dirty="0"/>
              <a:t>а</a:t>
            </a:r>
            <a:r>
              <a:rPr lang="ru-RU" sz="2100" smtClean="0"/>
              <a:t>втоматизация </a:t>
            </a:r>
            <a:r>
              <a:rPr lang="ru-RU" sz="2100" dirty="0"/>
              <a:t>работы веб страниц;</a:t>
            </a:r>
          </a:p>
          <a:p>
            <a:pPr marL="354013" indent="0">
              <a:buNone/>
            </a:pPr>
            <a:r>
              <a:rPr lang="ru-RU" sz="2100" dirty="0"/>
              <a:t>· ведение журнала обращений пользователей к ресурсам;</a:t>
            </a:r>
          </a:p>
          <a:p>
            <a:pPr marL="354013" indent="0">
              <a:buNone/>
            </a:pPr>
            <a:r>
              <a:rPr lang="ru-RU" sz="2100" dirty="0"/>
              <a:t>· аутентификация и авторизация пользователей;</a:t>
            </a:r>
          </a:p>
          <a:p>
            <a:pPr marL="354013" indent="0">
              <a:buNone/>
            </a:pPr>
            <a:r>
              <a:rPr lang="ru-RU" sz="2100" dirty="0"/>
              <a:t>· поддержка динамически генерируемых страниц;</a:t>
            </a:r>
          </a:p>
          <a:p>
            <a:pPr marL="354013" indent="0">
              <a:buNone/>
            </a:pPr>
            <a:r>
              <a:rPr lang="ru-RU" sz="2100" dirty="0"/>
              <a:t>· поддержка HTTPS для защищённых соединений с клиентами.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веб-сервера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7100" b="14073"/>
          <a:stretch/>
        </p:blipFill>
        <p:spPr>
          <a:xfrm>
            <a:off x="209714" y="230264"/>
            <a:ext cx="5298390" cy="3702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r="6364" b="16109"/>
          <a:stretch/>
        </p:blipFill>
        <p:spPr>
          <a:xfrm>
            <a:off x="3995936" y="3148034"/>
            <a:ext cx="4965684" cy="33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Apache</a:t>
            </a:r>
            <a:r>
              <a:rPr lang="en-US" b="1" dirty="0"/>
              <a:t> </a:t>
            </a:r>
            <a:r>
              <a:rPr lang="ru-RU" b="1" dirty="0"/>
              <a:t>от </a:t>
            </a:r>
            <a:r>
              <a:rPr lang="en-US" b="1" dirty="0" smtClean="0"/>
              <a:t>ASF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4000" dirty="0" smtClean="0"/>
              <a:t>(</a:t>
            </a:r>
            <a:r>
              <a:rPr lang="en-US" sz="4000" dirty="0"/>
              <a:t>Apache Software Foundation)</a:t>
            </a:r>
            <a:endParaRPr lang="ru-RU" sz="4000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</a:t>
            </a:r>
            <a:r>
              <a:rPr lang="ru-RU" sz="2800" dirty="0" smtClean="0"/>
              <a:t>адежный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исключительная </a:t>
            </a:r>
            <a:r>
              <a:rPr lang="ru-RU" sz="2800" dirty="0"/>
              <a:t>производительность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огромный набор функций и дополнительных модулей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Свободное бесплатное распространение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</a:t>
            </a:r>
            <a:r>
              <a:rPr lang="ru-RU" sz="2800" dirty="0" smtClean="0"/>
              <a:t>ткрытый код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большое число, поддерживаемых 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неудобная установка и использование</a:t>
            </a:r>
          </a:p>
          <a:p>
            <a:endParaRPr lang="ru-RU" b="1" dirty="0" smtClean="0"/>
          </a:p>
        </p:txBody>
      </p:sp>
      <p:pic>
        <p:nvPicPr>
          <p:cNvPr id="5" name="Рисунок 4" descr="Сервер Apach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9804" y="332656"/>
            <a:ext cx="1658620" cy="6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33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b="1" dirty="0" err="1" smtClean="0"/>
              <a:t>Microsoft</a:t>
            </a:r>
            <a:r>
              <a:rPr lang="ru-RU" b="1" dirty="0" smtClean="0"/>
              <a:t> </a:t>
            </a:r>
            <a:r>
              <a:rPr lang="en-US" b="1" dirty="0"/>
              <a:t>Internet Information Server </a:t>
            </a:r>
            <a:r>
              <a:rPr lang="ru-RU" dirty="0" smtClean="0"/>
              <a:t>(IIS)</a:t>
            </a:r>
            <a:endParaRPr lang="ru-RU" dirty="0"/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л</a:t>
            </a:r>
            <a:r>
              <a:rPr lang="ru-RU" sz="2800" dirty="0" smtClean="0"/>
              <a:t>учший сервер </a:t>
            </a:r>
            <a:r>
              <a:rPr lang="ru-RU" sz="2800" dirty="0"/>
              <a:t>для </a:t>
            </a:r>
            <a:r>
              <a:rPr lang="ru-RU" sz="2800" dirty="0" err="1"/>
              <a:t>Windows</a:t>
            </a:r>
            <a:r>
              <a:rPr lang="ru-RU" sz="2800" dirty="0"/>
              <a:t>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быстрая и простая установка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надежный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</a:t>
            </a:r>
            <a:r>
              <a:rPr lang="ru-RU" sz="2800" dirty="0" smtClean="0"/>
              <a:t>добная система управления</a:t>
            </a:r>
            <a:endParaRPr lang="ru-RU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высокая производительность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операционные </a:t>
            </a:r>
            <a:r>
              <a:rPr lang="ru-RU" sz="2800" dirty="0"/>
              <a:t>системы</a:t>
            </a:r>
            <a:r>
              <a:rPr lang="en-US" sz="2800" dirty="0"/>
              <a:t>: </a:t>
            </a:r>
            <a:r>
              <a:rPr lang="en-US" sz="2600" dirty="0"/>
              <a:t>Windows 7, Windows Server 2008, Windows Server 2008 R2, Windows </a:t>
            </a:r>
            <a:r>
              <a:rPr lang="en-US" sz="2600" dirty="0" smtClean="0"/>
              <a:t>Vista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возможна несовместимость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endParaRPr lang="ru-RU" b="1" dirty="0" smtClean="0"/>
          </a:p>
        </p:txBody>
      </p:sp>
      <p:pic>
        <p:nvPicPr>
          <p:cNvPr id="4" name="Рисунок 3" descr="Сервер Microsoft II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2535" y="980728"/>
            <a:ext cx="1233170" cy="118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NGINX</a:t>
            </a:r>
            <a:endParaRPr lang="ru-RU" dirty="0"/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872067" y="2420888"/>
            <a:ext cx="7408333" cy="370586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простой, быстрый и надёжный </a:t>
            </a:r>
            <a:r>
              <a:rPr lang="ru-RU" sz="2800" dirty="0" smtClean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 </a:t>
            </a:r>
            <a:r>
              <a:rPr lang="ru-RU" sz="2800" dirty="0"/>
              <a:t>перегруженный </a:t>
            </a:r>
            <a:r>
              <a:rPr lang="ru-RU" sz="2800" dirty="0" smtClean="0"/>
              <a:t>функциями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высокое </a:t>
            </a:r>
            <a:r>
              <a:rPr lang="ru-RU" sz="2800" dirty="0"/>
              <a:t>быстродействие и </a:t>
            </a:r>
            <a:r>
              <a:rPr lang="ru-RU" sz="2800" dirty="0" smtClean="0"/>
              <a:t>нагрузочная </a:t>
            </a:r>
            <a:r>
              <a:rPr lang="ru-RU" sz="2800" dirty="0"/>
              <a:t>способность 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</a:t>
            </a:r>
            <a:r>
              <a:rPr lang="ru-RU" sz="2800" dirty="0" smtClean="0"/>
              <a:t>ткрытый исходный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статических веб-сайтов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</p:txBody>
      </p:sp>
      <p:pic>
        <p:nvPicPr>
          <p:cNvPr id="4" name="Рисунок 3" descr="Сервер NGIN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764704"/>
            <a:ext cx="142494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38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385</Words>
  <Application>Microsoft Office PowerPoint</Application>
  <PresentationFormat>Экран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Веб-сервер и сервер приложений</vt:lpstr>
      <vt:lpstr>История веб-сервера</vt:lpstr>
      <vt:lpstr>Веб-сервер</vt:lpstr>
      <vt:lpstr>Клиенты веб-сервера</vt:lpstr>
      <vt:lpstr>Функции веб-сервера</vt:lpstr>
      <vt:lpstr>Презентация PowerPoint</vt:lpstr>
      <vt:lpstr>Apache от ASF (Apache Software Foundation)</vt:lpstr>
      <vt:lpstr> Microsoft Internet Information Server (IIS)</vt:lpstr>
      <vt:lpstr>NGINX</vt:lpstr>
      <vt:lpstr>Сервер приложений</vt:lpstr>
      <vt:lpstr>Серверы приложений: плюсы и минусы</vt:lpstr>
      <vt:lpstr>Серверы приложений: плюсы и минусы</vt:lpstr>
      <vt:lpstr>Серверы приложений:</vt:lpstr>
      <vt:lpstr>Презентация PowerPoint</vt:lpstr>
      <vt:lpstr>(Oracle) Glassfish </vt:lpstr>
      <vt:lpstr>           (Oracle) WebLogic </vt:lpstr>
      <vt:lpstr>(Red Hat) WildFly (бывший JBoss) </vt:lpstr>
      <vt:lpstr>(Apache) Tomcat </vt:lpstr>
      <vt:lpstr>Сравнение: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Web-сервер и сервер приложений</dc:title>
  <dc:creator>Валерия Ивановская</dc:creator>
  <cp:lastModifiedBy>B</cp:lastModifiedBy>
  <cp:revision>42</cp:revision>
  <dcterms:created xsi:type="dcterms:W3CDTF">2015-11-02T15:25:08Z</dcterms:created>
  <dcterms:modified xsi:type="dcterms:W3CDTF">2015-11-11T19:01:28Z</dcterms:modified>
</cp:coreProperties>
</file>