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B197A42-AF2B-487E-A882-63EDAEA1CEB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58AB774-A547-4B56-92C4-ACC5578052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012973"/>
            <a:ext cx="43704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PHP (</a:t>
            </a:r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</a:rPr>
              <a:t>англ.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PHP: Hypertext Preprocessor — «PHP: </a:t>
            </a:r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</a:rPr>
              <a:t>препроцессор</a:t>
            </a:r>
          </a:p>
          <a:p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</a:rPr>
              <a:t>гипертекста»; первоначально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Personal Home Page Tools) —</a:t>
            </a:r>
          </a:p>
          <a:p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</a:rPr>
              <a:t>скриптовый язык программирования общего назначения, </a:t>
            </a:r>
            <a:r>
              <a:rPr lang="ru-RU" sz="2000" b="1" i="1" dirty="0" smtClean="0">
                <a:solidFill>
                  <a:schemeClr val="accent2">
                    <a:lumMod val="75000"/>
                  </a:schemeClr>
                </a:solidFill>
              </a:rPr>
              <a:t>интенсивно применяемый </a:t>
            </a:r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</a:rPr>
              <a:t>для разработки веб-приложений</a:t>
            </a:r>
            <a:r>
              <a:rPr lang="ru-RU" sz="2000" b="1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84" y="2995850"/>
            <a:ext cx="3312368" cy="230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&amp;Kcy;&amp;acy;&amp;rcy;&amp;tcy;&amp;icy;&amp;ncy;&amp;kcy;&amp;icy; &amp;pcy;&amp;ocy; &amp;zcy;&amp;acy;&amp;pcy;&amp;rcy;&amp;ocy;&amp;scy;&amp;ucy; p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&amp;Kcy;&amp;acy;&amp;rcy;&amp;tcy;&amp;icy;&amp;ncy;&amp;kcy;&amp;icy; &amp;pcy;&amp;ocy; &amp;zcy;&amp;acy;&amp;pcy;&amp;rcy;&amp;ocy;&amp;scy;&amp;ucy; ph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Picture 2" descr="http://dron.by/files/ph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4" y="989207"/>
            <a:ext cx="2288209" cy="12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/>
          <a:lstStyle/>
          <a:p>
            <a:r>
              <a:rPr lang="ru-RU" dirty="0" smtClean="0"/>
              <a:t>Тип объект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00902" y="1412776"/>
            <a:ext cx="8229600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/>
              <a:t>Объекты </a:t>
            </a:r>
            <a:r>
              <a:rPr lang="ru-RU" sz="1800" dirty="0"/>
              <a:t>– тип данных, пришедший из </a:t>
            </a:r>
            <a:r>
              <a:rPr lang="ru-RU" sz="1800" dirty="0" smtClean="0"/>
              <a:t>объектно-ориентированного</a:t>
            </a:r>
            <a:r>
              <a:rPr lang="en-US" sz="1800" dirty="0" smtClean="0"/>
              <a:t> </a:t>
            </a:r>
            <a:r>
              <a:rPr lang="ru-RU" sz="1800" dirty="0" smtClean="0"/>
              <a:t>программирования </a:t>
            </a:r>
            <a:r>
              <a:rPr lang="ru-RU" sz="1800" dirty="0"/>
              <a:t>(ООП). </a:t>
            </a:r>
            <a:r>
              <a:rPr lang="ru-RU" sz="1800" dirty="0" smtClean="0"/>
              <a:t>Согласно</a:t>
            </a:r>
            <a:r>
              <a:rPr lang="en-US" sz="1800" dirty="0" smtClean="0"/>
              <a:t> </a:t>
            </a:r>
            <a:r>
              <a:rPr lang="ru-RU" sz="1800" dirty="0" smtClean="0"/>
              <a:t>принципам </a:t>
            </a:r>
            <a:r>
              <a:rPr lang="ru-RU" sz="1800" dirty="0"/>
              <a:t>ООП, класс – </a:t>
            </a:r>
            <a:r>
              <a:rPr lang="ru-RU" sz="1800" dirty="0" smtClean="0"/>
              <a:t>это</a:t>
            </a:r>
            <a:r>
              <a:rPr lang="en-US" sz="1800" dirty="0" smtClean="0"/>
              <a:t> </a:t>
            </a:r>
            <a:r>
              <a:rPr lang="ru-RU" sz="1800" dirty="0" smtClean="0"/>
              <a:t>набор </a:t>
            </a:r>
            <a:r>
              <a:rPr lang="ru-RU" sz="1800" dirty="0"/>
              <a:t>объектов, обладающих о</a:t>
            </a:r>
            <a:r>
              <a:rPr lang="ru-RU" sz="1800" dirty="0" smtClean="0"/>
              <a:t>пределенными </a:t>
            </a:r>
            <a:r>
              <a:rPr lang="ru-RU" sz="1800" dirty="0"/>
              <a:t>свойствами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ru-RU" sz="1800" dirty="0" smtClean="0"/>
              <a:t>методами </a:t>
            </a:r>
            <a:r>
              <a:rPr lang="ru-RU" sz="1800" dirty="0"/>
              <a:t>работы с ним, а объект соответственно – </a:t>
            </a:r>
            <a:r>
              <a:rPr lang="ru-RU" sz="1800" dirty="0" smtClean="0"/>
              <a:t>экземпляр</a:t>
            </a:r>
            <a:r>
              <a:rPr lang="en-US" sz="1800" dirty="0" smtClean="0"/>
              <a:t> </a:t>
            </a:r>
            <a:r>
              <a:rPr lang="ru-RU" sz="1800" dirty="0" smtClean="0"/>
              <a:t>класса.</a:t>
            </a:r>
            <a:endParaRPr lang="en-US" sz="1800" dirty="0" smtClean="0">
              <a:solidFill>
                <a:srgbClr val="FF0000"/>
              </a:solidFill>
              <a:latin typeface="Helvetica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Helvetica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Helvetica"/>
              </a:rPr>
              <a:t>php</a:t>
            </a:r>
            <a:r>
              <a:rPr lang="en-US" sz="1800" dirty="0">
                <a:solidFill>
                  <a:srgbClr val="FF0000"/>
                </a:solidFill>
                <a:latin typeface="Helvetica"/>
              </a:rPr>
              <a:t>:</a:t>
            </a:r>
          </a:p>
          <a:p>
            <a:pPr marL="0" indent="0">
              <a:buNone/>
            </a:pPr>
            <a:r>
              <a:rPr lang="ru-RU" sz="1800" dirty="0" err="1">
                <a:solidFill>
                  <a:srgbClr val="000000"/>
                </a:solidFill>
                <a:latin typeface="Helvetica"/>
              </a:rPr>
              <a:t>class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Helvetica"/>
              </a:rPr>
              <a:t>Person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ru-RU" sz="1800" dirty="0">
                <a:solidFill>
                  <a:srgbClr val="008100"/>
                </a:solidFill>
                <a:latin typeface="Helvetica"/>
              </a:rPr>
              <a:t>//создаем класс людей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Helvetica"/>
              </a:rPr>
              <a:t>{</a:t>
            </a:r>
            <a:endParaRPr lang="ru-RU" sz="1800" dirty="0">
              <a:solidFill>
                <a:srgbClr val="000000"/>
              </a:solidFill>
              <a:latin typeface="Helvetica"/>
            </a:endParaRPr>
          </a:p>
          <a:p>
            <a:pPr marL="0" indent="0">
              <a:buNone/>
            </a:pPr>
            <a:r>
              <a:rPr lang="ru-RU" sz="1800" dirty="0" err="1" smtClean="0">
                <a:solidFill>
                  <a:srgbClr val="000000"/>
                </a:solidFill>
                <a:latin typeface="Helvetica"/>
              </a:rPr>
              <a:t>function</a:t>
            </a:r>
            <a:r>
              <a:rPr lang="ru-RU" sz="180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Helvetica"/>
              </a:rPr>
              <a:t>know_php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() </a:t>
            </a:r>
            <a:r>
              <a:rPr lang="ru-RU" sz="1800" dirty="0">
                <a:solidFill>
                  <a:srgbClr val="008100"/>
                </a:solidFill>
                <a:latin typeface="Helvetica"/>
              </a:rPr>
              <a:t>// метод, который обучает человека PHP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Helvetica"/>
              </a:rPr>
              <a:t>{</a:t>
            </a:r>
            <a:endParaRPr lang="ru-RU" sz="1800" dirty="0">
              <a:solidFill>
                <a:srgbClr val="000000"/>
              </a:solidFill>
              <a:latin typeface="Helvetica"/>
            </a:endParaRPr>
          </a:p>
          <a:p>
            <a:pPr marL="0" indent="0">
              <a:buNone/>
            </a:pPr>
            <a:r>
              <a:rPr lang="ru-RU" sz="1800" dirty="0" err="1">
                <a:solidFill>
                  <a:srgbClr val="000000"/>
                </a:solidFill>
                <a:latin typeface="Helvetica"/>
              </a:rPr>
              <a:t>echo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 "Теперь я знаю PHP";: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Helvetica"/>
              </a:rPr>
              <a:t>}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Helvetica"/>
              </a:rPr>
              <a:t>}</a:t>
            </a:r>
            <a:endParaRPr lang="ru-RU" sz="1800" dirty="0">
              <a:solidFill>
                <a:srgbClr val="000000"/>
              </a:solidFill>
              <a:latin typeface="Helvetica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Helvetica"/>
              </a:rPr>
              <a:t>$</a:t>
            </a:r>
            <a:r>
              <a:rPr lang="ru-RU" sz="1800" dirty="0" err="1">
                <a:solidFill>
                  <a:srgbClr val="000000"/>
                </a:solidFill>
                <a:latin typeface="Helvetica"/>
              </a:rPr>
              <a:t>bob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Helvetica"/>
              </a:rPr>
              <a:t>new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Helvetica"/>
              </a:rPr>
              <a:t>Person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; </a:t>
            </a:r>
            <a:r>
              <a:rPr lang="ru-RU" sz="1800" dirty="0">
                <a:solidFill>
                  <a:srgbClr val="008100"/>
                </a:solidFill>
                <a:latin typeface="Helvetica"/>
              </a:rPr>
              <a:t>// создаем объект класса человек: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elvetica"/>
              </a:rPr>
              <a:t>$bob -&gt; </a:t>
            </a:r>
            <a:r>
              <a:rPr lang="en-US" sz="1800" dirty="0" err="1">
                <a:solidFill>
                  <a:srgbClr val="000000"/>
                </a:solidFill>
                <a:latin typeface="Helvetica"/>
              </a:rPr>
              <a:t>know_php</a:t>
            </a:r>
            <a:r>
              <a:rPr lang="en-US" sz="1800" dirty="0">
                <a:solidFill>
                  <a:srgbClr val="000000"/>
                </a:solidFill>
                <a:latin typeface="Helvetica"/>
              </a:rPr>
              <a:t>(); // </a:t>
            </a:r>
            <a:r>
              <a:rPr lang="ru-RU" sz="1800" dirty="0">
                <a:solidFill>
                  <a:srgbClr val="000000"/>
                </a:solidFill>
                <a:latin typeface="Helvetica"/>
              </a:rPr>
              <a:t>обучаем его </a:t>
            </a:r>
            <a:r>
              <a:rPr lang="en-US" sz="1800" dirty="0">
                <a:solidFill>
                  <a:srgbClr val="000000"/>
                </a:solidFill>
                <a:latin typeface="Helvetica"/>
              </a:rPr>
              <a:t>PHP: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  <a:latin typeface="Helvetica"/>
              </a:rPr>
              <a:t>?&gt;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360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024744" cy="1143000"/>
          </a:xfrm>
        </p:spPr>
        <p:txBody>
          <a:bodyPr/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84784"/>
            <a:ext cx="6777317" cy="3508977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262626"/>
                </a:solidFill>
              </a:rPr>
              <a:t>Оператор </a:t>
            </a:r>
            <a:r>
              <a:rPr lang="en-US" dirty="0">
                <a:solidFill>
                  <a:srgbClr val="262626"/>
                </a:solidFill>
              </a:rPr>
              <a:t>if:</a:t>
            </a:r>
          </a:p>
          <a:p>
            <a:pPr lvl="1"/>
            <a:r>
              <a:rPr lang="en-US" sz="2400" dirty="0" smtClean="0">
                <a:solidFill>
                  <a:srgbClr val="262626"/>
                </a:solidFill>
              </a:rPr>
              <a:t>if </a:t>
            </a:r>
            <a:r>
              <a:rPr lang="en-US" sz="2400" dirty="0">
                <a:solidFill>
                  <a:srgbClr val="262626"/>
                </a:solidFill>
              </a:rPr>
              <a:t>(</a:t>
            </a:r>
            <a:r>
              <a:rPr lang="ru-RU" sz="2400" dirty="0">
                <a:solidFill>
                  <a:srgbClr val="262626"/>
                </a:solidFill>
              </a:rPr>
              <a:t>выражение) </a:t>
            </a:r>
            <a:r>
              <a:rPr lang="ru-RU" sz="2400" dirty="0" err="1">
                <a:solidFill>
                  <a:srgbClr val="262626"/>
                </a:solidFill>
              </a:rPr>
              <a:t>блок_выполнения</a:t>
            </a:r>
            <a:r>
              <a:rPr lang="ru-RU" sz="2400" dirty="0">
                <a:solidFill>
                  <a:srgbClr val="262626"/>
                </a:solidFill>
              </a:rPr>
              <a:t>:</a:t>
            </a:r>
          </a:p>
          <a:p>
            <a:r>
              <a:rPr lang="ru-RU" dirty="0" smtClean="0">
                <a:solidFill>
                  <a:srgbClr val="262626"/>
                </a:solidFill>
              </a:rPr>
              <a:t>Оператор </a:t>
            </a:r>
            <a:r>
              <a:rPr lang="en-US" dirty="0">
                <a:solidFill>
                  <a:srgbClr val="262626"/>
                </a:solidFill>
              </a:rPr>
              <a:t>else:</a:t>
            </a:r>
          </a:p>
          <a:p>
            <a:pPr lvl="1"/>
            <a:r>
              <a:rPr lang="en-US" sz="2400" dirty="0" smtClean="0">
                <a:solidFill>
                  <a:srgbClr val="262626"/>
                </a:solidFill>
              </a:rPr>
              <a:t>if </a:t>
            </a:r>
            <a:r>
              <a:rPr lang="en-US" sz="2400" dirty="0">
                <a:solidFill>
                  <a:srgbClr val="262626"/>
                </a:solidFill>
              </a:rPr>
              <a:t>(</a:t>
            </a:r>
            <a:r>
              <a:rPr lang="ru-RU" sz="2400" dirty="0">
                <a:solidFill>
                  <a:srgbClr val="262626"/>
                </a:solidFill>
              </a:rPr>
              <a:t>выражение) </a:t>
            </a:r>
            <a:r>
              <a:rPr lang="ru-RU" sz="2400" dirty="0" err="1">
                <a:solidFill>
                  <a:srgbClr val="262626"/>
                </a:solidFill>
              </a:rPr>
              <a:t>блок_выполнения</a:t>
            </a:r>
            <a:r>
              <a:rPr lang="ru-RU" sz="2400" dirty="0">
                <a:solidFill>
                  <a:srgbClr val="262626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262626"/>
                </a:solidFill>
              </a:rPr>
              <a:t>	</a:t>
            </a:r>
            <a:r>
              <a:rPr lang="en-US" dirty="0" smtClean="0">
                <a:solidFill>
                  <a:srgbClr val="262626"/>
                </a:solidFill>
              </a:rPr>
              <a:t>else </a:t>
            </a:r>
            <a:r>
              <a:rPr lang="ru-RU" dirty="0">
                <a:solidFill>
                  <a:srgbClr val="262626"/>
                </a:solidFill>
              </a:rPr>
              <a:t>блок_выполнения1:</a:t>
            </a:r>
          </a:p>
          <a:p>
            <a:r>
              <a:rPr lang="ru-RU" dirty="0" smtClean="0">
                <a:solidFill>
                  <a:srgbClr val="262626"/>
                </a:solidFill>
              </a:rPr>
              <a:t>Оператор </a:t>
            </a:r>
            <a:r>
              <a:rPr lang="en-US" dirty="0" err="1">
                <a:solidFill>
                  <a:srgbClr val="262626"/>
                </a:solidFill>
              </a:rPr>
              <a:t>elseif</a:t>
            </a:r>
            <a:r>
              <a:rPr lang="en-US" dirty="0" smtClean="0">
                <a:solidFill>
                  <a:srgbClr val="262626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262626"/>
                </a:solidFill>
              </a:rPr>
              <a:t>if </a:t>
            </a:r>
            <a:r>
              <a:rPr lang="en-US" sz="2400" dirty="0">
                <a:solidFill>
                  <a:srgbClr val="262626"/>
                </a:solidFill>
              </a:rPr>
              <a:t>(</a:t>
            </a:r>
            <a:r>
              <a:rPr lang="ru-RU" sz="2400" dirty="0">
                <a:solidFill>
                  <a:srgbClr val="262626"/>
                </a:solidFill>
              </a:rPr>
              <a:t>выражение) </a:t>
            </a:r>
            <a:r>
              <a:rPr lang="ru-RU" sz="2400" dirty="0" err="1">
                <a:solidFill>
                  <a:srgbClr val="262626"/>
                </a:solidFill>
              </a:rPr>
              <a:t>блок_выполнения</a:t>
            </a:r>
            <a:r>
              <a:rPr lang="ru-RU" sz="2400" dirty="0">
                <a:solidFill>
                  <a:srgbClr val="262626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262626"/>
                </a:solidFill>
              </a:rPr>
              <a:t>	</a:t>
            </a:r>
            <a:r>
              <a:rPr lang="en-US" dirty="0" err="1" smtClean="0">
                <a:solidFill>
                  <a:srgbClr val="262626"/>
                </a:solidFill>
              </a:rPr>
              <a:t>elseif</a:t>
            </a:r>
            <a:r>
              <a:rPr lang="en-US" dirty="0" smtClean="0">
                <a:solidFill>
                  <a:srgbClr val="262626"/>
                </a:solidFill>
              </a:rPr>
              <a:t>(</a:t>
            </a:r>
            <a:r>
              <a:rPr lang="ru-RU" dirty="0" smtClean="0">
                <a:solidFill>
                  <a:srgbClr val="262626"/>
                </a:solidFill>
              </a:rPr>
              <a:t>выражение1)блок_выполнения1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30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6777317" cy="3508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</a:rPr>
              <a:t>Конструкция, позволяющая проверять условие и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</a:rPr>
              <a:t>выполнять в зависимости от этого различные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</a:rPr>
              <a:t>действия: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FF0000"/>
                </a:solidFill>
              </a:rPr>
              <a:t>&lt;?: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$</a:t>
            </a:r>
            <a:r>
              <a:rPr lang="ru-RU" sz="1200" dirty="0" err="1">
                <a:solidFill>
                  <a:srgbClr val="000000"/>
                </a:solidFill>
              </a:rPr>
              <a:t>names</a:t>
            </a:r>
            <a:r>
              <a:rPr lang="ru-RU" sz="1200" dirty="0">
                <a:solidFill>
                  <a:srgbClr val="000000"/>
                </a:solidFill>
              </a:rPr>
              <a:t> = </a:t>
            </a:r>
            <a:r>
              <a:rPr lang="ru-RU" sz="1200" dirty="0" err="1">
                <a:solidFill>
                  <a:srgbClr val="000000"/>
                </a:solidFill>
              </a:rPr>
              <a:t>array</a:t>
            </a:r>
            <a:r>
              <a:rPr lang="ru-RU" sz="1200" dirty="0">
                <a:solidFill>
                  <a:srgbClr val="000000"/>
                </a:solidFill>
              </a:rPr>
              <a:t>("</a:t>
            </a:r>
            <a:r>
              <a:rPr lang="ru-RU" sz="1200" dirty="0" err="1">
                <a:solidFill>
                  <a:srgbClr val="000000"/>
                </a:solidFill>
              </a:rPr>
              <a:t>Иван","Петр","Семен</a:t>
            </a:r>
            <a:r>
              <a:rPr lang="ru-RU" sz="1200" dirty="0">
                <a:solidFill>
                  <a:srgbClr val="000000"/>
                </a:solidFill>
              </a:rPr>
              <a:t>"); 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switch ($names[0]){: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case</a:t>
            </a:r>
            <a:r>
              <a:rPr lang="ru-RU" sz="1200" dirty="0">
                <a:solidFill>
                  <a:srgbClr val="000000"/>
                </a:solidFill>
              </a:rPr>
              <a:t> "Иван": </a:t>
            </a:r>
            <a:r>
              <a:rPr lang="ru-RU" sz="1200" dirty="0" err="1">
                <a:solidFill>
                  <a:srgbClr val="000000"/>
                </a:solidFill>
              </a:rPr>
              <a:t>echo</a:t>
            </a:r>
            <a:r>
              <a:rPr lang="ru-RU" sz="1200" dirty="0">
                <a:solidFill>
                  <a:srgbClr val="000000"/>
                </a:solidFill>
              </a:rPr>
              <a:t> "Привет, Ваня!";: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break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case</a:t>
            </a:r>
            <a:r>
              <a:rPr lang="ru-RU" sz="1200" dirty="0">
                <a:solidFill>
                  <a:srgbClr val="000000"/>
                </a:solidFill>
              </a:rPr>
              <a:t> "Петр”: </a:t>
            </a:r>
            <a:r>
              <a:rPr lang="ru-RU" sz="1200" dirty="0" err="1">
                <a:solidFill>
                  <a:srgbClr val="000000"/>
                </a:solidFill>
              </a:rPr>
              <a:t>echo</a:t>
            </a:r>
            <a:r>
              <a:rPr lang="ru-RU" sz="1200" dirty="0">
                <a:solidFill>
                  <a:srgbClr val="000000"/>
                </a:solidFill>
              </a:rPr>
              <a:t> "Привет, Петя!";: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break;: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case</a:t>
            </a:r>
            <a:r>
              <a:rPr lang="ru-RU" sz="1200" dirty="0">
                <a:solidFill>
                  <a:srgbClr val="000000"/>
                </a:solidFill>
              </a:rPr>
              <a:t> "Семен”: </a:t>
            </a:r>
            <a:r>
              <a:rPr lang="ru-RU" sz="1200" dirty="0" err="1">
                <a:solidFill>
                  <a:srgbClr val="000000"/>
                </a:solidFill>
              </a:rPr>
              <a:t>echo</a:t>
            </a:r>
            <a:r>
              <a:rPr lang="ru-RU" sz="1200" dirty="0">
                <a:solidFill>
                  <a:srgbClr val="000000"/>
                </a:solidFill>
              </a:rPr>
              <a:t> "Привет, Сеня!";: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break;: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default</a:t>
            </a:r>
            <a:r>
              <a:rPr lang="ru-RU" sz="1200" dirty="0">
                <a:solidFill>
                  <a:srgbClr val="000000"/>
                </a:solidFill>
              </a:rPr>
              <a:t>: </a:t>
            </a:r>
            <a:r>
              <a:rPr lang="ru-RU" sz="1200" dirty="0" err="1">
                <a:solidFill>
                  <a:srgbClr val="000000"/>
                </a:solidFill>
              </a:rPr>
              <a:t>echo</a:t>
            </a:r>
            <a:r>
              <a:rPr lang="ru-RU" sz="1200" dirty="0">
                <a:solidFill>
                  <a:srgbClr val="000000"/>
                </a:solidFill>
              </a:rPr>
              <a:t> "Привет, $</a:t>
            </a:r>
            <a:r>
              <a:rPr lang="ru-RU" sz="1200" dirty="0" err="1">
                <a:solidFill>
                  <a:srgbClr val="000000"/>
                </a:solidFill>
              </a:rPr>
              <a:t>names</a:t>
            </a:r>
            <a:r>
              <a:rPr lang="ru-RU" sz="1200" dirty="0">
                <a:solidFill>
                  <a:srgbClr val="000000"/>
                </a:solidFill>
              </a:rPr>
              <a:t>[0]. А как Вас зовут?";: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}: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FF0000"/>
                </a:solidFill>
              </a:rPr>
              <a:t>?&gt;: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9130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024744" cy="1143000"/>
          </a:xfrm>
        </p:spPr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424936" cy="482453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262626"/>
                </a:solidFill>
              </a:rPr>
              <a:t>while:</a:t>
            </a:r>
            <a:r>
              <a:rPr lang="ru-RU" dirty="0" smtClean="0">
                <a:solidFill>
                  <a:srgbClr val="262626"/>
                </a:solidFill>
              </a:rPr>
              <a:t>	</a:t>
            </a:r>
            <a:r>
              <a:rPr lang="en-US" dirty="0" smtClean="0">
                <a:solidFill>
                  <a:srgbClr val="262626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$</a:t>
            </a: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 = 1;: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Helvetica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	while ($</a:t>
            </a: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 &lt; 10) { if ($</a:t>
            </a: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 % 2 == 0) print $</a:t>
            </a: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; $</a:t>
            </a: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++; }: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"/>
              </a:rPr>
              <a:t>do…while:</a:t>
            </a:r>
            <a:r>
              <a:rPr lang="ru-RU" dirty="0" smtClean="0">
                <a:solidFill>
                  <a:srgbClr val="000000"/>
                </a:solidFill>
                <a:latin typeface="Helvetica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 = 12;: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000000"/>
                </a:solidFill>
                <a:latin typeface="Helvetica"/>
              </a:rPr>
              <a:t>			do{if </a:t>
            </a:r>
            <a:r>
              <a:rPr lang="nn-NO" dirty="0">
                <a:solidFill>
                  <a:srgbClr val="000000"/>
                </a:solidFill>
                <a:latin typeface="Helvetica"/>
              </a:rPr>
              <a:t>($i % 2 == 0) print $i; $i++;}: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"/>
              </a:rPr>
              <a:t>			while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&lt;10):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"/>
              </a:rPr>
              <a:t>for: 		for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=0; 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&lt;10; 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++){: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"/>
              </a:rPr>
              <a:t>		if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 % 2 == 0) print 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;}: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:	</a:t>
            </a:r>
            <a:r>
              <a:rPr lang="ru-RU" dirty="0" smtClean="0">
                <a:solidFill>
                  <a:srgbClr val="000000"/>
                </a:solidFill>
                <a:latin typeface="Helvetica"/>
              </a:rPr>
              <a:t>$</a:t>
            </a:r>
            <a:r>
              <a:rPr lang="ru-RU" dirty="0" err="1" smtClean="0">
                <a:solidFill>
                  <a:srgbClr val="000000"/>
                </a:solidFill>
                <a:latin typeface="Helvetica"/>
              </a:rPr>
              <a:t>names</a:t>
            </a:r>
            <a:r>
              <a:rPr lang="ru-RU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= 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array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("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Иван","Петр","Семен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");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"/>
              </a:rPr>
              <a:t>	             </a:t>
            </a: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($names as 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val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) {echo "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Привет, 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val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 &lt;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br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&gt;";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100"/>
                </a:solidFill>
                <a:latin typeface="Helvetica"/>
              </a:rPr>
              <a:t>		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/*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выведет всем приветствие*/ 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}: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Helvetica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($names as $k =&gt; 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val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) {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100"/>
                </a:solidFill>
                <a:latin typeface="Helvetica"/>
              </a:rPr>
              <a:t>		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//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кроме приветствия, выведем номера в списке, т.е. </a:t>
            </a:r>
            <a:r>
              <a:rPr lang="en-US" dirty="0" smtClean="0">
                <a:solidFill>
                  <a:srgbClr val="008100"/>
                </a:solidFill>
                <a:latin typeface="Helvetica"/>
              </a:rPr>
              <a:t>			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ключи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Helvetica"/>
              </a:rPr>
              <a:t>		echo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"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Привет, $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val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 !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		</a:t>
            </a:r>
            <a:r>
              <a:rPr lang="ru-RU" dirty="0" smtClean="0">
                <a:solidFill>
                  <a:srgbClr val="000000"/>
                </a:solidFill>
                <a:latin typeface="Helvetica"/>
              </a:rPr>
              <a:t>Ты 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в списке под номером $k &lt;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br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&gt;"; }: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73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963" y="476672"/>
            <a:ext cx="702474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Операторы включения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38290"/>
            <a:ext cx="8229600" cy="2476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Helvetica"/>
              </a:rPr>
              <a:t>include</a:t>
            </a:r>
            <a:r>
              <a:rPr lang="en-US" dirty="0">
                <a:solidFill>
                  <a:srgbClr val="262626"/>
                </a:solidFill>
                <a:latin typeface="Helvetica"/>
              </a:rPr>
              <a:t>:</a:t>
            </a:r>
          </a:p>
          <a:p>
            <a:r>
              <a:rPr lang="ru-RU" dirty="0" smtClean="0">
                <a:solidFill>
                  <a:srgbClr val="883624"/>
                </a:solidFill>
                <a:latin typeface="Wingdings-Regular"/>
              </a:rPr>
              <a:t>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Оператор позволяет включать код,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содержащийся в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указанном файле, и выполнять его столько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раз,</a:t>
            </a:r>
            <a:r>
              <a:rPr lang="en-US" dirty="0" smtClean="0">
                <a:solidFill>
                  <a:srgbClr val="262626"/>
                </a:solidFill>
                <a:latin typeface="Helvetica"/>
              </a:rPr>
              <a:t>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сколько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программа встречает этот оператор: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Helvetica"/>
              </a:rPr>
              <a:t>require</a:t>
            </a:r>
            <a:r>
              <a:rPr lang="en-US" dirty="0">
                <a:solidFill>
                  <a:srgbClr val="262626"/>
                </a:solidFill>
                <a:latin typeface="Helvetica"/>
              </a:rPr>
              <a:t>:</a:t>
            </a:r>
          </a:p>
          <a:p>
            <a:r>
              <a:rPr lang="ru-RU" dirty="0" smtClean="0">
                <a:solidFill>
                  <a:srgbClr val="262626"/>
                </a:solidFill>
                <a:latin typeface="Helvetica"/>
              </a:rPr>
              <a:t>Ошибка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в </a:t>
            </a:r>
            <a:r>
              <a:rPr lang="ru-RU" dirty="0" err="1">
                <a:solidFill>
                  <a:srgbClr val="262626"/>
                </a:solidFill>
                <a:latin typeface="Helvetica"/>
              </a:rPr>
              <a:t>require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 вызывает фатальную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ошибку работы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скрипта и прекращает его выполнение.: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4581128"/>
            <a:ext cx="292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include_once</a:t>
            </a:r>
            <a:r>
              <a:rPr lang="en-US" dirty="0">
                <a:solidFill>
                  <a:srgbClr val="FF0000"/>
                </a:solidFill>
              </a:rPr>
              <a:t> ("</a:t>
            </a:r>
            <a:r>
              <a:rPr lang="en-US" dirty="0" err="1">
                <a:solidFill>
                  <a:srgbClr val="FF0000"/>
                </a:solidFill>
              </a:rPr>
              <a:t>DB.php</a:t>
            </a:r>
            <a:r>
              <a:rPr lang="en-US" dirty="0">
                <a:solidFill>
                  <a:srgbClr val="FF0000"/>
                </a:solidFill>
              </a:rPr>
              <a:t>")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7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024744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Использование </a:t>
            </a:r>
            <a:r>
              <a:rPr lang="en-US" sz="3200" dirty="0" smtClean="0"/>
              <a:t>HTML-</a:t>
            </a:r>
            <a:r>
              <a:rPr lang="ru-RU" sz="3200" dirty="0" smtClean="0"/>
              <a:t>форм для передачи данных на сервер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формы в языке </a:t>
            </a:r>
            <a:r>
              <a:rPr lang="ru-RU" dirty="0" smtClean="0"/>
              <a:t>HTML используется </a:t>
            </a:r>
            <a:r>
              <a:rPr lang="ru-RU" dirty="0"/>
              <a:t>тег FORM. С </a:t>
            </a:r>
            <a:r>
              <a:rPr lang="ru-RU" dirty="0" smtClean="0"/>
              <a:t>помощью атрибутов </a:t>
            </a:r>
            <a:r>
              <a:rPr lang="ru-RU" dirty="0" err="1"/>
              <a:t>action</a:t>
            </a:r>
            <a:r>
              <a:rPr lang="ru-RU" dirty="0"/>
              <a:t> и 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smtClean="0"/>
              <a:t>тега FORM </a:t>
            </a:r>
            <a:r>
              <a:rPr lang="ru-RU" dirty="0"/>
              <a:t>задаются имя </a:t>
            </a:r>
            <a:r>
              <a:rPr lang="ru-RU" dirty="0" smtClean="0"/>
              <a:t>программы, которая </a:t>
            </a:r>
            <a:r>
              <a:rPr lang="ru-RU" dirty="0"/>
              <a:t>будет </a:t>
            </a:r>
            <a:r>
              <a:rPr lang="ru-RU" dirty="0" smtClean="0"/>
              <a:t>обрабатывать данные </a:t>
            </a:r>
            <a:r>
              <a:rPr lang="ru-RU" dirty="0"/>
              <a:t>формы, и метод запроса:</a:t>
            </a:r>
          </a:p>
          <a:p>
            <a:r>
              <a:rPr lang="ru-RU" dirty="0" smtClean="0"/>
              <a:t>Метод GET: содержимое </a:t>
            </a:r>
            <a:r>
              <a:rPr lang="ru-RU" dirty="0"/>
              <a:t>формы добавляется к URL после знака вопроса </a:t>
            </a:r>
            <a:r>
              <a:rPr lang="ru-RU" dirty="0" smtClean="0"/>
              <a:t>в виде </a:t>
            </a:r>
            <a:r>
              <a:rPr lang="ru-RU" dirty="0"/>
              <a:t>пар имя=значения, объединенных с помощью амперсанда &amp;:</a:t>
            </a:r>
          </a:p>
          <a:p>
            <a:r>
              <a:rPr lang="ru-RU" dirty="0" smtClean="0"/>
              <a:t>Метод POST: Содержимое </a:t>
            </a:r>
            <a:r>
              <a:rPr lang="ru-RU" dirty="0"/>
              <a:t>формы кодируется и посылается блоком </a:t>
            </a:r>
            <a:r>
              <a:rPr lang="ru-RU" dirty="0" smtClean="0"/>
              <a:t>данных как </a:t>
            </a:r>
            <a:r>
              <a:rPr lang="ru-RU" dirty="0"/>
              <a:t>часть операции POST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19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16561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</a:rPr>
              <a:t>Когда осуществляются действия, в </a:t>
            </a:r>
            <a:r>
              <a:rPr lang="ru-RU" dirty="0" smtClean="0">
                <a:solidFill>
                  <a:srgbClr val="262626"/>
                </a:solidFill>
              </a:rPr>
              <a:t>которых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ru-RU" dirty="0" smtClean="0">
                <a:solidFill>
                  <a:srgbClr val="262626"/>
                </a:solidFill>
              </a:rPr>
              <a:t>прослеживается </a:t>
            </a:r>
            <a:r>
              <a:rPr lang="ru-RU" dirty="0">
                <a:solidFill>
                  <a:srgbClr val="262626"/>
                </a:solidFill>
              </a:rPr>
              <a:t>зависимость от </a:t>
            </a:r>
            <a:r>
              <a:rPr lang="ru-RU" dirty="0" smtClean="0">
                <a:solidFill>
                  <a:srgbClr val="262626"/>
                </a:solidFill>
              </a:rPr>
              <a:t>каких-то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ru-RU" dirty="0" smtClean="0">
                <a:solidFill>
                  <a:srgbClr val="262626"/>
                </a:solidFill>
              </a:rPr>
              <a:t>данных</a:t>
            </a:r>
            <a:r>
              <a:rPr lang="ru-RU" dirty="0">
                <a:solidFill>
                  <a:srgbClr val="262626"/>
                </a:solidFill>
              </a:rPr>
              <a:t>, и при этом, возможно, </a:t>
            </a:r>
            <a:r>
              <a:rPr lang="ru-RU" dirty="0" smtClean="0">
                <a:solidFill>
                  <a:srgbClr val="262626"/>
                </a:solidFill>
              </a:rPr>
              <a:t>понадобится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ru-RU" dirty="0" smtClean="0">
                <a:solidFill>
                  <a:srgbClr val="262626"/>
                </a:solidFill>
              </a:rPr>
              <a:t>выполнять </a:t>
            </a:r>
            <a:r>
              <a:rPr lang="ru-RU" dirty="0">
                <a:solidFill>
                  <a:srgbClr val="262626"/>
                </a:solidFill>
              </a:rPr>
              <a:t>такие же действия, но с </a:t>
            </a:r>
            <a:r>
              <a:rPr lang="ru-RU" dirty="0" smtClean="0">
                <a:solidFill>
                  <a:srgbClr val="262626"/>
                </a:solidFill>
              </a:rPr>
              <a:t>другими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ru-RU" dirty="0" smtClean="0">
                <a:solidFill>
                  <a:srgbClr val="262626"/>
                </a:solidFill>
              </a:rPr>
              <a:t>исходными </a:t>
            </a:r>
            <a:r>
              <a:rPr lang="ru-RU" dirty="0">
                <a:solidFill>
                  <a:srgbClr val="262626"/>
                </a:solidFill>
              </a:rPr>
              <a:t>данными, удобно </a:t>
            </a:r>
            <a:r>
              <a:rPr lang="ru-RU" dirty="0" smtClean="0">
                <a:solidFill>
                  <a:srgbClr val="262626"/>
                </a:solidFill>
              </a:rPr>
              <a:t>использовать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ru-RU" dirty="0" smtClean="0">
                <a:solidFill>
                  <a:srgbClr val="262626"/>
                </a:solidFill>
              </a:rPr>
              <a:t>механизм </a:t>
            </a:r>
            <a:r>
              <a:rPr lang="ru-RU" dirty="0">
                <a:solidFill>
                  <a:srgbClr val="262626"/>
                </a:solidFill>
              </a:rPr>
              <a:t>функций – оформить блок действий </a:t>
            </a:r>
            <a:r>
              <a:rPr lang="ru-RU" dirty="0" smtClean="0">
                <a:solidFill>
                  <a:srgbClr val="262626"/>
                </a:solidFill>
              </a:rPr>
              <a:t>в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ru-RU" dirty="0" smtClean="0">
                <a:solidFill>
                  <a:srgbClr val="262626"/>
                </a:solidFill>
              </a:rPr>
              <a:t>виде </a:t>
            </a:r>
            <a:r>
              <a:rPr lang="ru-RU" dirty="0">
                <a:solidFill>
                  <a:srgbClr val="262626"/>
                </a:solidFill>
              </a:rPr>
              <a:t>тела функции, а меняющиеся данные – </a:t>
            </a:r>
            <a:r>
              <a:rPr lang="ru-RU" dirty="0" smtClean="0">
                <a:solidFill>
                  <a:srgbClr val="262626"/>
                </a:solidFill>
              </a:rPr>
              <a:t>в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ru-RU" dirty="0" smtClean="0">
                <a:solidFill>
                  <a:srgbClr val="262626"/>
                </a:solidFill>
              </a:rPr>
              <a:t>качестве </a:t>
            </a:r>
            <a:r>
              <a:rPr lang="ru-RU" dirty="0">
                <a:solidFill>
                  <a:srgbClr val="262626"/>
                </a:solidFill>
              </a:rPr>
              <a:t>ее параметров.: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2954" y="3717032"/>
            <a:ext cx="65527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53548A"/>
              </a:buClr>
              <a:buSzPct val="76000"/>
            </a:pPr>
            <a:r>
              <a:rPr lang="ru-RU" sz="2000" dirty="0" err="1">
                <a:solidFill>
                  <a:srgbClr val="000000"/>
                </a:solidFill>
                <a:latin typeface="Helvetica"/>
              </a:rPr>
              <a:t>function</a:t>
            </a:r>
            <a:r>
              <a:rPr lang="ru-RU" sz="20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Helvetica"/>
              </a:rPr>
              <a:t>Имя_функции</a:t>
            </a:r>
            <a:r>
              <a:rPr lang="ru-RU" sz="2000" dirty="0">
                <a:solidFill>
                  <a:srgbClr val="000000"/>
                </a:solidFill>
                <a:latin typeface="Helvetica"/>
              </a:rPr>
              <a:t> (параметр1, параметр2, ... </a:t>
            </a:r>
            <a:r>
              <a:rPr lang="ru-RU" sz="2000" dirty="0" err="1">
                <a:solidFill>
                  <a:srgbClr val="000000"/>
                </a:solidFill>
                <a:latin typeface="Helvetica"/>
              </a:rPr>
              <a:t>параметрN</a:t>
            </a:r>
            <a:r>
              <a:rPr lang="ru-RU" sz="2000" dirty="0">
                <a:solidFill>
                  <a:srgbClr val="000000"/>
                </a:solidFill>
                <a:latin typeface="Helvetica"/>
              </a:rPr>
              <a:t>){</a:t>
            </a:r>
          </a:p>
          <a:p>
            <a:pPr lvl="0">
              <a:spcBef>
                <a:spcPct val="20000"/>
              </a:spcBef>
              <a:buClr>
                <a:srgbClr val="53548A"/>
              </a:buClr>
              <a:buSzPct val="76000"/>
            </a:pPr>
            <a:r>
              <a:rPr lang="ru-RU" sz="2000" dirty="0" err="1">
                <a:solidFill>
                  <a:srgbClr val="000000"/>
                </a:solidFill>
                <a:latin typeface="Helvetica"/>
              </a:rPr>
              <a:t>Блок_действий</a:t>
            </a:r>
            <a:endParaRPr lang="ru-RU" sz="2000" dirty="0">
              <a:solidFill>
                <a:srgbClr val="000000"/>
              </a:solidFill>
              <a:latin typeface="Helvetica"/>
            </a:endParaRPr>
          </a:p>
          <a:p>
            <a:pPr lvl="0">
              <a:spcBef>
                <a:spcPct val="20000"/>
              </a:spcBef>
              <a:buClr>
                <a:srgbClr val="53548A"/>
              </a:buClr>
              <a:buSzPct val="76000"/>
            </a:pPr>
            <a:r>
              <a:rPr lang="en-US" sz="2000" dirty="0">
                <a:solidFill>
                  <a:srgbClr val="000000"/>
                </a:solidFill>
                <a:latin typeface="Helvetica"/>
              </a:rPr>
              <a:t>return "</a:t>
            </a:r>
            <a:r>
              <a:rPr lang="ru-RU" sz="2000" dirty="0">
                <a:solidFill>
                  <a:srgbClr val="000000"/>
                </a:solidFill>
                <a:latin typeface="Helvetica"/>
              </a:rPr>
              <a:t>значение, возвращаемое функцией";</a:t>
            </a:r>
          </a:p>
          <a:p>
            <a:pPr lvl="0">
              <a:spcBef>
                <a:spcPct val="20000"/>
              </a:spcBef>
              <a:buClr>
                <a:srgbClr val="53548A"/>
              </a:buClr>
              <a:buSzPct val="76000"/>
            </a:pPr>
            <a:r>
              <a:rPr lang="ru-RU" sz="2000" dirty="0" smtClean="0">
                <a:solidFill>
                  <a:srgbClr val="000000"/>
                </a:solidFill>
                <a:latin typeface="Helvetica"/>
              </a:rPr>
              <a:t>}</a:t>
            </a:r>
            <a:endParaRPr lang="ru-RU" dirty="0">
              <a:solidFill>
                <a:srgbClr val="4244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2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988" y="61777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переменных внутри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1752601"/>
            <a:ext cx="3754760" cy="8206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Статические </a:t>
            </a:r>
          </a:p>
          <a:p>
            <a:pPr marL="0" indent="0">
              <a:buNone/>
            </a:pPr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2776465"/>
            <a:ext cx="3744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Helvetica"/>
              </a:rPr>
              <a:t>&lt;?</a:t>
            </a:r>
            <a:endParaRPr lang="ru-RU" dirty="0">
              <a:solidFill>
                <a:srgbClr val="FF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$a=1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;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Test_g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(){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global $a; $a = $a*2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;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echo '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в результате работы</a:t>
            </a:r>
          </a:p>
          <a:p>
            <a:r>
              <a:rPr lang="ru-RU" dirty="0">
                <a:solidFill>
                  <a:srgbClr val="000000"/>
                </a:solidFill>
                <a:latin typeface="Helvetica"/>
              </a:rPr>
              <a:t>функции $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a=',$a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;}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es-ES" dirty="0">
                <a:solidFill>
                  <a:srgbClr val="000000"/>
                </a:solidFill>
                <a:latin typeface="Helvetica"/>
              </a:rPr>
              <a:t>echo 'вне функции $a=',$a,', </a:t>
            </a:r>
            <a:r>
              <a:rPr lang="es-ES" dirty="0" smtClean="0">
                <a:solidFill>
                  <a:srgbClr val="000000"/>
                </a:solidFill>
                <a:latin typeface="Helvetica"/>
              </a:rPr>
              <a:t>';</a:t>
            </a:r>
            <a:endParaRPr lang="es-ES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"/>
              </a:rPr>
              <a:t>Test_g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(); echo "&lt;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br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&gt;";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es-ES" dirty="0">
                <a:solidFill>
                  <a:srgbClr val="000000"/>
                </a:solidFill>
                <a:latin typeface="Helvetica"/>
              </a:rPr>
              <a:t>echo 'вне функции $a=',$a,', </a:t>
            </a:r>
            <a:r>
              <a:rPr lang="es-ES" dirty="0" smtClean="0">
                <a:solidFill>
                  <a:srgbClr val="000000"/>
                </a:solidFill>
                <a:latin typeface="Helvetica"/>
              </a:rPr>
              <a:t>';</a:t>
            </a:r>
            <a:endParaRPr lang="es-ES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"/>
              </a:rPr>
              <a:t>Test_g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();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ru-RU" dirty="0">
                <a:solidFill>
                  <a:srgbClr val="FF0000"/>
                </a:solidFill>
                <a:latin typeface="Helvetica"/>
              </a:rPr>
              <a:t>?&gt;: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27584" y="1870493"/>
            <a:ext cx="3754760" cy="8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Глобальные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2711962"/>
            <a:ext cx="3808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Helvetica"/>
              </a:rPr>
              <a:t>&lt;?</a:t>
            </a:r>
            <a:endParaRPr lang="ru-RU" dirty="0">
              <a:solidFill>
                <a:srgbClr val="FF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Helvetica"/>
              </a:rPr>
              <a:t>Test_s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(){: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static $a = 1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;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$a = $a*2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;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echo $a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;</a:t>
            </a:r>
            <a:endParaRPr lang="en-US" dirty="0">
              <a:solidFill>
                <a:srgbClr val="000000"/>
              </a:solidFill>
              <a:latin typeface="Helvetica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Helvetica"/>
              </a:rPr>
              <a:t>}</a:t>
            </a:r>
            <a:endParaRPr lang="ru-RU" dirty="0">
              <a:solidFill>
                <a:srgbClr val="000000"/>
              </a:solidFill>
              <a:latin typeface="Helvetica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"/>
              </a:rPr>
              <a:t>Test_s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(); </a:t>
            </a:r>
            <a:r>
              <a:rPr lang="en-US" dirty="0">
                <a:solidFill>
                  <a:srgbClr val="008100"/>
                </a:solidFill>
                <a:latin typeface="Helvetica"/>
              </a:rPr>
              <a:t>//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выведет 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2</a:t>
            </a:r>
            <a:endParaRPr lang="ru-RU" dirty="0">
              <a:solidFill>
                <a:srgbClr val="008100"/>
              </a:solidFill>
              <a:latin typeface="Helvetica"/>
            </a:endParaRPr>
          </a:p>
          <a:p>
            <a:r>
              <a:rPr lang="ru-RU" dirty="0" err="1">
                <a:solidFill>
                  <a:srgbClr val="000000"/>
                </a:solidFill>
                <a:latin typeface="Helvetica"/>
              </a:rPr>
              <a:t>echo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 $a;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// ничего не 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выведет</a:t>
            </a:r>
            <a:endParaRPr lang="ru-RU" dirty="0">
              <a:solidFill>
                <a:srgbClr val="008100"/>
              </a:solidFill>
              <a:latin typeface="Helvetica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"/>
              </a:rPr>
              <a:t>Test_s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(); </a:t>
            </a:r>
            <a:r>
              <a:rPr lang="en-US" dirty="0">
                <a:solidFill>
                  <a:srgbClr val="008100"/>
                </a:solidFill>
                <a:latin typeface="Helvetica"/>
              </a:rPr>
              <a:t>//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результатом работы</a:t>
            </a:r>
          </a:p>
          <a:p>
            <a:r>
              <a:rPr lang="ru-RU" dirty="0">
                <a:solidFill>
                  <a:srgbClr val="008100"/>
                </a:solidFill>
                <a:latin typeface="Helvetica"/>
              </a:rPr>
              <a:t>функции будет число 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4</a:t>
            </a:r>
            <a:endParaRPr lang="ru-RU" dirty="0">
              <a:solidFill>
                <a:srgbClr val="008100"/>
              </a:solidFill>
              <a:latin typeface="Helvetica"/>
            </a:endParaRPr>
          </a:p>
          <a:p>
            <a:r>
              <a:rPr lang="ru-RU" dirty="0">
                <a:solidFill>
                  <a:srgbClr val="FF0000"/>
                </a:solidFill>
                <a:latin typeface="Helvetica"/>
              </a:rPr>
              <a:t>?&gt;: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8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Внутренние(встроенные)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Helvetica"/>
              </a:rPr>
              <a:t>	</a:t>
            </a:r>
            <a:r>
              <a:rPr lang="en-US" dirty="0" err="1" smtClean="0">
                <a:solidFill>
                  <a:srgbClr val="262626"/>
                </a:solidFill>
                <a:latin typeface="Helvetica"/>
              </a:rPr>
              <a:t>Все</a:t>
            </a:r>
            <a:r>
              <a:rPr lang="en-US" dirty="0" smtClean="0">
                <a:solidFill>
                  <a:srgbClr val="262626"/>
                </a:solidFill>
                <a:latin typeface="Helvetic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Helvetica"/>
              </a:rPr>
              <a:t>функции</a:t>
            </a:r>
            <a:r>
              <a:rPr lang="en-US" dirty="0">
                <a:solidFill>
                  <a:srgbClr val="262626"/>
                </a:solidFill>
                <a:latin typeface="Helvetica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Helvetica"/>
              </a:rPr>
              <a:t>типа</a:t>
            </a:r>
            <a:r>
              <a:rPr lang="en-US" dirty="0">
                <a:solidFill>
                  <a:srgbClr val="262626"/>
                </a:solidFill>
                <a:latin typeface="Helvetica"/>
              </a:rPr>
              <a:t> echo(), print(), date(), include</a:t>
            </a:r>
            <a:r>
              <a:rPr lang="en-US" dirty="0" smtClean="0">
                <a:solidFill>
                  <a:srgbClr val="262626"/>
                </a:solidFill>
                <a:latin typeface="Helvetica"/>
              </a:rPr>
              <a:t>()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являются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языковыми конструкциями.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Они</a:t>
            </a:r>
            <a:r>
              <a:rPr lang="en-US" dirty="0" smtClean="0">
                <a:solidFill>
                  <a:srgbClr val="262626"/>
                </a:solidFill>
                <a:latin typeface="Helvetica"/>
              </a:rPr>
              <a:t>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входят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в ядро PHP и не требуют никаких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дополнительных настроек и модулей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.</a:t>
            </a:r>
            <a:endParaRPr lang="ru-RU" dirty="0">
              <a:solidFill>
                <a:srgbClr val="262626"/>
              </a:solidFill>
              <a:latin typeface="Helvetic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Helvetica"/>
              </a:rPr>
              <a:t>	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Но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есть и функции, для работы с которыми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нужно установить различные библиотеки и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подключить соответствующий модуль (функция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работы с базой данных </a:t>
            </a:r>
            <a:r>
              <a:rPr lang="ru-RU" dirty="0" err="1">
                <a:solidFill>
                  <a:srgbClr val="262626"/>
                </a:solidFill>
                <a:latin typeface="Helvetica"/>
              </a:rPr>
              <a:t>MySql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 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7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</a:t>
            </a:r>
            <a:r>
              <a:rPr lang="en-US" dirty="0" smtClean="0"/>
              <a:t>PHP </a:t>
            </a:r>
            <a:r>
              <a:rPr lang="ru-RU" dirty="0" smtClean="0"/>
              <a:t>и</a:t>
            </a:r>
            <a:r>
              <a:rPr lang="en-US" dirty="0" smtClean="0"/>
              <a:t> 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дистрибутив PHP входит расширение, </a:t>
            </a:r>
            <a:r>
              <a:rPr lang="ru-RU" dirty="0" smtClean="0"/>
              <a:t>содержащее встроенные </a:t>
            </a:r>
            <a:r>
              <a:rPr lang="ru-RU" dirty="0"/>
              <a:t>функции для работы с базой данных</a:t>
            </a:r>
          </a:p>
          <a:p>
            <a:pPr marL="0" indent="0">
              <a:buNone/>
            </a:pPr>
            <a:r>
              <a:rPr lang="en-US" dirty="0" smtClean="0"/>
              <a:t>MySQL.</a:t>
            </a:r>
            <a:r>
              <a:rPr lang="ru-RU" dirty="0" smtClean="0"/>
              <a:t> </a:t>
            </a:r>
            <a:r>
              <a:rPr lang="en-US" b="1" dirty="0" smtClean="0"/>
              <a:t>MySQL </a:t>
            </a:r>
            <a:r>
              <a:rPr lang="en-US" dirty="0"/>
              <a:t>— </a:t>
            </a:r>
            <a:r>
              <a:rPr lang="ru-RU" dirty="0"/>
              <a:t>свободная реляционная система</a:t>
            </a:r>
          </a:p>
          <a:p>
            <a:pPr marL="0" indent="0">
              <a:buNone/>
            </a:pPr>
            <a:r>
              <a:rPr lang="ru-RU" dirty="0"/>
              <a:t>управления базами данных. Разработку и поддержку</a:t>
            </a:r>
          </a:p>
          <a:p>
            <a:pPr marL="0" indent="0">
              <a:buNone/>
            </a:pPr>
            <a:r>
              <a:rPr lang="ru-RU" dirty="0" err="1"/>
              <a:t>MySQL</a:t>
            </a:r>
            <a:r>
              <a:rPr lang="ru-RU" dirty="0"/>
              <a:t> осуществляет корпорация </a:t>
            </a:r>
            <a:r>
              <a:rPr lang="ru-RU" dirty="0" err="1"/>
              <a:t>Oracle</a:t>
            </a:r>
            <a:r>
              <a:rPr lang="ru-RU" dirty="0"/>
              <a:t>, получившая</a:t>
            </a:r>
          </a:p>
          <a:p>
            <a:pPr marL="0" indent="0">
              <a:buNone/>
            </a:pPr>
            <a:r>
              <a:rPr lang="ru-RU" dirty="0"/>
              <a:t>права на торговую марку вместе с поглощённой </a:t>
            </a:r>
            <a:r>
              <a:rPr lang="ru-RU" dirty="0" err="1"/>
              <a:t>Sun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Microsystems</a:t>
            </a:r>
            <a:r>
              <a:rPr lang="ru-RU" dirty="0"/>
              <a:t>, которая ранее приобрела шведскую</a:t>
            </a:r>
          </a:p>
          <a:p>
            <a:pPr marL="0" indent="0">
              <a:buNone/>
            </a:pPr>
            <a:r>
              <a:rPr lang="ru-RU" dirty="0"/>
              <a:t>компанию </a:t>
            </a:r>
            <a:r>
              <a:rPr lang="en-US" dirty="0"/>
              <a:t>MySQL AB.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97152"/>
            <a:ext cx="2571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48258"/>
            <a:ext cx="3871986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Где используется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16832"/>
            <a:ext cx="8064896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автоматическое извлечение POST и GET-параметров, а также переменных окружения веб-сервера в предопределённые массивы;</a:t>
            </a:r>
          </a:p>
          <a:p>
            <a:r>
              <a:rPr lang="ru-RU" dirty="0"/>
              <a:t>взаимодействие с большим количеством различных систем управления базами данных;</a:t>
            </a:r>
          </a:p>
          <a:p>
            <a:r>
              <a:rPr lang="ru-RU" dirty="0"/>
              <a:t>автоматизированная отправка HTTP-заголовков;</a:t>
            </a:r>
          </a:p>
          <a:p>
            <a:r>
              <a:rPr lang="ru-RU" dirty="0"/>
              <a:t>работа с HTTP-авторизацией;</a:t>
            </a:r>
          </a:p>
          <a:p>
            <a:r>
              <a:rPr lang="ru-RU" dirty="0"/>
              <a:t>работа с </a:t>
            </a:r>
            <a:r>
              <a:rPr lang="ru-RU" dirty="0" err="1"/>
              <a:t>cookies</a:t>
            </a:r>
            <a:r>
              <a:rPr lang="ru-RU" dirty="0"/>
              <a:t> и сессиями;</a:t>
            </a:r>
          </a:p>
          <a:p>
            <a:r>
              <a:rPr lang="ru-RU" dirty="0"/>
              <a:t>работа с локальными и удалёнными файлами, сокетами;</a:t>
            </a:r>
          </a:p>
          <a:p>
            <a:r>
              <a:rPr lang="ru-RU" dirty="0"/>
              <a:t>обработка файлов, загружаемых на сервер;</a:t>
            </a:r>
          </a:p>
          <a:p>
            <a:r>
              <a:rPr lang="ru-RU" dirty="0"/>
              <a:t>работа с </a:t>
            </a:r>
            <a:r>
              <a:rPr lang="ru-RU" dirty="0" err="1"/>
              <a:t>XForms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://dron.by/files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95734"/>
            <a:ext cx="1512168" cy="7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624" y="332656"/>
            <a:ext cx="702474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Установка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11957"/>
            <a:ext cx="8229600" cy="356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mysql_connect</a:t>
            </a:r>
            <a:r>
              <a:rPr lang="en-US" dirty="0"/>
              <a:t>("localhost", "mydb_user","123</a:t>
            </a:r>
            <a:r>
              <a:rPr lang="en-US" dirty="0" smtClean="0"/>
              <a:t>");//</a:t>
            </a:r>
            <a:r>
              <a:rPr lang="ru-RU" dirty="0" smtClean="0"/>
              <a:t>установка соединения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mysql_select_db</a:t>
            </a:r>
            <a:r>
              <a:rPr lang="en-US" dirty="0"/>
              <a:t>("</a:t>
            </a:r>
            <a:r>
              <a:rPr lang="en-US" dirty="0" err="1"/>
              <a:t>NewBD</a:t>
            </a:r>
            <a:r>
              <a:rPr lang="en-US" dirty="0" smtClean="0"/>
              <a:t>");</a:t>
            </a:r>
            <a:r>
              <a:rPr lang="ru-RU" dirty="0" smtClean="0"/>
              <a:t>//выбор базы данных с которой планируется работа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(!$connection||!$</a:t>
            </a:r>
            <a:r>
              <a:rPr lang="en-US" dirty="0" err="1"/>
              <a:t>db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exit(</a:t>
            </a:r>
            <a:r>
              <a:rPr lang="en-US" dirty="0" err="1"/>
              <a:t>mysql_error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3732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62626"/>
                </a:solidFill>
                <a:latin typeface="Helvetica-Bold"/>
              </a:rPr>
              <a:t>mysql_select_db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: функция возвращает TRUE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в случае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успешного выбора базы данных и FALSE 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- в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противном случае: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16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Отображение данных, хранящихся в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Helvetica"/>
              </a:rPr>
              <a:t>	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Чтобы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отобразить какие-то данные в браузере с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помощью PHP, нужно сначала получить эти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данные в виде переменных PHP:</a:t>
            </a:r>
          </a:p>
          <a:p>
            <a:pPr marL="0" indent="0">
              <a:buNone/>
            </a:pPr>
            <a:r>
              <a:rPr lang="en-US" dirty="0">
                <a:solidFill>
                  <a:srgbClr val="883624"/>
                </a:solidFill>
                <a:latin typeface="Wingdings-Regular"/>
              </a:rPr>
              <a:t>	</a:t>
            </a:r>
            <a:r>
              <a:rPr lang="ru-RU" dirty="0" smtClean="0">
                <a:solidFill>
                  <a:srgbClr val="262626"/>
                </a:solidFill>
                <a:latin typeface="Helvetica"/>
              </a:rPr>
              <a:t>Выборка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данных производится с помощью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команды </a:t>
            </a:r>
            <a:r>
              <a:rPr lang="en-US" dirty="0">
                <a:solidFill>
                  <a:srgbClr val="262626"/>
                </a:solidFill>
                <a:latin typeface="Helvetica"/>
              </a:rPr>
              <a:t>SELECT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языка </a:t>
            </a:r>
            <a:r>
              <a:rPr lang="en-US" dirty="0" smtClean="0">
                <a:solidFill>
                  <a:srgbClr val="262626"/>
                </a:solidFill>
                <a:latin typeface="Helvetica"/>
              </a:rPr>
              <a:t>SQL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262626"/>
                </a:solidFill>
                <a:latin typeface="Helvetica"/>
              </a:rPr>
              <a:t>	</a:t>
            </a:r>
            <a:r>
              <a:rPr lang="en-US" b="1" dirty="0" err="1" smtClean="0">
                <a:solidFill>
                  <a:srgbClr val="262626"/>
                </a:solidFill>
                <a:latin typeface="Helvetica"/>
              </a:rPr>
              <a:t>mysql_query</a:t>
            </a:r>
            <a:r>
              <a:rPr lang="en-US" dirty="0">
                <a:solidFill>
                  <a:srgbClr val="262626"/>
                </a:solidFill>
                <a:latin typeface="Helvetica"/>
              </a:rPr>
              <a:t>("SELECT*FROM news")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262626"/>
                </a:solidFill>
                <a:latin typeface="Helvetica-Bold"/>
              </a:rPr>
              <a:t>	</a:t>
            </a:r>
            <a:r>
              <a:rPr lang="en-US" b="1" dirty="0" err="1" smtClean="0">
                <a:solidFill>
                  <a:srgbClr val="262626"/>
                </a:solidFill>
                <a:latin typeface="Helvetica-Bold"/>
              </a:rPr>
              <a:t>mysql_result</a:t>
            </a:r>
            <a:r>
              <a:rPr lang="en-US" b="1" dirty="0">
                <a:solidFill>
                  <a:srgbClr val="262626"/>
                </a:solidFill>
                <a:latin typeface="Helvetica-Bold"/>
              </a:rPr>
              <a:t>()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возвращает значение одной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ячейки результата запроса: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262626"/>
                </a:solidFill>
                <a:latin typeface="Helvetica-Bold"/>
              </a:rPr>
              <a:t>	</a:t>
            </a:r>
            <a:r>
              <a:rPr lang="en-US" b="1" dirty="0" err="1" smtClean="0">
                <a:solidFill>
                  <a:srgbClr val="262626"/>
                </a:solidFill>
                <a:latin typeface="Helvetica-Bold"/>
              </a:rPr>
              <a:t>mysql_fetch_array</a:t>
            </a:r>
            <a:r>
              <a:rPr lang="en-US" b="1" dirty="0">
                <a:solidFill>
                  <a:srgbClr val="262626"/>
                </a:solidFill>
                <a:latin typeface="Helvetica-Bold"/>
              </a:rPr>
              <a:t>() </a:t>
            </a:r>
            <a:r>
              <a:rPr lang="ru-RU" dirty="0">
                <a:solidFill>
                  <a:srgbClr val="262626"/>
                </a:solidFill>
                <a:latin typeface="Helvetica"/>
              </a:rPr>
              <a:t>функция возвращает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значения в массиве с индексами по названию</a:t>
            </a:r>
          </a:p>
          <a:p>
            <a:pPr marL="0" indent="0">
              <a:buNone/>
            </a:pPr>
            <a:r>
              <a:rPr lang="ru-RU" dirty="0">
                <a:solidFill>
                  <a:srgbClr val="262626"/>
                </a:solidFill>
                <a:latin typeface="Helvetica"/>
              </a:rPr>
              <a:t>колонок: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86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02474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Плохая </a:t>
            </a:r>
            <a:r>
              <a:rPr lang="ru-RU" dirty="0" smtClean="0"/>
              <a:t>рекурсия</a:t>
            </a:r>
          </a:p>
          <a:p>
            <a:r>
              <a:rPr lang="ru-RU" dirty="0" smtClean="0"/>
              <a:t>Имеет </a:t>
            </a:r>
            <a:r>
              <a:rPr lang="ru-RU" dirty="0"/>
              <a:t>слабые средства для работы с исключениями;</a:t>
            </a:r>
          </a:p>
          <a:p>
            <a:r>
              <a:rPr lang="ru-RU" dirty="0" smtClean="0"/>
              <a:t>Глобальные </a:t>
            </a:r>
            <a:r>
              <a:rPr lang="ru-RU" dirty="0"/>
              <a:t>параметры конфигурации влияют на базовый синтаксис языка, что затрудняет настройку сервера и разворачивание приложений;</a:t>
            </a:r>
          </a:p>
          <a:p>
            <a:r>
              <a:rPr lang="ru-RU" dirty="0"/>
              <a:t>объекты передаются по значению, что смущает многих программистов, привыкших к передаче объектов по ссылке, как это делается в большинстве других языков;</a:t>
            </a:r>
          </a:p>
          <a:p>
            <a:r>
              <a:rPr lang="ru-RU" dirty="0"/>
              <a:t>веб-приложения, написанные на PHP, зачастую имеют проблемы с безопасностью.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50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2332037"/>
            <a:ext cx="5349280" cy="4049291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скриптов для выполнения на стороне сервера. </a:t>
            </a:r>
            <a:endParaRPr lang="en-US" dirty="0" smtClean="0"/>
          </a:p>
          <a:p>
            <a:r>
              <a:rPr lang="ru-RU" dirty="0" smtClean="0"/>
              <a:t>  Создание скриптов, выполняющихся в командной строке</a:t>
            </a:r>
          </a:p>
          <a:p>
            <a:r>
              <a:rPr lang="ru-RU" dirty="0" smtClean="0"/>
              <a:t>  Создание приложений GUI</a:t>
            </a:r>
            <a:endParaRPr lang="ru-RU" dirty="0"/>
          </a:p>
        </p:txBody>
      </p:sp>
      <p:pic>
        <p:nvPicPr>
          <p:cNvPr id="4" name="Picture 2" descr="&amp;Kcy;&amp;acy;&amp;rcy;&amp;tcy;&amp;icy;&amp;ncy;&amp;kcy;&amp;icy; &amp;pcy;&amp;ocy; &amp;zcy;&amp;acy;&amp;pcy;&amp;rcy;&amp;ocy;&amp;scy;&amp;ucy;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2736304" cy="32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024744" cy="1143000"/>
          </a:xfrm>
        </p:spPr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1"/>
            <a:ext cx="7878200" cy="15121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Синтаксис PHP подобен синтаксису языка </a:t>
            </a:r>
            <a:r>
              <a:rPr lang="ru-RU" sz="2800" dirty="0" smtClean="0"/>
              <a:t>Си. Некоторые </a:t>
            </a:r>
            <a:r>
              <a:rPr lang="ru-RU" sz="2800" dirty="0"/>
              <a:t>элементы, такие как </a:t>
            </a:r>
            <a:r>
              <a:rPr lang="ru-RU" sz="2800" dirty="0" smtClean="0"/>
              <a:t>ассоциативные массивы </a:t>
            </a:r>
            <a:r>
              <a:rPr lang="ru-RU" sz="2800" dirty="0"/>
              <a:t>и цикл </a:t>
            </a:r>
            <a:r>
              <a:rPr lang="ru-RU" sz="2800" dirty="0" err="1"/>
              <a:t>foreach</a:t>
            </a:r>
            <a:r>
              <a:rPr lang="ru-RU" sz="2800" dirty="0"/>
              <a:t>, заимствованы из </a:t>
            </a:r>
            <a:r>
              <a:rPr lang="ru-RU" sz="2800" dirty="0" err="1"/>
              <a:t>Perl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9796" y="5353858"/>
            <a:ext cx="783173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b="1" dirty="0">
                <a:solidFill>
                  <a:prstClr val="black"/>
                </a:solidFill>
              </a:rPr>
              <a:t>PHP-</a:t>
            </a:r>
            <a:r>
              <a:rPr lang="ru-RU" sz="2400" b="1" dirty="0">
                <a:solidFill>
                  <a:prstClr val="black"/>
                </a:solidFill>
              </a:rPr>
              <a:t>скрипты </a:t>
            </a:r>
            <a:r>
              <a:rPr lang="ru-RU" sz="2400" dirty="0">
                <a:solidFill>
                  <a:prstClr val="black"/>
                </a:solidFill>
              </a:rPr>
              <a:t>– это программы, которые</a:t>
            </a:r>
          </a:p>
          <a:p>
            <a:pPr lvl="0">
              <a:spcBef>
                <a:spcPct val="20000"/>
              </a:spcBef>
            </a:pPr>
            <a:r>
              <a:rPr lang="ru-RU" sz="2400" dirty="0">
                <a:solidFill>
                  <a:prstClr val="black"/>
                </a:solidFill>
              </a:rPr>
              <a:t>выполняются и обрабатываются сервером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53619" y="2924944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Helvetica"/>
              </a:rPr>
              <a:t>php</a:t>
            </a:r>
            <a:endParaRPr lang="en-US" dirty="0" smtClean="0">
              <a:solidFill>
                <a:srgbClr val="FF0000"/>
              </a:solidFill>
              <a:latin typeface="Helvetic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"/>
              </a:rPr>
              <a:t>echo 'Hello, world!';</a:t>
            </a:r>
          </a:p>
          <a:p>
            <a:r>
              <a:rPr lang="ru-RU" dirty="0" smtClean="0">
                <a:solidFill>
                  <a:srgbClr val="FF0000"/>
                </a:solidFill>
                <a:latin typeface="Helvetica"/>
              </a:rPr>
              <a:t>?&gt;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29033" y="4149080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/>
              </a:rPr>
              <a:t>&lt;script language="</a:t>
            </a:r>
            <a:r>
              <a:rPr lang="en-US" dirty="0" err="1">
                <a:solidFill>
                  <a:srgbClr val="FF0000"/>
                </a:solidFill>
                <a:latin typeface="Helvetica"/>
              </a:rPr>
              <a:t>php</a:t>
            </a:r>
            <a:r>
              <a:rPr lang="en-US" dirty="0">
                <a:solidFill>
                  <a:srgbClr val="FF0000"/>
                </a:solidFill>
                <a:latin typeface="Helvetica"/>
              </a:rPr>
              <a:t>"&gt;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echo 'Hello, world!'; </a:t>
            </a:r>
          </a:p>
          <a:p>
            <a:r>
              <a:rPr lang="en-US" dirty="0">
                <a:solidFill>
                  <a:srgbClr val="FF0000"/>
                </a:solidFill>
                <a:latin typeface="Helvetica"/>
              </a:rPr>
              <a:t>&lt;/script&gt;: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55976" y="2921108"/>
            <a:ext cx="3110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Helvetica"/>
              </a:rPr>
              <a:t>&lt;?: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echo 'Hello, world!'; </a:t>
            </a:r>
          </a:p>
          <a:p>
            <a:r>
              <a:rPr lang="ru-RU" dirty="0">
                <a:solidFill>
                  <a:srgbClr val="FF0000"/>
                </a:solidFill>
                <a:latin typeface="Helvetica"/>
              </a:rPr>
              <a:t>?&gt;: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65662" y="4149080"/>
            <a:ext cx="3130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Helvetica"/>
              </a:rPr>
              <a:t>&lt;%: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echo 'Hello, world!'; </a:t>
            </a:r>
          </a:p>
          <a:p>
            <a:r>
              <a:rPr lang="ru-RU" dirty="0">
                <a:solidFill>
                  <a:srgbClr val="FF0000"/>
                </a:solidFill>
                <a:latin typeface="Helvetica"/>
              </a:rPr>
              <a:t>%&gt;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384" y="332656"/>
            <a:ext cx="702474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Разделение инструкций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556792"/>
            <a:ext cx="7770184" cy="26208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Программа на PHP – это набор команд (инструкций).</a:t>
            </a:r>
          </a:p>
          <a:p>
            <a:pPr marL="0" indent="0">
              <a:buNone/>
            </a:pPr>
            <a:r>
              <a:rPr lang="ru-RU" dirty="0"/>
              <a:t>Обработчику программы (</a:t>
            </a:r>
            <a:r>
              <a:rPr lang="ru-RU" dirty="0" err="1"/>
              <a:t>парсеру</a:t>
            </a:r>
            <a:r>
              <a:rPr lang="ru-RU" dirty="0"/>
              <a:t>) необходимо как-то</a:t>
            </a:r>
          </a:p>
          <a:p>
            <a:pPr marL="0" indent="0">
              <a:buNone/>
            </a:pPr>
            <a:r>
              <a:rPr lang="ru-RU" dirty="0"/>
              <a:t>отличать одну команду от другой. Для этого</a:t>
            </a:r>
          </a:p>
          <a:p>
            <a:pPr marL="0" indent="0">
              <a:buNone/>
            </a:pPr>
            <a:r>
              <a:rPr lang="ru-RU" dirty="0"/>
              <a:t>используются специальные символы – разделители.</a:t>
            </a:r>
          </a:p>
          <a:p>
            <a:pPr marL="0" indent="0">
              <a:buNone/>
            </a:pPr>
            <a:r>
              <a:rPr lang="ru-RU" dirty="0"/>
              <a:t>В PHP инструкции разделяются так же, как и в </a:t>
            </a:r>
            <a:r>
              <a:rPr lang="ru-RU" dirty="0" err="1"/>
              <a:t>Cи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ru-RU" dirty="0" err="1"/>
              <a:t>Perl</a:t>
            </a:r>
            <a:r>
              <a:rPr lang="ru-RU" dirty="0"/>
              <a:t>, – каждое выражение заканчивается точкой</a:t>
            </a:r>
          </a:p>
          <a:p>
            <a:pPr marL="0" indent="0">
              <a:buNone/>
            </a:pPr>
            <a:r>
              <a:rPr lang="ru-RU" dirty="0" smtClean="0"/>
              <a:t>с запятой.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4047728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Helvetica"/>
              </a:rPr>
              <a:t>php</a:t>
            </a:r>
            <a:endParaRPr lang="en-US" dirty="0" smtClean="0">
              <a:solidFill>
                <a:srgbClr val="FF0000"/>
              </a:solidFill>
              <a:latin typeface="Helvetic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"/>
              </a:rPr>
              <a:t>echo "Hello, world!"; </a:t>
            </a:r>
          </a:p>
          <a:p>
            <a:r>
              <a:rPr lang="ru-RU" dirty="0" smtClean="0">
                <a:solidFill>
                  <a:srgbClr val="008100"/>
                </a:solidFill>
                <a:latin typeface="Helvetica"/>
              </a:rPr>
              <a:t>// точка с запятой в конце команды обязательна</a:t>
            </a:r>
          </a:p>
          <a:p>
            <a:r>
              <a:rPr lang="ru-RU" dirty="0" smtClean="0">
                <a:solidFill>
                  <a:srgbClr val="FF0000"/>
                </a:solidFill>
                <a:latin typeface="Helvetica"/>
              </a:rPr>
              <a:t>?&gt;</a:t>
            </a:r>
          </a:p>
          <a:p>
            <a:r>
              <a:rPr lang="en-US" dirty="0" smtClean="0">
                <a:solidFill>
                  <a:srgbClr val="FF0000"/>
                </a:solidFill>
                <a:latin typeface="Helvetica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Helvetica"/>
              </a:rPr>
              <a:t>php</a:t>
            </a:r>
            <a:endParaRPr lang="en-US" dirty="0">
              <a:solidFill>
                <a:srgbClr val="FF0000"/>
              </a:solidFill>
              <a:latin typeface="Helvetica"/>
            </a:endParaRP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echo "Hello, world</a:t>
            </a:r>
            <a:r>
              <a:rPr lang="en-US" dirty="0" smtClean="0">
                <a:solidFill>
                  <a:srgbClr val="000000"/>
                </a:solidFill>
                <a:latin typeface="Helvetica"/>
              </a:rPr>
              <a:t>!”</a:t>
            </a:r>
            <a:endParaRPr lang="en-US" dirty="0">
              <a:solidFill>
                <a:srgbClr val="FF0000"/>
              </a:solidFill>
              <a:latin typeface="Helvetica"/>
            </a:endParaRPr>
          </a:p>
          <a:p>
            <a:r>
              <a:rPr lang="ru-RU" dirty="0">
                <a:solidFill>
                  <a:srgbClr val="008100"/>
                </a:solidFill>
                <a:latin typeface="Helvetica"/>
              </a:rPr>
              <a:t>/* точка с запятой </a:t>
            </a:r>
          </a:p>
          <a:p>
            <a:r>
              <a:rPr lang="ru-RU" dirty="0">
                <a:solidFill>
                  <a:srgbClr val="008100"/>
                </a:solidFill>
                <a:latin typeface="Helvetica"/>
              </a:rPr>
              <a:t>опускается из-за "?&gt;" */ </a:t>
            </a:r>
            <a:r>
              <a:rPr lang="ru-RU" dirty="0" smtClean="0">
                <a:solidFill>
                  <a:srgbClr val="FF0000"/>
                </a:solidFill>
                <a:latin typeface="Helvetica"/>
              </a:rPr>
              <a:t>?&gt;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8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28" y="404664"/>
            <a:ext cx="702474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Переменные и константы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19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Переменная в PHP обозначается знаком доллара, </a:t>
            </a:r>
            <a:r>
              <a:rPr lang="ru-RU" dirty="0" smtClean="0"/>
              <a:t>за</a:t>
            </a:r>
            <a:r>
              <a:rPr lang="en-US" dirty="0" smtClean="0"/>
              <a:t> </a:t>
            </a:r>
            <a:r>
              <a:rPr lang="ru-RU" dirty="0" smtClean="0"/>
              <a:t>которым </a:t>
            </a:r>
            <a:r>
              <a:rPr lang="ru-RU" dirty="0"/>
              <a:t>следует ее имя.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my_var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87624" y="3068960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elvetica"/>
              </a:rPr>
              <a:t>&lt;?</a:t>
            </a:r>
            <a:r>
              <a:rPr lang="en-US" sz="2400" dirty="0" err="1" smtClean="0">
                <a:solidFill>
                  <a:srgbClr val="FF0000"/>
                </a:solidFill>
                <a:latin typeface="Helvetica"/>
              </a:rPr>
              <a:t>php</a:t>
            </a:r>
            <a:endParaRPr lang="en-US" sz="2400" dirty="0">
              <a:solidFill>
                <a:srgbClr val="FF0000"/>
              </a:solidFill>
              <a:latin typeface="Helvetica"/>
            </a:endParaRPr>
          </a:p>
          <a:p>
            <a:r>
              <a:rPr lang="ru-RU" sz="2400" dirty="0">
                <a:solidFill>
                  <a:srgbClr val="008100"/>
                </a:solidFill>
                <a:latin typeface="Helvetica"/>
              </a:rPr>
              <a:t>// определяем константу </a:t>
            </a:r>
            <a:r>
              <a:rPr lang="en-US" sz="2400" dirty="0">
                <a:solidFill>
                  <a:srgbClr val="008100"/>
                </a:solidFill>
                <a:latin typeface="Helvetica"/>
              </a:rPr>
              <a:t>PASSWORD: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/>
              </a:rPr>
              <a:t>define("</a:t>
            </a:r>
            <a:r>
              <a:rPr lang="en-US" sz="2400" dirty="0" err="1">
                <a:solidFill>
                  <a:srgbClr val="000000"/>
                </a:solidFill>
                <a:latin typeface="Helvetica"/>
              </a:rPr>
              <a:t>PASSWORD","qwerty</a:t>
            </a:r>
            <a:r>
              <a:rPr lang="en-US" sz="2400" dirty="0">
                <a:solidFill>
                  <a:srgbClr val="000000"/>
                </a:solidFill>
                <a:latin typeface="Helvetica"/>
              </a:rPr>
              <a:t>"); </a:t>
            </a:r>
          </a:p>
          <a:p>
            <a:r>
              <a:rPr lang="ru-RU" sz="2400" dirty="0">
                <a:solidFill>
                  <a:srgbClr val="008100"/>
                </a:solidFill>
                <a:latin typeface="Helvetica"/>
              </a:rPr>
              <a:t>// определяем </a:t>
            </a:r>
            <a:r>
              <a:rPr lang="ru-RU" sz="2400" dirty="0" err="1">
                <a:solidFill>
                  <a:srgbClr val="008100"/>
                </a:solidFill>
                <a:latin typeface="Helvetica"/>
              </a:rPr>
              <a:t>регистронезависимую</a:t>
            </a:r>
            <a:r>
              <a:rPr lang="ru-RU" sz="2400" dirty="0">
                <a:solidFill>
                  <a:srgbClr val="008100"/>
                </a:solidFill>
                <a:latin typeface="Helvetica"/>
              </a:rPr>
              <a:t> константу PI </a:t>
            </a:r>
            <a:r>
              <a:rPr lang="ru-RU" sz="2400" dirty="0" smtClean="0">
                <a:solidFill>
                  <a:srgbClr val="008100"/>
                </a:solidFill>
                <a:latin typeface="Helvetica"/>
              </a:rPr>
              <a:t>со</a:t>
            </a:r>
            <a:r>
              <a:rPr lang="en-US" sz="2400" dirty="0" smtClean="0">
                <a:solidFill>
                  <a:srgbClr val="008100"/>
                </a:solidFill>
                <a:latin typeface="Helvetica"/>
              </a:rPr>
              <a:t> </a:t>
            </a:r>
            <a:r>
              <a:rPr lang="ru-RU" sz="2400" dirty="0" smtClean="0">
                <a:solidFill>
                  <a:srgbClr val="008100"/>
                </a:solidFill>
                <a:latin typeface="Helvetica"/>
              </a:rPr>
              <a:t>значением 3.14</a:t>
            </a:r>
            <a:endParaRPr lang="ru-RU" sz="2400" dirty="0">
              <a:solidFill>
                <a:srgbClr val="008100"/>
              </a:solidFill>
              <a:latin typeface="Helvetica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/>
              </a:rPr>
              <a:t>define("PI","3.14", True</a:t>
            </a:r>
            <a:r>
              <a:rPr lang="en-US" sz="2400" dirty="0" smtClean="0">
                <a:solidFill>
                  <a:srgbClr val="000000"/>
                </a:solidFill>
                <a:latin typeface="Helvetica"/>
              </a:rPr>
              <a:t>);</a:t>
            </a:r>
            <a:endParaRPr lang="en-US" sz="2400" dirty="0">
              <a:solidFill>
                <a:srgbClr val="000000"/>
              </a:solidFill>
              <a:latin typeface="Helvetica"/>
            </a:endParaRPr>
          </a:p>
          <a:p>
            <a:r>
              <a:rPr lang="ru-RU" sz="2400" dirty="0">
                <a:solidFill>
                  <a:srgbClr val="008100"/>
                </a:solidFill>
                <a:latin typeface="Helvetica"/>
              </a:rPr>
              <a:t>// выведем значение константы PASSWORD, т.е. </a:t>
            </a:r>
            <a:r>
              <a:rPr lang="ru-RU" sz="2400" dirty="0" err="1">
                <a:solidFill>
                  <a:srgbClr val="008100"/>
                </a:solidFill>
                <a:latin typeface="Helvetica"/>
              </a:rPr>
              <a:t>qwerty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54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764704"/>
            <a:ext cx="7024744" cy="1143000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856" y="2241447"/>
            <a:ext cx="4904993" cy="35089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Четыре </a:t>
            </a:r>
            <a:r>
              <a:rPr lang="ru-RU" dirty="0"/>
              <a:t>скалярных типа</a:t>
            </a:r>
            <a:r>
              <a:rPr lang="ru-RU" dirty="0" smtClean="0"/>
              <a:t>: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логический) </a:t>
            </a:r>
            <a:r>
              <a:rPr lang="ru-RU" dirty="0" smtClean="0"/>
              <a:t>;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integer </a:t>
            </a:r>
            <a:r>
              <a:rPr lang="en-US" dirty="0"/>
              <a:t>(</a:t>
            </a:r>
            <a:r>
              <a:rPr lang="ru-RU" dirty="0"/>
              <a:t>целый) </a:t>
            </a:r>
            <a:r>
              <a:rPr lang="ru-RU" dirty="0" smtClean="0"/>
              <a:t>;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float </a:t>
            </a:r>
            <a:r>
              <a:rPr lang="en-US" dirty="0"/>
              <a:t>(</a:t>
            </a:r>
            <a:r>
              <a:rPr lang="ru-RU" dirty="0"/>
              <a:t>с плавающей точкой) </a:t>
            </a:r>
            <a:r>
              <a:rPr lang="ru-RU" dirty="0" smtClean="0"/>
              <a:t>;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string </a:t>
            </a:r>
            <a:r>
              <a:rPr lang="en-US" dirty="0"/>
              <a:t>(</a:t>
            </a:r>
            <a:r>
              <a:rPr lang="ru-RU" dirty="0"/>
              <a:t>строковый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Два </a:t>
            </a:r>
            <a:r>
              <a:rPr lang="ru-RU" dirty="0"/>
              <a:t>смешанных типа</a:t>
            </a:r>
            <a:r>
              <a:rPr lang="ru-RU" dirty="0" smtClean="0"/>
              <a:t>: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/>
              <a:t>(</a:t>
            </a:r>
            <a:r>
              <a:rPr lang="ru-RU" dirty="0"/>
              <a:t>массив) </a:t>
            </a:r>
            <a:r>
              <a:rPr lang="ru-RU" dirty="0" smtClean="0"/>
              <a:t>;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object </a:t>
            </a:r>
            <a:r>
              <a:rPr lang="en-US" dirty="0"/>
              <a:t>(</a:t>
            </a:r>
            <a:r>
              <a:rPr lang="ru-RU" dirty="0"/>
              <a:t>объект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И </a:t>
            </a:r>
            <a:r>
              <a:rPr lang="ru-RU" dirty="0"/>
              <a:t>два специальных типа</a:t>
            </a:r>
            <a:r>
              <a:rPr lang="ru-RU" dirty="0" smtClean="0"/>
              <a:t>: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resource </a:t>
            </a:r>
            <a:r>
              <a:rPr lang="en-US" dirty="0"/>
              <a:t>(</a:t>
            </a:r>
            <a:r>
              <a:rPr lang="ru-RU" dirty="0"/>
              <a:t>ресурс) </a:t>
            </a:r>
            <a:r>
              <a:rPr lang="ru-RU" dirty="0" smtClean="0"/>
              <a:t>;</a:t>
            </a:r>
            <a:endParaRPr lang="ru-RU" dirty="0"/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NULL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146" name="Picture 2" descr="&amp;Kcy;&amp;acy;&amp;rcy;&amp;tcy;&amp;icy;&amp;ncy;&amp;kcy;&amp;icy; &amp;pcy;&amp;ocy; &amp;zcy;&amp;acy;&amp;pcy;&amp;rcy;&amp;ocy;&amp;scy;&amp;ucy;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0320"/>
            <a:ext cx="2304256" cy="26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2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024744" cy="1143000"/>
          </a:xfrm>
        </p:spPr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array</a:t>
            </a:r>
            <a:r>
              <a:rPr lang="ru-RU" dirty="0" smtClean="0"/>
              <a:t>(массив)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43924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262626"/>
                </a:solidFill>
                <a:latin typeface="Helvetica"/>
              </a:rPr>
              <a:t>	</a:t>
            </a:r>
            <a:r>
              <a:rPr lang="ru-RU" sz="4000" dirty="0" smtClean="0">
                <a:solidFill>
                  <a:srgbClr val="262626"/>
                </a:solidFill>
                <a:latin typeface="Helvetica"/>
              </a:rPr>
              <a:t>Массив </a:t>
            </a:r>
            <a:r>
              <a:rPr lang="ru-RU" sz="4000" dirty="0">
                <a:solidFill>
                  <a:srgbClr val="262626"/>
                </a:solidFill>
                <a:latin typeface="Helvetica"/>
              </a:rPr>
              <a:t>в PHP представляет собой упорядоченную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262626"/>
                </a:solidFill>
                <a:latin typeface="Helvetica"/>
              </a:rPr>
              <a:t>карту – тип, который преобразует значения в ключи.: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883624"/>
                </a:solidFill>
                <a:latin typeface="Wingdings-Regular"/>
              </a:rPr>
              <a:t>	</a:t>
            </a:r>
            <a:r>
              <a:rPr lang="ru-RU" sz="4000" dirty="0" smtClean="0">
                <a:solidFill>
                  <a:srgbClr val="262626"/>
                </a:solidFill>
                <a:latin typeface="Helvetica"/>
              </a:rPr>
              <a:t>Определить </a:t>
            </a:r>
            <a:r>
              <a:rPr lang="ru-RU" sz="4000" dirty="0">
                <a:solidFill>
                  <a:srgbClr val="262626"/>
                </a:solidFill>
                <a:latin typeface="Helvetica"/>
              </a:rPr>
              <a:t>массив можно с помощью конструкции</a:t>
            </a:r>
          </a:p>
          <a:p>
            <a:pPr marL="0" indent="0">
              <a:buNone/>
            </a:pPr>
            <a:r>
              <a:rPr lang="ru-RU" sz="4000" dirty="0" err="1">
                <a:solidFill>
                  <a:srgbClr val="262626"/>
                </a:solidFill>
                <a:latin typeface="Helvetica"/>
              </a:rPr>
              <a:t>array</a:t>
            </a:r>
            <a:r>
              <a:rPr lang="ru-RU" sz="4000" dirty="0">
                <a:solidFill>
                  <a:srgbClr val="262626"/>
                </a:solidFill>
                <a:latin typeface="Helvetica"/>
              </a:rPr>
              <a:t> () или непосредственно задавая значения его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262626"/>
                </a:solidFill>
                <a:latin typeface="Helvetica"/>
              </a:rPr>
              <a:t>элементам.:</a:t>
            </a:r>
          </a:p>
          <a:p>
            <a:pPr marL="0" indent="0">
              <a:buNone/>
            </a:pPr>
            <a:r>
              <a:rPr lang="en-US" sz="3400" dirty="0" smtClean="0">
                <a:solidFill>
                  <a:srgbClr val="FF0000"/>
                </a:solidFill>
                <a:latin typeface="Helvetica"/>
              </a:rPr>
              <a:t>&lt;?</a:t>
            </a:r>
            <a:r>
              <a:rPr lang="en-US" sz="3400" dirty="0" err="1" smtClean="0">
                <a:solidFill>
                  <a:srgbClr val="FF0000"/>
                </a:solidFill>
                <a:latin typeface="Helvetica"/>
              </a:rPr>
              <a:t>php</a:t>
            </a:r>
            <a:endParaRPr lang="en-US" sz="3400" dirty="0">
              <a:solidFill>
                <a:srgbClr val="FF0000"/>
              </a:solidFill>
              <a:latin typeface="Helvetica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Helvetica"/>
              </a:rPr>
              <a:t>$student = array ("</a:t>
            </a:r>
            <a:r>
              <a:rPr lang="en-US" sz="3400" dirty="0" err="1">
                <a:solidFill>
                  <a:srgbClr val="000000"/>
                </a:solidFill>
                <a:latin typeface="Helvetica"/>
              </a:rPr>
              <a:t>php</a:t>
            </a:r>
            <a:r>
              <a:rPr lang="en-US" sz="3400" dirty="0">
                <a:solidFill>
                  <a:srgbClr val="000000"/>
                </a:solidFill>
                <a:latin typeface="Helvetica"/>
              </a:rPr>
              <a:t>" =&gt;"</a:t>
            </a:r>
            <a:r>
              <a:rPr lang="ru-RU" sz="3400" dirty="0">
                <a:solidFill>
                  <a:srgbClr val="000000"/>
                </a:solidFill>
                <a:latin typeface="Helvetica"/>
              </a:rPr>
              <a:t>Я студент”, 10 =&gt; </a:t>
            </a:r>
            <a:r>
              <a:rPr lang="en-US" sz="3400" dirty="0">
                <a:solidFill>
                  <a:srgbClr val="000000"/>
                </a:solidFill>
                <a:latin typeface="Helvetica"/>
              </a:rPr>
              <a:t>true</a:t>
            </a:r>
            <a:r>
              <a:rPr lang="en-US" sz="3400" dirty="0" smtClean="0">
                <a:solidFill>
                  <a:srgbClr val="000000"/>
                </a:solidFill>
                <a:latin typeface="Helvetica"/>
              </a:rPr>
              <a:t>);</a:t>
            </a:r>
            <a:endParaRPr lang="en-US" sz="3400" dirty="0">
              <a:solidFill>
                <a:srgbClr val="000000"/>
              </a:solidFill>
              <a:latin typeface="Helvetica"/>
            </a:endParaRPr>
          </a:p>
          <a:p>
            <a:pPr marL="0" indent="0">
              <a:buNone/>
            </a:pPr>
            <a:r>
              <a:rPr lang="ru-RU" sz="3400" dirty="0" err="1">
                <a:solidFill>
                  <a:srgbClr val="000000"/>
                </a:solidFill>
                <a:latin typeface="Helvetica"/>
              </a:rPr>
              <a:t>echo</a:t>
            </a:r>
            <a:r>
              <a:rPr lang="ru-RU" sz="3400" dirty="0">
                <a:solidFill>
                  <a:srgbClr val="000000"/>
                </a:solidFill>
                <a:latin typeface="Helvetica"/>
              </a:rPr>
              <a:t> $</a:t>
            </a:r>
            <a:r>
              <a:rPr lang="ru-RU" sz="3400" dirty="0" err="1">
                <a:solidFill>
                  <a:srgbClr val="000000"/>
                </a:solidFill>
                <a:latin typeface="Helvetica"/>
              </a:rPr>
              <a:t>student</a:t>
            </a:r>
            <a:r>
              <a:rPr lang="ru-RU" sz="3400" dirty="0">
                <a:solidFill>
                  <a:srgbClr val="000000"/>
                </a:solidFill>
                <a:latin typeface="Helvetica"/>
              </a:rPr>
              <a:t>["</a:t>
            </a:r>
            <a:r>
              <a:rPr lang="ru-RU" sz="3400" dirty="0" err="1">
                <a:solidFill>
                  <a:srgbClr val="000000"/>
                </a:solidFill>
                <a:latin typeface="Helvetica"/>
              </a:rPr>
              <a:t>php</a:t>
            </a:r>
            <a:r>
              <a:rPr lang="ru-RU" sz="3400" dirty="0">
                <a:solidFill>
                  <a:srgbClr val="000000"/>
                </a:solidFill>
                <a:latin typeface="Helvetica"/>
              </a:rPr>
              <a:t>"]; </a:t>
            </a:r>
            <a:r>
              <a:rPr lang="ru-RU" sz="3400" dirty="0">
                <a:solidFill>
                  <a:srgbClr val="008100"/>
                </a:solidFill>
                <a:latin typeface="Helvetica"/>
              </a:rPr>
              <a:t>//выведет "Я студент":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Helvetica"/>
              </a:rPr>
              <a:t>echo $student[10]; </a:t>
            </a:r>
            <a:r>
              <a:rPr lang="en-US" sz="3400" dirty="0">
                <a:solidFill>
                  <a:srgbClr val="008100"/>
                </a:solidFill>
                <a:latin typeface="Helvetica"/>
              </a:rPr>
              <a:t>//</a:t>
            </a:r>
            <a:r>
              <a:rPr lang="ru-RU" sz="3400" dirty="0">
                <a:solidFill>
                  <a:srgbClr val="008100"/>
                </a:solidFill>
                <a:latin typeface="Helvetica"/>
              </a:rPr>
              <a:t>выведет </a:t>
            </a:r>
            <a:r>
              <a:rPr lang="ru-RU" sz="3400" dirty="0" smtClean="0">
                <a:solidFill>
                  <a:srgbClr val="008100"/>
                </a:solidFill>
                <a:latin typeface="Helvetica"/>
              </a:rPr>
              <a:t>1</a:t>
            </a:r>
            <a:endParaRPr lang="ru-RU" sz="3400" dirty="0">
              <a:solidFill>
                <a:srgbClr val="008100"/>
              </a:solidFill>
              <a:latin typeface="Helvetica"/>
            </a:endParaRPr>
          </a:p>
          <a:p>
            <a:pPr marL="0" indent="0">
              <a:buNone/>
            </a:pPr>
            <a:r>
              <a:rPr lang="ru-RU" sz="3400" dirty="0" smtClean="0">
                <a:solidFill>
                  <a:srgbClr val="FF0000"/>
                </a:solidFill>
                <a:latin typeface="Helvetica"/>
              </a:rPr>
              <a:t>?&gt;</a:t>
            </a:r>
            <a:endParaRPr lang="ru-RU" sz="3400" dirty="0">
              <a:solidFill>
                <a:srgbClr val="008100"/>
              </a:solidFill>
              <a:latin typeface="Helvetica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Helvetica"/>
              </a:rPr>
              <a:t>&lt;?</a:t>
            </a:r>
            <a:r>
              <a:rPr lang="en-US" sz="3400" dirty="0" err="1" smtClean="0">
                <a:solidFill>
                  <a:srgbClr val="FF0000"/>
                </a:solidFill>
                <a:latin typeface="Helvetica"/>
              </a:rPr>
              <a:t>php</a:t>
            </a:r>
            <a:endParaRPr lang="en-US" sz="3400" dirty="0">
              <a:solidFill>
                <a:srgbClr val="FF0000"/>
              </a:solidFill>
              <a:latin typeface="Helvetica"/>
            </a:endParaRPr>
          </a:p>
          <a:p>
            <a:pPr marL="0" indent="0">
              <a:buNone/>
            </a:pPr>
            <a:r>
              <a:rPr lang="ru-RU" sz="3400" dirty="0">
                <a:solidFill>
                  <a:srgbClr val="008100"/>
                </a:solidFill>
                <a:latin typeface="Helvetica"/>
              </a:rPr>
              <a:t>// массивы $</a:t>
            </a:r>
            <a:r>
              <a:rPr lang="ru-RU" sz="3400" dirty="0" err="1">
                <a:solidFill>
                  <a:srgbClr val="008100"/>
                </a:solidFill>
                <a:latin typeface="Helvetica"/>
              </a:rPr>
              <a:t>arr</a:t>
            </a:r>
            <a:r>
              <a:rPr lang="ru-RU" sz="3400" dirty="0">
                <a:solidFill>
                  <a:srgbClr val="008100"/>
                </a:solidFill>
                <a:latin typeface="Helvetica"/>
              </a:rPr>
              <a:t> и $arr1 </a:t>
            </a:r>
            <a:r>
              <a:rPr lang="ru-RU" sz="3400" dirty="0" smtClean="0">
                <a:solidFill>
                  <a:srgbClr val="008100"/>
                </a:solidFill>
                <a:latin typeface="Helvetica"/>
              </a:rPr>
              <a:t>эквивалентны</a:t>
            </a:r>
            <a:endParaRPr lang="ru-RU" sz="3400" dirty="0">
              <a:solidFill>
                <a:srgbClr val="008100"/>
              </a:solidFill>
              <a:latin typeface="Helvetica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Helvetica"/>
              </a:rPr>
              <a:t>$</a:t>
            </a:r>
            <a:r>
              <a:rPr lang="en-US" sz="3400" dirty="0" err="1">
                <a:solidFill>
                  <a:srgbClr val="000000"/>
                </a:solidFill>
                <a:latin typeface="Helvetica"/>
              </a:rPr>
              <a:t>arr</a:t>
            </a:r>
            <a:r>
              <a:rPr lang="en-US" sz="3400" dirty="0">
                <a:solidFill>
                  <a:srgbClr val="000000"/>
                </a:solidFill>
                <a:latin typeface="Helvetica"/>
              </a:rPr>
              <a:t> = array(5 =&gt; 43, 32, 56, "b" =&gt; 12</a:t>
            </a:r>
            <a:r>
              <a:rPr lang="en-US" sz="3400" dirty="0" smtClean="0">
                <a:solidFill>
                  <a:srgbClr val="000000"/>
                </a:solidFill>
                <a:latin typeface="Helvetica"/>
              </a:rPr>
              <a:t>);</a:t>
            </a:r>
            <a:endParaRPr lang="en-US" sz="3400" dirty="0">
              <a:solidFill>
                <a:srgbClr val="000000"/>
              </a:solidFill>
              <a:latin typeface="Helvetica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Helvetica"/>
              </a:rPr>
              <a:t>$arr1 = array(5 =&gt; 43, 6 =&gt; 32, 7 =&gt; 56, "b" =&gt; 12</a:t>
            </a:r>
            <a:r>
              <a:rPr lang="en-US" sz="3400" dirty="0" smtClean="0">
                <a:solidFill>
                  <a:srgbClr val="000000"/>
                </a:solidFill>
                <a:latin typeface="Helvetica"/>
              </a:rPr>
              <a:t>);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180680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7792" y="1268760"/>
            <a:ext cx="7704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262626"/>
                </a:solidFill>
              </a:rPr>
              <a:t>Определение с помощью синтаксиса квадратных</a:t>
            </a:r>
          </a:p>
          <a:p>
            <a:r>
              <a:rPr lang="ru-RU" sz="2200" dirty="0">
                <a:solidFill>
                  <a:srgbClr val="262626"/>
                </a:solidFill>
              </a:rPr>
              <a:t>скобок</a:t>
            </a:r>
            <a:r>
              <a:rPr lang="ru-RU" sz="2200" dirty="0" smtClean="0">
                <a:solidFill>
                  <a:srgbClr val="262626"/>
                </a:solidFill>
              </a:rPr>
              <a:t>:</a:t>
            </a:r>
            <a:endParaRPr lang="en-US" sz="2200" dirty="0" smtClean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latin typeface="Helvetica"/>
              </a:rPr>
              <a:t>&lt;?</a:t>
            </a:r>
            <a:endParaRPr lang="ru-RU" dirty="0">
              <a:solidFill>
                <a:srgbClr val="FF0000"/>
              </a:solidFill>
              <a:latin typeface="Helvetica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Helvetica"/>
              </a:rPr>
              <a:t>$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books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["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key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"]= 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value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;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// добавили в массив $</a:t>
            </a:r>
            <a:r>
              <a:rPr lang="ru-RU" dirty="0" err="1">
                <a:solidFill>
                  <a:srgbClr val="008100"/>
                </a:solidFill>
                <a:latin typeface="Helvetica"/>
              </a:rPr>
              <a:t>books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 значение </a:t>
            </a:r>
            <a:r>
              <a:rPr lang="ru-RU" dirty="0" err="1">
                <a:solidFill>
                  <a:srgbClr val="008100"/>
                </a:solidFill>
                <a:latin typeface="Helvetica"/>
              </a:rPr>
              <a:t>value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 с</a:t>
            </a:r>
          </a:p>
          <a:p>
            <a:r>
              <a:rPr lang="ru-RU" dirty="0">
                <a:solidFill>
                  <a:srgbClr val="008100"/>
                </a:solidFill>
                <a:latin typeface="Helvetica"/>
              </a:rPr>
              <a:t>ключом </a:t>
            </a:r>
            <a:r>
              <a:rPr lang="en-US" dirty="0">
                <a:solidFill>
                  <a:srgbClr val="008100"/>
                </a:solidFill>
                <a:latin typeface="Helvetica"/>
              </a:rPr>
              <a:t>key:</a:t>
            </a:r>
          </a:p>
          <a:p>
            <a:r>
              <a:rPr lang="ru-RU" dirty="0">
                <a:solidFill>
                  <a:srgbClr val="000000"/>
                </a:solidFill>
                <a:latin typeface="Helvetica"/>
              </a:rPr>
              <a:t>$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books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[] = value1;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/* добавили в массив значение value1 с 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ключом:</a:t>
            </a:r>
            <a:r>
              <a:rPr lang="en-US" dirty="0" smtClean="0">
                <a:solidFill>
                  <a:srgbClr val="008100"/>
                </a:solidFill>
                <a:latin typeface="Helvetica"/>
              </a:rPr>
              <a:t> 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13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, поскольку максимальный ключ у нас был 12 */:</a:t>
            </a:r>
          </a:p>
          <a:p>
            <a:r>
              <a:rPr lang="ru-RU" dirty="0" smtClean="0">
                <a:solidFill>
                  <a:srgbClr val="FF0000"/>
                </a:solidFill>
                <a:latin typeface="Helvetica"/>
              </a:rPr>
              <a:t>?&gt;</a:t>
            </a:r>
            <a:r>
              <a:rPr lang="ru-RU" dirty="0" smtClean="0">
                <a:solidFill>
                  <a:srgbClr val="008100"/>
                </a:solidFill>
                <a:latin typeface="Helvetica"/>
              </a:rPr>
              <a:t>:</a:t>
            </a:r>
            <a:endParaRPr lang="en-US" dirty="0" smtClean="0">
              <a:solidFill>
                <a:srgbClr val="008100"/>
              </a:solidFill>
              <a:latin typeface="Helvetica"/>
            </a:endParaRPr>
          </a:p>
          <a:p>
            <a:r>
              <a:rPr lang="ru-RU" dirty="0"/>
              <a:t>Изменить ключ элемента нельзя, можно </a:t>
            </a:r>
            <a:r>
              <a:rPr lang="ru-RU" dirty="0" smtClean="0"/>
              <a:t>только</a:t>
            </a:r>
            <a:r>
              <a:rPr lang="en-US" dirty="0" smtClean="0"/>
              <a:t> </a:t>
            </a:r>
            <a:r>
              <a:rPr lang="ru-RU" dirty="0" smtClean="0"/>
              <a:t>удалить </a:t>
            </a:r>
            <a:r>
              <a:rPr lang="ru-RU" dirty="0"/>
              <a:t>элемент (пару ключ / значение ) и </a:t>
            </a:r>
            <a:r>
              <a:rPr lang="ru-RU" dirty="0" smtClean="0"/>
              <a:t>добавить</a:t>
            </a:r>
            <a:r>
              <a:rPr lang="en-US" dirty="0" smtClean="0"/>
              <a:t> </a:t>
            </a:r>
            <a:r>
              <a:rPr lang="ru-RU" dirty="0" smtClean="0"/>
              <a:t>новую</a:t>
            </a:r>
            <a:r>
              <a:rPr lang="ru-RU" dirty="0"/>
              <a:t>. Чтобы удалить элемент массива, </a:t>
            </a:r>
            <a:r>
              <a:rPr lang="ru-RU" dirty="0" smtClean="0"/>
              <a:t>нужно</a:t>
            </a:r>
            <a:r>
              <a:rPr lang="en-US" dirty="0" smtClean="0"/>
              <a:t> </a:t>
            </a:r>
            <a:r>
              <a:rPr lang="ru-RU" dirty="0" smtClean="0"/>
              <a:t>использовать </a:t>
            </a:r>
            <a:r>
              <a:rPr lang="ru-RU" dirty="0"/>
              <a:t>функцию </a:t>
            </a:r>
            <a:r>
              <a:rPr lang="en-US" b="1" dirty="0"/>
              <a:t>unset () 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>
              <a:solidFill>
                <a:srgbClr val="008100"/>
              </a:solidFill>
              <a:latin typeface="Helvetica"/>
            </a:endParaRPr>
          </a:p>
          <a:p>
            <a:r>
              <a:rPr lang="ru-RU" dirty="0" err="1">
                <a:solidFill>
                  <a:srgbClr val="000000"/>
                </a:solidFill>
                <a:latin typeface="Helvetica"/>
              </a:rPr>
              <a:t>unset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($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books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[12]);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// Это удаляет </a:t>
            </a:r>
            <a:r>
              <a:rPr lang="ru-RU" dirty="0" err="1">
                <a:solidFill>
                  <a:srgbClr val="008100"/>
                </a:solidFill>
                <a:latin typeface="Helvetica"/>
              </a:rPr>
              <a:t>элементc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 ключом 12 из массива :</a:t>
            </a:r>
          </a:p>
          <a:p>
            <a:r>
              <a:rPr lang="ru-RU" dirty="0" err="1">
                <a:solidFill>
                  <a:srgbClr val="000000"/>
                </a:solidFill>
                <a:latin typeface="Helvetica"/>
              </a:rPr>
              <a:t>unset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 ($</a:t>
            </a:r>
            <a:r>
              <a:rPr lang="ru-RU" dirty="0" err="1">
                <a:solidFill>
                  <a:srgbClr val="000000"/>
                </a:solidFill>
                <a:latin typeface="Helvetica"/>
              </a:rPr>
              <a:t>books</a:t>
            </a:r>
            <a:r>
              <a:rPr lang="ru-RU" dirty="0">
                <a:solidFill>
                  <a:srgbClr val="000000"/>
                </a:solidFill>
                <a:latin typeface="Helvetica"/>
              </a:rPr>
              <a:t>); </a:t>
            </a:r>
            <a:r>
              <a:rPr lang="ru-RU" dirty="0">
                <a:solidFill>
                  <a:srgbClr val="008100"/>
                </a:solidFill>
                <a:latin typeface="Helvetica"/>
              </a:rPr>
              <a:t>// удаляет массив полностью: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4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2288</TotalTime>
  <Words>1127</Words>
  <Application>Microsoft Office PowerPoint</Application>
  <PresentationFormat>Экран (4:3)</PresentationFormat>
  <Paragraphs>232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Остин</vt:lpstr>
      <vt:lpstr>Презентация PowerPoint</vt:lpstr>
      <vt:lpstr>Где используется</vt:lpstr>
      <vt:lpstr>Возможности языка</vt:lpstr>
      <vt:lpstr>Синтаксис</vt:lpstr>
      <vt:lpstr>Разделение инструкций</vt:lpstr>
      <vt:lpstr>Переменные и константы</vt:lpstr>
      <vt:lpstr>Типы данных</vt:lpstr>
      <vt:lpstr>Тип array(массив)</vt:lpstr>
      <vt:lpstr>Презентация PowerPoint</vt:lpstr>
      <vt:lpstr>Тип объект</vt:lpstr>
      <vt:lpstr>Условные операторы</vt:lpstr>
      <vt:lpstr>Оператор switch</vt:lpstr>
      <vt:lpstr>Циклы</vt:lpstr>
      <vt:lpstr>Операторы включения</vt:lpstr>
      <vt:lpstr>Использование HTML-форм для передачи данных на сервер</vt:lpstr>
      <vt:lpstr>Функции</vt:lpstr>
      <vt:lpstr>Использование переменных внутри функции</vt:lpstr>
      <vt:lpstr>Внутренние(встроенные) функции</vt:lpstr>
      <vt:lpstr>Взаимодействие PHP и MySQL</vt:lpstr>
      <vt:lpstr>Установка соединения</vt:lpstr>
      <vt:lpstr>Отображение данных, хранящихся в MySQL</vt:lpstr>
      <vt:lpstr>Недостатки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NatashaPC</dc:creator>
  <cp:lastModifiedBy>NatashaPC</cp:lastModifiedBy>
  <cp:revision>23</cp:revision>
  <dcterms:created xsi:type="dcterms:W3CDTF">2015-11-23T22:05:43Z</dcterms:created>
  <dcterms:modified xsi:type="dcterms:W3CDTF">2015-11-26T17:21:59Z</dcterms:modified>
</cp:coreProperties>
</file>