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C53CF9A-A071-4C58-970C-BB6AA6DD97CA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8FE75EB-808E-417E-9152-EEBEA1F58B7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F9A-A071-4C58-970C-BB6AA6DD97CA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5EB-808E-417E-9152-EEBEA1F58B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F9A-A071-4C58-970C-BB6AA6DD97CA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5EB-808E-417E-9152-EEBEA1F58B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53CF9A-A071-4C58-970C-BB6AA6DD97CA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FE75EB-808E-417E-9152-EEBEA1F58B7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C53CF9A-A071-4C58-970C-BB6AA6DD97CA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8FE75EB-808E-417E-9152-EEBEA1F58B7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F9A-A071-4C58-970C-BB6AA6DD97CA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5EB-808E-417E-9152-EEBEA1F58B7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F9A-A071-4C58-970C-BB6AA6DD97CA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5EB-808E-417E-9152-EEBEA1F58B7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53CF9A-A071-4C58-970C-BB6AA6DD97CA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FE75EB-808E-417E-9152-EEBEA1F58B7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CF9A-A071-4C58-970C-BB6AA6DD97CA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75EB-808E-417E-9152-EEBEA1F58B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53CF9A-A071-4C58-970C-BB6AA6DD97CA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FE75EB-808E-417E-9152-EEBEA1F58B71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53CF9A-A071-4C58-970C-BB6AA6DD97CA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FE75EB-808E-417E-9152-EEBEA1F58B71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C53CF9A-A071-4C58-970C-BB6AA6DD97CA}" type="datetimeFigureOut">
              <a:rPr lang="ru-RU" smtClean="0"/>
              <a:t>10.10.2015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FE75EB-808E-417E-9152-EEBEA1F58B7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3124200"/>
            <a:ext cx="7486600" cy="189436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Aharoni" pitchFamily="2" charset="-79"/>
                <a:cs typeface="Aharoni" pitchFamily="2" charset="-79"/>
              </a:rPr>
              <a:t>DTD-Document Type Definition</a:t>
            </a:r>
            <a:endParaRPr lang="ru-RU" sz="4800" dirty="0"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 Потапова В.Э.</a:t>
            </a:r>
            <a:endParaRPr lang="ru-RU" dirty="0" smtClean="0"/>
          </a:p>
          <a:p>
            <a:r>
              <a:rPr lang="ru-RU" dirty="0" smtClean="0"/>
              <a:t>ФКТИ группа 3371</a:t>
            </a:r>
          </a:p>
          <a:p>
            <a:r>
              <a:rPr lang="ru-RU" dirty="0" smtClean="0"/>
              <a:t>Преподаватель Кондратьева Н.Ю.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элементов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Элементы в DTD объявляются с </a:t>
            </a:r>
            <a:r>
              <a:rPr lang="ru-RU" dirty="0" smtClean="0"/>
              <a:t>помощью предложения:</a:t>
            </a:r>
          </a:p>
          <a:p>
            <a:pPr algn="ctr">
              <a:buNone/>
            </a:pPr>
            <a:r>
              <a:rPr lang="ru-RU" dirty="0" smtClean="0"/>
              <a:t>             </a:t>
            </a:r>
            <a:r>
              <a:rPr lang="en-US" b="1" dirty="0" smtClean="0"/>
              <a:t>&lt;!</a:t>
            </a:r>
            <a:r>
              <a:rPr lang="en-US" b="1" dirty="0" smtClean="0"/>
              <a:t>ELEMENT </a:t>
            </a:r>
            <a:r>
              <a:rPr lang="ru-RU" b="1" i="1" dirty="0" err="1" smtClean="0"/>
              <a:t>имя_тега</a:t>
            </a:r>
            <a:r>
              <a:rPr lang="ru-RU" b="1" dirty="0" smtClean="0"/>
              <a:t>&gt;</a:t>
            </a:r>
          </a:p>
          <a:p>
            <a:pPr algn="ctr">
              <a:buNone/>
            </a:pPr>
            <a:endParaRPr lang="ru-RU" b="1" dirty="0" smtClean="0"/>
          </a:p>
          <a:p>
            <a:pPr>
              <a:buNone/>
            </a:pPr>
            <a:r>
              <a:rPr lang="ru-RU" i="1" dirty="0" smtClean="0"/>
              <a:t>Пример: </a:t>
            </a:r>
          </a:p>
          <a:p>
            <a:r>
              <a:rPr lang="en-US" dirty="0" smtClean="0"/>
              <a:t>&lt;!</a:t>
            </a:r>
            <a:r>
              <a:rPr lang="en-US" dirty="0" smtClean="0"/>
              <a:t>ELEMENT library&gt;</a:t>
            </a:r>
          </a:p>
          <a:p>
            <a:r>
              <a:rPr lang="en-US" dirty="0" smtClean="0"/>
              <a:t>&lt;!ELEMENT book</a:t>
            </a:r>
            <a:r>
              <a:rPr lang="en-US" dirty="0" smtClean="0"/>
              <a:t>&gt;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Элементы описывают основные понятия предметной области. 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Атрибут </a:t>
            </a:r>
            <a:r>
              <a:rPr lang="ru-RU" dirty="0" smtClean="0"/>
              <a:t>уточняет информацию об этом понятии</a:t>
            </a:r>
            <a:r>
              <a:rPr lang="ru-RU" dirty="0" smtClean="0"/>
              <a:t>.</a:t>
            </a:r>
          </a:p>
          <a:p>
            <a:pPr algn="just">
              <a:buNone/>
            </a:pPr>
            <a:r>
              <a:rPr lang="ru-RU" dirty="0" smtClean="0"/>
              <a:t>Например:  элемент </a:t>
            </a:r>
            <a:r>
              <a:rPr lang="ru-RU" dirty="0" smtClean="0"/>
              <a:t>IMG из языка </a:t>
            </a:r>
            <a:r>
              <a:rPr lang="ru-RU" dirty="0" smtClean="0"/>
              <a:t>HTML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img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src</a:t>
            </a:r>
            <a:r>
              <a:rPr lang="en-US" dirty="0" smtClean="0">
                <a:solidFill>
                  <a:srgbClr val="00B050"/>
                </a:solidFill>
              </a:rPr>
              <a:t>="http://www.mysite.com/image.gif" </a:t>
            </a:r>
            <a:endParaRPr lang="ru-RU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align</a:t>
            </a:r>
            <a:r>
              <a:rPr lang="en-US" dirty="0" smtClean="0">
                <a:solidFill>
                  <a:srgbClr val="00B050"/>
                </a:solidFill>
              </a:rPr>
              <a:t>= "left"                                </a:t>
            </a:r>
            <a:endParaRPr lang="ru-RU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 alt= "</a:t>
            </a:r>
            <a:r>
              <a:rPr lang="en-US" dirty="0" err="1" smtClean="0">
                <a:solidFill>
                  <a:srgbClr val="00B050"/>
                </a:solidFill>
              </a:rPr>
              <a:t>Пример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изображения</a:t>
            </a:r>
            <a:r>
              <a:rPr lang="en-US" dirty="0" smtClean="0">
                <a:solidFill>
                  <a:srgbClr val="00B050"/>
                </a:solidFill>
              </a:rPr>
              <a:t>" border= "1" width= "150" height= "100" </a:t>
            </a:r>
            <a:r>
              <a:rPr lang="en-US" dirty="0" smtClean="0">
                <a:solidFill>
                  <a:srgbClr val="00B050"/>
                </a:solidFill>
              </a:rPr>
              <a:t>/&gt;</a:t>
            </a:r>
            <a:endParaRPr lang="ru-RU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ru-RU" dirty="0" smtClean="0"/>
              <a:t>В примере элемент IMG имеет шесть атрибутов, которые уточняют различные понятия, связанные с выводом изображения.</a:t>
            </a:r>
            <a:endParaRPr lang="ru-RU" dirty="0" smtClean="0"/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атрибутов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обязательные</a:t>
            </a:r>
            <a:r>
              <a:rPr lang="ru-RU" dirty="0" smtClean="0"/>
              <a:t> </a:t>
            </a:r>
            <a:r>
              <a:rPr lang="ru-RU" dirty="0" smtClean="0"/>
              <a:t>-</a:t>
            </a:r>
            <a:r>
              <a:rPr lang="ru-RU" dirty="0" smtClean="0"/>
              <a:t> это атрибуты, которые всегда должны быть определены для данного типа элемента.</a:t>
            </a:r>
          </a:p>
          <a:p>
            <a:r>
              <a:rPr lang="ru-RU" b="1" dirty="0" smtClean="0"/>
              <a:t>фиксированные</a:t>
            </a:r>
            <a:r>
              <a:rPr lang="ru-RU" b="1" dirty="0" smtClean="0"/>
              <a:t> </a:t>
            </a:r>
            <a:r>
              <a:rPr lang="ru-RU" b="1" dirty="0" smtClean="0"/>
              <a:t>- </a:t>
            </a:r>
            <a:r>
              <a:rPr lang="ru-RU" dirty="0" smtClean="0"/>
              <a:t>это такие атрибуты значения которых разработчик XML документа не может изменять.</a:t>
            </a:r>
            <a:endParaRPr lang="ru-RU" b="1" dirty="0" smtClean="0"/>
          </a:p>
          <a:p>
            <a:r>
              <a:rPr lang="ru-RU" dirty="0" smtClean="0"/>
              <a:t> </a:t>
            </a:r>
            <a:r>
              <a:rPr lang="ru-RU" b="1" dirty="0" smtClean="0"/>
              <a:t>неявные - </a:t>
            </a:r>
            <a:r>
              <a:rPr lang="ru-RU" dirty="0" smtClean="0"/>
              <a:t>это не обязательные и не фиксированные, т.е. все атрибуты, которые не подходят под определение обязательных и фиксированных атрибутов.</a:t>
            </a: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типов атрибутов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DTD типы атрибутов задаются специальными идентификаторами, значение которых представлены в </a:t>
            </a:r>
            <a:r>
              <a:rPr lang="ru-RU" dirty="0" smtClean="0"/>
              <a:t>таблице.</a:t>
            </a:r>
          </a:p>
          <a:p>
            <a:pPr>
              <a:buNone/>
            </a:pP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3284984"/>
          <a:ext cx="7488832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666074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Тип атрибута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Идентификатор</a:t>
                      </a:r>
                      <a:endParaRPr lang="ru-RU" sz="2800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Обязательный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#REQUIRED</a:t>
                      </a:r>
                      <a:endParaRPr lang="ru-RU" sz="2400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kumimoji="0" lang="ru-RU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Фиксированный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#FIXED</a:t>
                      </a:r>
                      <a:endParaRPr lang="ru-RU" sz="2400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r>
                        <a:rPr kumimoji="0" lang="ru-RU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Неявный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#IMPLIED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значений атрибутов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П</a:t>
            </a:r>
            <a:r>
              <a:rPr lang="ru-RU" b="1" dirty="0" smtClean="0"/>
              <a:t>ростой текст </a:t>
            </a:r>
          </a:p>
          <a:p>
            <a:pPr algn="just"/>
            <a:r>
              <a:rPr lang="ru-RU" b="1" dirty="0" smtClean="0"/>
              <a:t>У</a:t>
            </a:r>
            <a:r>
              <a:rPr lang="ru-RU" b="1" dirty="0" smtClean="0"/>
              <a:t>никальный идентификатор</a:t>
            </a:r>
            <a:endParaRPr lang="ru-RU" b="1" dirty="0" smtClean="0"/>
          </a:p>
          <a:p>
            <a:pPr algn="just"/>
            <a:r>
              <a:rPr lang="ru-RU" b="1" dirty="0" smtClean="0"/>
              <a:t> Предопределенное значение</a:t>
            </a:r>
            <a:endParaRPr lang="ru-RU" b="1" dirty="0" smtClean="0"/>
          </a:p>
          <a:p>
            <a:pPr algn="just"/>
            <a:r>
              <a:rPr lang="ru-RU" b="1" dirty="0" smtClean="0"/>
              <a:t>О</a:t>
            </a:r>
            <a:r>
              <a:rPr lang="ru-RU" b="1" dirty="0" smtClean="0"/>
              <a:t>бъект</a:t>
            </a:r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Простой текст</a:t>
            </a:r>
            <a:r>
              <a:rPr lang="ru-RU" dirty="0" smtClean="0"/>
              <a:t> – это строки текста, задаваемые разработчиком. Значения неявных атрибутов, как правило, именно простой текст.</a:t>
            </a:r>
          </a:p>
          <a:p>
            <a:r>
              <a:rPr lang="ru-RU" dirty="0" smtClean="0"/>
              <a:t>Например, мы хотим для книг библиотечного каталога ввести атрибут – адрес сайта издательства в Интернет.</a:t>
            </a:r>
          </a:p>
          <a:p>
            <a:r>
              <a:rPr lang="ru-RU" dirty="0" smtClean="0"/>
              <a:t>&lt;</a:t>
            </a:r>
            <a:r>
              <a:rPr lang="ru-RU" dirty="0" err="1" smtClean="0"/>
              <a:t>book</a:t>
            </a:r>
            <a:r>
              <a:rPr lang="ru-RU" dirty="0" smtClean="0"/>
              <a:t> </a:t>
            </a:r>
            <a:r>
              <a:rPr lang="ru-RU" dirty="0" err="1" smtClean="0"/>
              <a:t>site=</a:t>
            </a:r>
            <a:r>
              <a:rPr lang="ru-RU" dirty="0" smtClean="0"/>
              <a:t> </a:t>
            </a:r>
            <a:r>
              <a:rPr lang="ru-RU" dirty="0" err="1" smtClean="0"/>
              <a:t>www.booksite.com</a:t>
            </a:r>
            <a:r>
              <a:rPr lang="ru-RU" dirty="0" smtClean="0"/>
              <a:t>&gt;</a:t>
            </a:r>
          </a:p>
          <a:p>
            <a:r>
              <a:rPr lang="ru-RU" dirty="0" smtClean="0"/>
              <a:t>Тип значения атрибута – простой текст.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Уникальный идентификатор</a:t>
            </a:r>
            <a:r>
              <a:rPr lang="ru-RU" dirty="0" smtClean="0"/>
              <a:t> – это текстовая строка, уникально идентифицирующая определенный элемент, которая имеет следующий формат:</a:t>
            </a:r>
          </a:p>
          <a:p>
            <a:r>
              <a:rPr lang="ru-RU" dirty="0" smtClean="0"/>
              <a:t>ID= "</a:t>
            </a:r>
            <a:r>
              <a:rPr lang="ru-RU" i="1" dirty="0" err="1" smtClean="0"/>
              <a:t>уникальный_идентификатор</a:t>
            </a:r>
            <a:r>
              <a:rPr lang="ru-RU" dirty="0" smtClean="0"/>
              <a:t>"</a:t>
            </a:r>
          </a:p>
          <a:p>
            <a:r>
              <a:rPr lang="ru-RU" dirty="0" smtClean="0"/>
              <a:t>Обычно уникальный идентификатор используется в том случае, когда применяются таблицы стилей, чтобы связать элемент с определенным стилем. В XML нет никаких правил, как назначать значения уникальному идентификатору. Единственное ограничение – должен начинаться с алфавитно-цифрового символа.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467600" cy="5709248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Предопределенное значение</a:t>
            </a:r>
            <a:r>
              <a:rPr lang="ru-RU" dirty="0" smtClean="0"/>
              <a:t> – это множество заранее определенных значений только одно, из которых может выбрать разработчик XML документа для присвоения атрибуту. Одно из значений множества может использоваться как значение по умолчанию.</a:t>
            </a:r>
          </a:p>
          <a:p>
            <a:r>
              <a:rPr lang="ru-RU" dirty="0" smtClean="0"/>
              <a:t>Например, в HTML атрибут ALIGN, отвечающий за расположение текста на строке может принимать только одно из трех предопределенных ему значений {LEFT, CENTER, RIGHT}.</a:t>
            </a:r>
          </a:p>
          <a:p>
            <a:r>
              <a:rPr lang="ru-RU" dirty="0" smtClean="0"/>
              <a:t>Достоинство использования предопределенных значений атрибута заключается в том, что они дают дополнительный уровень контроля, гарантируя установку правильное значение.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Объект</a:t>
            </a:r>
            <a:r>
              <a:rPr lang="ru-RU" dirty="0" smtClean="0"/>
              <a:t> – это виртуальный блок памяти, который может хранить определенную информацию. До того, как объект будет включен в XML документ, он должен быть объявлен, используя определенное объявление.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ru-RU" dirty="0" smtClean="0"/>
              <a:t>Определение атрибутов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19256" cy="534920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Синтаксис объявления атрибутов имеет следующий формат:</a:t>
            </a:r>
          </a:p>
          <a:p>
            <a:pPr>
              <a:buNone/>
            </a:pPr>
            <a:r>
              <a:rPr lang="ru-RU" dirty="0" smtClean="0"/>
              <a:t>&lt;!ATTLIST </a:t>
            </a:r>
            <a:r>
              <a:rPr lang="ru-RU" dirty="0" err="1" smtClean="0"/>
              <a:t>имя_элемента</a:t>
            </a:r>
            <a:r>
              <a:rPr lang="ru-RU" dirty="0" smtClean="0"/>
              <a:t> </a:t>
            </a:r>
            <a:r>
              <a:rPr lang="ru-RU" dirty="0" err="1" smtClean="0"/>
              <a:t>имя_атрибута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                     тип_значения тип_атрибута "</a:t>
            </a:r>
            <a:r>
              <a:rPr lang="ru-RU" dirty="0" err="1" smtClean="0"/>
              <a:t>значение_по_умолчанию</a:t>
            </a:r>
            <a:r>
              <a:rPr lang="ru-RU" dirty="0" smtClean="0"/>
              <a:t>«</a:t>
            </a:r>
          </a:p>
          <a:p>
            <a:pPr>
              <a:buNone/>
            </a:pPr>
            <a:r>
              <a:rPr lang="ru-RU" dirty="0" smtClean="0"/>
              <a:t>В предложении ATTLIST тип значения атрибута представлен идентификаторами, значения которых даны в </a:t>
            </a:r>
            <a:r>
              <a:rPr lang="ru-RU" dirty="0" smtClean="0"/>
              <a:t>таблице.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4509120"/>
          <a:ext cx="7344816" cy="207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3672408"/>
              </a:tblGrid>
              <a:tr h="414045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Идентификатор</a:t>
                      </a:r>
                      <a:endParaRPr lang="ru-RU" dirty="0"/>
                    </a:p>
                  </a:txBody>
                  <a:tcPr/>
                </a:tc>
              </a:tr>
              <a:tr h="414045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Простой текст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CDATA</a:t>
                      </a:r>
                      <a:endParaRPr lang="ru-RU" dirty="0"/>
                    </a:p>
                  </a:txBody>
                  <a:tcPr/>
                </a:tc>
              </a:tr>
              <a:tr h="414045">
                <a:tc>
                  <a:txBody>
                    <a:bodyPr/>
                    <a:lstStyle/>
                    <a:p>
                      <a:r>
                        <a:rPr lang="ru-RU" dirty="0" smtClean="0"/>
                        <a:t>Уникальный </a:t>
                      </a:r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</a:tr>
              <a:tr h="414045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Предопределенное</a:t>
                      </a:r>
                      <a:r>
                        <a:rPr lang="ru-RU" baseline="0" dirty="0" smtClean="0"/>
                        <a:t> 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(значение | 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|…</a:t>
                      </a:r>
                      <a:r>
                        <a:rPr kumimoji="0" lang="ru-RU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|зн</a:t>
                      </a:r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414045">
                <a:tc>
                  <a:txBody>
                    <a:bodyPr/>
                    <a:lstStyle/>
                    <a:p>
                      <a:r>
                        <a:rPr lang="ru-RU" dirty="0" smtClean="0"/>
                        <a:t>Нетекстовый</a:t>
                      </a:r>
                      <a:r>
                        <a:rPr lang="ru-RU" baseline="0" dirty="0" smtClean="0"/>
                        <a:t> объект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/>
              <a:t>Все XML документы можно разделить на две группы:</a:t>
            </a:r>
          </a:p>
          <a:p>
            <a:r>
              <a:rPr lang="ru-RU" sz="2800" dirty="0" smtClean="0"/>
              <a:t> Правильные (</a:t>
            </a:r>
            <a:r>
              <a:rPr lang="ru-RU" sz="2800" dirty="0" err="1" smtClean="0"/>
              <a:t>well-formed</a:t>
            </a:r>
            <a:r>
              <a:rPr lang="ru-RU" sz="2800" dirty="0" smtClean="0"/>
              <a:t>);</a:t>
            </a:r>
          </a:p>
          <a:p>
            <a:r>
              <a:rPr lang="ru-RU" sz="2800" dirty="0" smtClean="0"/>
              <a:t> Состоятельные (</a:t>
            </a:r>
            <a:r>
              <a:rPr lang="ru-RU" sz="2800" dirty="0" err="1" smtClean="0"/>
              <a:t>valid</a:t>
            </a:r>
            <a:r>
              <a:rPr lang="ru-RU" sz="2800" dirty="0" smtClean="0"/>
              <a:t>).</a:t>
            </a:r>
          </a:p>
          <a:p>
            <a:pPr>
              <a:buNone/>
            </a:pPr>
            <a:r>
              <a:rPr lang="en-US" sz="2800" b="1" dirty="0" smtClean="0"/>
              <a:t>World Wide Web Consortium (W3C) </a:t>
            </a:r>
            <a:r>
              <a:rPr lang="ru-RU" sz="2800" b="1" dirty="0" smtClean="0"/>
              <a:t>поддерживает две схемы: </a:t>
            </a:r>
            <a:endParaRPr lang="ru-RU" sz="2800" b="1" dirty="0" smtClean="0"/>
          </a:p>
          <a:p>
            <a:r>
              <a:rPr lang="en-US" sz="2800" dirty="0" smtClean="0"/>
              <a:t>DTD</a:t>
            </a:r>
            <a:r>
              <a:rPr lang="en-US" sz="2800" dirty="0" smtClean="0"/>
              <a:t> (Document Type Definition) </a:t>
            </a:r>
            <a:endParaRPr lang="ru-RU" sz="2800" dirty="0" smtClean="0"/>
          </a:p>
          <a:p>
            <a:r>
              <a:rPr lang="ru-RU" sz="2800" dirty="0" smtClean="0"/>
              <a:t> </a:t>
            </a:r>
            <a:r>
              <a:rPr lang="en-US" sz="2800" dirty="0" smtClean="0"/>
              <a:t>XML Schema.</a:t>
            </a:r>
            <a:endParaRPr lang="ru-RU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ru-RU" dirty="0" smtClean="0"/>
              <a:t>Пример описания атрибутов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Е</a:t>
            </a:r>
            <a:r>
              <a:rPr lang="ru-RU" dirty="0" smtClean="0"/>
              <a:t>сть </a:t>
            </a:r>
            <a:r>
              <a:rPr lang="ru-RU" dirty="0" smtClean="0"/>
              <a:t>элемент </a:t>
            </a:r>
            <a:r>
              <a:rPr lang="ru-RU" dirty="0" err="1" smtClean="0"/>
              <a:t>image</a:t>
            </a:r>
            <a:r>
              <a:rPr lang="ru-RU" dirty="0" smtClean="0"/>
              <a:t>, атрибуты которого определяют графический файл и правила его расположения на экране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da-DK" dirty="0" smtClean="0">
                <a:solidFill>
                  <a:srgbClr val="00B050"/>
                </a:solidFill>
              </a:rPr>
              <a:t>&lt;image id="PIC1" border="0" alt="просто рисунок"</a:t>
            </a:r>
          </a:p>
          <a:p>
            <a:pPr>
              <a:buNone/>
            </a:pPr>
            <a:r>
              <a:rPr lang="da-DK" dirty="0" smtClean="0">
                <a:solidFill>
                  <a:srgbClr val="00B050"/>
                </a:solidFill>
              </a:rPr>
              <a:t>             src="www.mysite.com/image/image.gif" align="center" </a:t>
            </a:r>
            <a:r>
              <a:rPr lang="da-DK" dirty="0" smtClean="0">
                <a:solidFill>
                  <a:srgbClr val="00B050"/>
                </a:solidFill>
              </a:rPr>
              <a:t>/&gt;</a:t>
            </a:r>
            <a:endParaRPr lang="ru-RU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da-DK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873752"/>
          </a:xfrm>
        </p:spPr>
        <p:txBody>
          <a:bodyPr>
            <a:normAutofit/>
          </a:bodyPr>
          <a:lstStyle/>
          <a:p>
            <a:r>
              <a:rPr lang="ru-RU" dirty="0" smtClean="0"/>
              <a:t>Описание элемента </a:t>
            </a:r>
            <a:r>
              <a:rPr lang="en-US" dirty="0" smtClean="0"/>
              <a:t>image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en-US" dirty="0" smtClean="0"/>
              <a:t>&lt;!ELEMENT image empty&gt;</a:t>
            </a:r>
          </a:p>
          <a:p>
            <a:pPr>
              <a:buNone/>
            </a:pPr>
            <a:r>
              <a:rPr lang="en-US" dirty="0" smtClean="0"/>
              <a:t>&lt;!</a:t>
            </a:r>
            <a:r>
              <a:rPr lang="en-US" dirty="0" smtClean="0"/>
              <a:t>ATTLIST image id </a:t>
            </a:r>
            <a:r>
              <a:rPr lang="en-US" dirty="0" err="1" smtClean="0"/>
              <a:t>ID</a:t>
            </a:r>
            <a:r>
              <a:rPr lang="en-US" dirty="0" smtClean="0"/>
              <a:t> #</a:t>
            </a:r>
            <a:r>
              <a:rPr lang="en-US" dirty="0" smtClean="0"/>
              <a:t>REQUIRED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                      </a:t>
            </a:r>
            <a:r>
              <a:rPr lang="en-US" dirty="0" smtClean="0"/>
              <a:t>border </a:t>
            </a:r>
            <a:r>
              <a:rPr lang="en-US" dirty="0" smtClean="0"/>
              <a:t>CDATA #</a:t>
            </a:r>
            <a:r>
              <a:rPr lang="en-US" dirty="0" smtClean="0"/>
              <a:t>IMPLIED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                      </a:t>
            </a:r>
            <a:r>
              <a:rPr lang="en-US" dirty="0" smtClean="0"/>
              <a:t>alt </a:t>
            </a:r>
            <a:r>
              <a:rPr lang="en-US" dirty="0" smtClean="0"/>
              <a:t>CDATA #</a:t>
            </a:r>
            <a:r>
              <a:rPr lang="en-US" dirty="0" smtClean="0"/>
              <a:t>IMPLIED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                     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smtClean="0"/>
              <a:t>ENTITY #</a:t>
            </a:r>
            <a:r>
              <a:rPr lang="en-US" dirty="0" smtClean="0"/>
              <a:t>REQUIRED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                      </a:t>
            </a:r>
            <a:r>
              <a:rPr lang="en-US" dirty="0" smtClean="0"/>
              <a:t>align </a:t>
            </a:r>
            <a:r>
              <a:rPr lang="en-US" dirty="0" smtClean="0"/>
              <a:t>(</a:t>
            </a:r>
            <a:r>
              <a:rPr lang="en-US" dirty="0" err="1" smtClean="0"/>
              <a:t>left,center,right</a:t>
            </a:r>
            <a:r>
              <a:rPr lang="en-US" dirty="0" smtClean="0"/>
              <a:t>) #REQUIRED "left</a:t>
            </a:r>
            <a:r>
              <a:rPr lang="en-US" dirty="0" smtClean="0"/>
              <a:t>"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                      </a:t>
            </a:r>
            <a:r>
              <a:rPr lang="en-US" dirty="0" err="1" smtClean="0"/>
              <a:t>valign</a:t>
            </a:r>
            <a:r>
              <a:rPr lang="en-US" dirty="0" smtClean="0"/>
              <a:t> </a:t>
            </a:r>
            <a:r>
              <a:rPr lang="en-US" dirty="0" smtClean="0"/>
              <a:t>CDATA #FIXED "middle</a:t>
            </a:r>
            <a:r>
              <a:rPr lang="en-US" dirty="0" smtClean="0"/>
              <a:t>"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ru-RU" dirty="0" smtClean="0"/>
              <a:t>Объект – это виртуальный блок памяти, который может хранить определенную информацию. Тип </a:t>
            </a:r>
            <a:r>
              <a:rPr lang="ru-RU" dirty="0" smtClean="0"/>
              <a:t>информации:</a:t>
            </a:r>
            <a:endParaRPr lang="ru-RU" dirty="0" smtClean="0"/>
          </a:p>
          <a:p>
            <a:r>
              <a:rPr lang="ru-RU" dirty="0" smtClean="0"/>
              <a:t>текстовая</a:t>
            </a:r>
            <a:r>
              <a:rPr lang="ru-RU" dirty="0" smtClean="0"/>
              <a:t>;</a:t>
            </a:r>
          </a:p>
          <a:p>
            <a:r>
              <a:rPr lang="ru-RU" dirty="0" smtClean="0"/>
              <a:t>двоичная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параметрическая</a:t>
            </a:r>
            <a:r>
              <a:rPr lang="ru-RU" dirty="0" smtClean="0"/>
              <a:t>;</a:t>
            </a:r>
          </a:p>
          <a:p>
            <a:r>
              <a:rPr lang="ru-RU" dirty="0" smtClean="0"/>
              <a:t>символы </a:t>
            </a:r>
            <a:r>
              <a:rPr lang="ru-RU" dirty="0" smtClean="0"/>
              <a:t>не входящие в набор ASCII.</a:t>
            </a:r>
          </a:p>
          <a:p>
            <a:pPr>
              <a:buNone/>
            </a:pPr>
            <a:r>
              <a:rPr lang="ru-RU" dirty="0" smtClean="0"/>
              <a:t>Синтаксис описания объекта имеет следующий вид:</a:t>
            </a:r>
          </a:p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&lt;ENTITY имя "содержание"&gt;</a:t>
            </a:r>
          </a:p>
          <a:p>
            <a:pPr>
              <a:buNone/>
            </a:pPr>
            <a:r>
              <a:rPr lang="ru-RU" dirty="0" smtClean="0"/>
              <a:t>где имя – это имя, которое будет иметь объект;</a:t>
            </a:r>
          </a:p>
          <a:p>
            <a:pPr>
              <a:buNone/>
            </a:pPr>
            <a:r>
              <a:rPr lang="ru-RU" dirty="0" smtClean="0"/>
              <a:t>содержание – значение объекта, связанное с именем.</a:t>
            </a:r>
          </a:p>
          <a:p>
            <a:pPr>
              <a:buNone/>
            </a:pPr>
            <a:r>
              <a:rPr lang="ru-RU" dirty="0" smtClean="0"/>
              <a:t>Значение параметра "содержание" зависит от типа объекта.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Текстовый объект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Текстовый объект - это блок текста, который может часто появляться в тексте документа. В текстовый объект может и входить и фрагмент разметки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&lt;!ENTITY </a:t>
            </a:r>
            <a:r>
              <a:rPr lang="ru-RU" dirty="0" err="1" smtClean="0">
                <a:solidFill>
                  <a:srgbClr val="00B050"/>
                </a:solidFill>
              </a:rPr>
              <a:t>auth_r</a:t>
            </a:r>
            <a:r>
              <a:rPr lang="ru-RU" dirty="0" smtClean="0">
                <a:solidFill>
                  <a:srgbClr val="00B050"/>
                </a:solidFill>
              </a:rPr>
              <a:t> "</a:t>
            </a:r>
            <a:r>
              <a:rPr lang="ru-RU" dirty="0" err="1" smtClean="0">
                <a:solidFill>
                  <a:srgbClr val="00B050"/>
                </a:solidFill>
              </a:rPr>
              <a:t>author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country=</a:t>
            </a:r>
            <a:r>
              <a:rPr lang="ru-RU" dirty="0" smtClean="0">
                <a:solidFill>
                  <a:srgbClr val="00B050"/>
                </a:solidFill>
              </a:rPr>
              <a:t>"</a:t>
            </a:r>
            <a:r>
              <a:rPr lang="ru-RU" dirty="0" err="1" smtClean="0">
                <a:solidFill>
                  <a:srgbClr val="00B050"/>
                </a:solidFill>
              </a:rPr>
              <a:t>Russian</a:t>
            </a:r>
            <a:r>
              <a:rPr lang="ru-RU" dirty="0" smtClean="0">
                <a:solidFill>
                  <a:srgbClr val="00B050"/>
                </a:solidFill>
              </a:rPr>
              <a:t>" "&gt;</a:t>
            </a:r>
          </a:p>
          <a:p>
            <a:r>
              <a:rPr lang="ru-RU" dirty="0" smtClean="0"/>
              <a:t>Текстовый объект может быть внутренним, как в приведенном выше примере, и внешним, например: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&lt;!ENTITY </a:t>
            </a:r>
            <a:r>
              <a:rPr lang="ru-RU" dirty="0" err="1" smtClean="0">
                <a:solidFill>
                  <a:srgbClr val="00B050"/>
                </a:solidFill>
              </a:rPr>
              <a:t>auth_r</a:t>
            </a:r>
            <a:r>
              <a:rPr lang="ru-RU" dirty="0" smtClean="0">
                <a:solidFill>
                  <a:srgbClr val="00B050"/>
                </a:solidFill>
              </a:rPr>
              <a:t> "c:\xml\author\russia.xml" SYSTEM&gt;</a:t>
            </a:r>
          </a:p>
          <a:p>
            <a:r>
              <a:rPr lang="ru-RU" dirty="0" smtClean="0"/>
              <a:t>Вместо параметра SYSTEM может использоваться параметр PUBLIC. Правила использования параметров SYSTEM и PUBLIC полностью аналогичны правилам их использования в предложении DOCTYPE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Двоичный объект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/>
          <a:lstStyle/>
          <a:p>
            <a:r>
              <a:rPr lang="ru-RU" dirty="0" smtClean="0"/>
              <a:t>Двоичный объект – это обычно внешний объект, который определяет двоичный </a:t>
            </a:r>
            <a:r>
              <a:rPr lang="ru-RU" dirty="0" smtClean="0"/>
              <a:t>файл.</a:t>
            </a:r>
          </a:p>
          <a:p>
            <a:r>
              <a:rPr lang="ru-RU" dirty="0" smtClean="0"/>
              <a:t>Признаком двоичного объекта является идентификатор NDATA.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Синтаксис </a:t>
            </a:r>
            <a:r>
              <a:rPr lang="ru-RU" dirty="0" smtClean="0"/>
              <a:t>объявления двоичного </a:t>
            </a:r>
            <a:r>
              <a:rPr lang="ru-RU" dirty="0" smtClean="0"/>
              <a:t>объекта:</a:t>
            </a:r>
          </a:p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&lt;!ENTITY имя "URL" SYSTEM NDATA </a:t>
            </a:r>
            <a:r>
              <a:rPr lang="ru-RU" dirty="0" err="1" smtClean="0">
                <a:solidFill>
                  <a:srgbClr val="00B050"/>
                </a:solidFill>
              </a:rPr>
              <a:t>тип_файла</a:t>
            </a:r>
            <a:r>
              <a:rPr lang="ru-RU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ru-RU" dirty="0" smtClean="0"/>
              <a:t>где: URL определяет местонахождение двоичного </a:t>
            </a:r>
            <a:r>
              <a:rPr lang="ru-RU" dirty="0" smtClean="0"/>
              <a:t>объекта;</a:t>
            </a:r>
          </a:p>
          <a:p>
            <a:pPr>
              <a:buNone/>
            </a:pPr>
            <a:r>
              <a:rPr lang="ru-RU" dirty="0" err="1" smtClean="0"/>
              <a:t>тип_файла</a:t>
            </a:r>
            <a:r>
              <a:rPr lang="ru-RU" dirty="0" smtClean="0"/>
              <a:t> </a:t>
            </a:r>
            <a:r>
              <a:rPr lang="ru-RU" dirty="0" smtClean="0"/>
              <a:t>– уточняет тип двоичного файла.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Параметрический объект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Параметрический объект – предназначен для хранения списков атрибутов и моделей содержания.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несколько разных элементов имеют одинаковые списки атрибутов, то для того, чтобы каждый раз не задавать их, можно воспользоваться параметрическим объектом.</a:t>
            </a:r>
          </a:p>
          <a:p>
            <a:pPr>
              <a:buNone/>
            </a:pPr>
            <a:r>
              <a:rPr lang="ru-RU" dirty="0" smtClean="0"/>
              <a:t>Синтаксис объявления параметрического </a:t>
            </a:r>
            <a:r>
              <a:rPr lang="ru-RU" dirty="0" smtClean="0"/>
              <a:t>объекта: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&lt;!</a:t>
            </a:r>
            <a:r>
              <a:rPr lang="en-US" dirty="0" smtClean="0">
                <a:solidFill>
                  <a:srgbClr val="00B050"/>
                </a:solidFill>
              </a:rPr>
              <a:t>ENTITY % </a:t>
            </a:r>
            <a:r>
              <a:rPr lang="ru-RU" dirty="0" smtClean="0">
                <a:solidFill>
                  <a:srgbClr val="00B050"/>
                </a:solidFill>
              </a:rPr>
              <a:t>имя "содержание"&gt;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Символьный объект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Символьный объект – это комбинация знаков, которая должна представлять символы, не входящие в набор ASCII символов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Кроме символов, не входящих в набор ASCII, символьные объекты используются для ряда символов, входящих в набор ASCII, но зарезервированных для специальных целей. Например,</a:t>
            </a:r>
          </a:p>
          <a:p>
            <a:r>
              <a:rPr lang="ru-RU" dirty="0" smtClean="0"/>
              <a:t> амперсант "&amp;";</a:t>
            </a:r>
          </a:p>
          <a:p>
            <a:r>
              <a:rPr lang="ru-RU" dirty="0" smtClean="0"/>
              <a:t> знак меньше (открывающаяся угловая скобка) "&lt;";</a:t>
            </a:r>
          </a:p>
          <a:p>
            <a:r>
              <a:rPr lang="ru-RU" dirty="0" smtClean="0"/>
              <a:t>знак </a:t>
            </a:r>
            <a:r>
              <a:rPr lang="ru-RU" dirty="0" smtClean="0"/>
              <a:t>больше (закрывающаяся угловая скобка) "&lt;".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Числовой объект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Числовой объект – это комбинация цифр, которая служит для тех же целей, что и символьные объекты, и может использоваться как альтернативный способ описания.</a:t>
            </a:r>
          </a:p>
          <a:p>
            <a:r>
              <a:rPr lang="ru-RU" dirty="0" smtClean="0"/>
              <a:t>В таблице </a:t>
            </a:r>
            <a:r>
              <a:rPr lang="ru-RU" dirty="0" smtClean="0"/>
              <a:t>представлено </a:t>
            </a:r>
            <a:r>
              <a:rPr lang="ru-RU" dirty="0" smtClean="0"/>
              <a:t>несколько символьных и соответствующих им числовых объектов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5" y="4437112"/>
          <a:ext cx="770485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86"/>
                <a:gridCol w="2568286"/>
                <a:gridCol w="256828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Специальные символы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Символьный</a:t>
                      </a:r>
                      <a:r>
                        <a:rPr lang="ru-RU" baseline="0" dirty="0" smtClean="0"/>
                        <a:t> объект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Числовой объект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"&amp;"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&amp;amp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&amp;#38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"&lt;"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&amp;#60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"&gt;"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&amp;#62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V="1">
            <a:off x="457200" y="228919"/>
            <a:ext cx="7467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7467600" cy="5853264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Задача DTD определить:</a:t>
            </a:r>
          </a:p>
          <a:p>
            <a:r>
              <a:rPr lang="ru-RU" dirty="0" smtClean="0"/>
              <a:t>состав элементов, которые могут использоваться в XML документе;</a:t>
            </a:r>
          </a:p>
          <a:p>
            <a:r>
              <a:rPr lang="ru-RU" dirty="0" smtClean="0"/>
              <a:t>описание моделей содержания, т.е. правил вхождения одних элементов в другие;</a:t>
            </a:r>
          </a:p>
          <a:p>
            <a:r>
              <a:rPr lang="ru-RU" dirty="0" smtClean="0"/>
              <a:t>состав атрибутов, с какими элементами XML документа они могут использоваться;</a:t>
            </a:r>
          </a:p>
          <a:p>
            <a:r>
              <a:rPr lang="ru-RU" dirty="0" smtClean="0"/>
              <a:t>каким образом атрибуты могут применяться в элементах;</a:t>
            </a:r>
          </a:p>
          <a:p>
            <a:r>
              <a:rPr lang="ru-RU" dirty="0" smtClean="0"/>
              <a:t>описание сущностей, включаемых в XML документ.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</a:t>
            </a:r>
            <a:r>
              <a:rPr lang="en-US" dirty="0" smtClean="0"/>
              <a:t>DTD </a:t>
            </a:r>
            <a:r>
              <a:rPr lang="ru-RU" dirty="0" smtClean="0"/>
              <a:t>в </a:t>
            </a:r>
            <a:r>
              <a:rPr lang="en-US" dirty="0" smtClean="0"/>
              <a:t>XML doc.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24744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Типы </a:t>
            </a:r>
            <a:r>
              <a:rPr lang="en-US" b="1" dirty="0" smtClean="0"/>
              <a:t>DTD </a:t>
            </a:r>
            <a:r>
              <a:rPr lang="en-US" dirty="0" smtClean="0"/>
              <a:t>(</a:t>
            </a:r>
            <a:r>
              <a:rPr lang="ru-RU" dirty="0" smtClean="0"/>
              <a:t>относительно </a:t>
            </a:r>
            <a:r>
              <a:rPr lang="en-US" dirty="0" smtClean="0"/>
              <a:t>XML)</a:t>
            </a:r>
            <a:endParaRPr lang="ru-RU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195736" y="2060848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36096" y="2060848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5656" y="242088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Внешние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49289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Внутренние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3140968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smtClean="0">
                <a:solidFill>
                  <a:srgbClr val="000000"/>
                </a:solidFill>
                <a:latin typeface="Times New Roman"/>
              </a:rPr>
              <a:t>Предложение DOCTYPE имеет вид:</a:t>
            </a:r>
          </a:p>
          <a:p>
            <a:r>
              <a:rPr lang="ru-RU" sz="2400" b="1" i="0" dirty="0" smtClean="0">
                <a:solidFill>
                  <a:srgbClr val="000000"/>
                </a:solidFill>
                <a:latin typeface="Times New Roman"/>
              </a:rPr>
              <a:t>&lt;!DOCTYPE </a:t>
            </a:r>
            <a:r>
              <a:rPr lang="ru-RU" sz="2400" b="1" i="0" dirty="0" err="1" smtClean="0">
                <a:solidFill>
                  <a:srgbClr val="000000"/>
                </a:solidFill>
                <a:latin typeface="Times New Roman"/>
              </a:rPr>
              <a:t>имя_dtd</a:t>
            </a:r>
            <a:r>
              <a:rPr lang="ru-RU" sz="2400" b="1" i="0" dirty="0" smtClean="0">
                <a:solidFill>
                  <a:srgbClr val="000000"/>
                </a:solidFill>
                <a:latin typeface="Times New Roman"/>
              </a:rPr>
              <a:t>  </a:t>
            </a:r>
            <a:r>
              <a:rPr lang="ru-RU" sz="2400" b="1" i="0" dirty="0" err="1" smtClean="0">
                <a:solidFill>
                  <a:srgbClr val="000000"/>
                </a:solidFill>
                <a:latin typeface="Times New Roman"/>
              </a:rPr>
              <a:t>расположение_dtd</a:t>
            </a:r>
            <a:r>
              <a:rPr lang="ru-RU" sz="2400" b="1" i="0" dirty="0" smtClean="0">
                <a:solidFill>
                  <a:srgbClr val="000000"/>
                </a:solidFill>
                <a:latin typeface="Times New Roman"/>
              </a:rPr>
              <a:t> &gt;,</a:t>
            </a:r>
          </a:p>
          <a:p>
            <a:endParaRPr lang="ru-RU" sz="2400" b="1" i="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ru-RU" sz="2400" b="0" i="0" dirty="0" smtClean="0">
                <a:solidFill>
                  <a:srgbClr val="000000"/>
                </a:solidFill>
                <a:latin typeface="Times New Roman"/>
              </a:rPr>
              <a:t>где:  </a:t>
            </a:r>
            <a:r>
              <a:rPr lang="ru-RU" sz="2400" b="1" i="0" dirty="0" err="1" smtClean="0">
                <a:solidFill>
                  <a:srgbClr val="000000"/>
                </a:solidFill>
                <a:latin typeface="Times New Roman"/>
              </a:rPr>
              <a:t>имя_dtd</a:t>
            </a:r>
            <a:r>
              <a:rPr lang="ru-RU" sz="2400" b="0" i="0" dirty="0" smtClean="0">
                <a:solidFill>
                  <a:srgbClr val="000000"/>
                </a:solidFill>
                <a:latin typeface="Times New Roman"/>
              </a:rPr>
              <a:t> – имя схемы DTD;</a:t>
            </a:r>
          </a:p>
          <a:p>
            <a:r>
              <a:rPr lang="ru-RU" sz="2400" b="0" i="0" dirty="0" smtClean="0">
                <a:solidFill>
                  <a:srgbClr val="000000"/>
                </a:solidFill>
                <a:latin typeface="Times New Roman"/>
              </a:rPr>
              <a:t>Расположение </a:t>
            </a:r>
            <a:r>
              <a:rPr lang="ru-RU" sz="2400" b="1" i="0" dirty="0" err="1" smtClean="0">
                <a:solidFill>
                  <a:srgbClr val="000000"/>
                </a:solidFill>
                <a:latin typeface="Times New Roman"/>
              </a:rPr>
              <a:t>_dtd</a:t>
            </a:r>
            <a:r>
              <a:rPr lang="ru-RU" sz="2400" b="0" i="0" dirty="0" smtClean="0">
                <a:solidFill>
                  <a:srgbClr val="000000"/>
                </a:solidFill>
                <a:latin typeface="Times New Roman"/>
              </a:rPr>
              <a:t> – описатель местоположения схемы DTD.</a:t>
            </a:r>
            <a:endParaRPr lang="ru-RU" sz="2400" b="0" i="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00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2060848"/>
            <a:ext cx="3232441" cy="958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</a:t>
            </a:r>
            <a:r>
              <a:rPr lang="en-US" dirty="0" smtClean="0"/>
              <a:t>DTD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/>
          <a:lstStyle/>
          <a:p>
            <a:pPr>
              <a:buNone/>
            </a:pPr>
            <a:r>
              <a:rPr lang="ru-RU" sz="3200" dirty="0" smtClean="0"/>
              <a:t>Синтаксис предложения </a:t>
            </a:r>
            <a:r>
              <a:rPr lang="en-US" sz="3200" dirty="0" smtClean="0"/>
              <a:t>DOCTYPE</a:t>
            </a:r>
            <a:r>
              <a:rPr lang="ru-RU" sz="3200" dirty="0" smtClean="0"/>
              <a:t>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Times New Roman"/>
              </a:rPr>
              <a:t>&lt;!DOCTYPE </a:t>
            </a:r>
            <a:r>
              <a:rPr lang="ru-RU" sz="2800" b="1" dirty="0" err="1" smtClean="0">
                <a:solidFill>
                  <a:srgbClr val="000000"/>
                </a:solidFill>
                <a:latin typeface="Times New Roman"/>
              </a:rPr>
              <a:t>имя_</a:t>
            </a:r>
            <a:r>
              <a:rPr lang="en-US" sz="2800" b="1" dirty="0" err="1" smtClean="0">
                <a:solidFill>
                  <a:srgbClr val="000000"/>
                </a:solidFill>
                <a:latin typeface="Times New Roman"/>
              </a:rPr>
              <a:t>dtd</a:t>
            </a:r>
            <a:r>
              <a:rPr lang="ru-RU" sz="2800" b="1" dirty="0" smtClean="0">
                <a:solidFill>
                  <a:srgbClr val="000000"/>
                </a:solidFill>
                <a:latin typeface="Times New Roman"/>
              </a:rPr>
              <a:t>                                    </a:t>
            </a:r>
            <a:r>
              <a:rPr lang="en-US" sz="2800" b="1" dirty="0" smtClean="0">
                <a:solidFill>
                  <a:srgbClr val="000000"/>
                </a:solidFill>
                <a:latin typeface="Times New Roman"/>
              </a:rPr>
              <a:t>&gt;</a:t>
            </a:r>
            <a:r>
              <a:rPr lang="ru-RU" sz="2800" b="1" dirty="0" smtClean="0">
                <a:solidFill>
                  <a:srgbClr val="000000"/>
                </a:solidFill>
                <a:latin typeface="Times New Roman"/>
              </a:rPr>
              <a:t>            </a:t>
            </a:r>
            <a:endParaRPr lang="ru-RU" sz="2800" b="1" dirty="0" smtClean="0"/>
          </a:p>
          <a:p>
            <a:endParaRPr lang="en-US" dirty="0" smtClean="0"/>
          </a:p>
          <a:p>
            <a:r>
              <a:rPr lang="ru-RU" sz="2800" dirty="0" smtClean="0"/>
              <a:t>где</a:t>
            </a:r>
            <a:r>
              <a:rPr lang="ru-RU" sz="2800" dirty="0" smtClean="0"/>
              <a:t>: URI – указание местоположения схемы DTD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SYSTEM и PUBLIC – альтернативно используемые ключевые слова</a:t>
            </a:r>
            <a:endParaRPr lang="ru-RU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0203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147248" cy="57812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При указании SYSTEM анализатор должен найти DTD по явно указанному URI, например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 smtClean="0"/>
          </a:p>
          <a:p>
            <a:r>
              <a:rPr lang="ru-RU" b="1" dirty="0" smtClean="0"/>
              <a:t>&lt;!DOCTYPE  </a:t>
            </a:r>
            <a:r>
              <a:rPr lang="ru-RU" b="1" dirty="0" err="1" smtClean="0"/>
              <a:t>library</a:t>
            </a:r>
            <a:r>
              <a:rPr lang="ru-RU" b="1" dirty="0" smtClean="0"/>
              <a:t> SYSTEM “http://www.library.org/dtd/library.dtd</a:t>
            </a:r>
            <a:r>
              <a:rPr lang="ru-RU" b="1" dirty="0" smtClean="0"/>
              <a:t>”&gt;</a:t>
            </a:r>
            <a:endParaRPr lang="en-US" b="1" dirty="0" smtClean="0"/>
          </a:p>
          <a:p>
            <a:pPr>
              <a:buNone/>
            </a:pPr>
            <a:r>
              <a:rPr lang="ru-RU" dirty="0" smtClean="0"/>
              <a:t>Иначе, </a:t>
            </a:r>
          </a:p>
          <a:p>
            <a:pPr>
              <a:buNone/>
            </a:pPr>
            <a:endParaRPr lang="ru-RU" dirty="0" smtClean="0"/>
          </a:p>
          <a:p>
            <a:r>
              <a:rPr lang="en-US" b="1" dirty="0" smtClean="0"/>
              <a:t>&lt;!</a:t>
            </a:r>
            <a:r>
              <a:rPr lang="en-US" b="1" dirty="0" smtClean="0"/>
              <a:t>DOCTYPE  library PUBLIC “world/library.dtd</a:t>
            </a:r>
            <a:r>
              <a:rPr lang="en-US" b="1" dirty="0" smtClean="0"/>
              <a:t>”&gt;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Можно совместить описание РUBLIC с указанием конкретного расположения файла со схемой DTD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r>
              <a:rPr lang="en-US" b="1" dirty="0" smtClean="0"/>
              <a:t>&lt;!DOCTYPE  library PUBLIC "world/library.dtd" "http://www.library.org/dtd/library.dtd"&gt;</a:t>
            </a:r>
            <a:endParaRPr lang="ru-RU" b="1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</a:t>
            </a:r>
            <a:r>
              <a:rPr lang="en-US" dirty="0" smtClean="0"/>
              <a:t>DTD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Внутренний DTD </a:t>
            </a:r>
            <a:r>
              <a:rPr lang="ru-RU" sz="2800" dirty="0" smtClean="0"/>
              <a:t>включается непосредственно </a:t>
            </a:r>
            <a:r>
              <a:rPr lang="ru-RU" sz="2800" dirty="0" smtClean="0"/>
              <a:t>в тело XML документа</a:t>
            </a:r>
            <a:r>
              <a:rPr lang="ru-RU" sz="2800" dirty="0" smtClean="0"/>
              <a:t>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&lt;!-- DTD --&gt; 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&lt;!</a:t>
            </a:r>
            <a:r>
              <a:rPr lang="en-US" sz="2000" b="1" dirty="0" smtClean="0">
                <a:solidFill>
                  <a:srgbClr val="00B050"/>
                </a:solidFill>
              </a:rPr>
              <a:t>DOCTYPE  </a:t>
            </a:r>
            <a:r>
              <a:rPr lang="ru-RU" sz="2000" b="1" dirty="0" err="1" smtClean="0">
                <a:solidFill>
                  <a:srgbClr val="00B050"/>
                </a:solidFill>
              </a:rPr>
              <a:t>имя_</a:t>
            </a:r>
            <a:r>
              <a:rPr lang="en-US" sz="2000" b="1" dirty="0" err="1" smtClean="0">
                <a:solidFill>
                  <a:srgbClr val="00B050"/>
                </a:solidFill>
              </a:rPr>
              <a:t>dtd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[    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2000" b="1" dirty="0" smtClean="0">
                <a:solidFill>
                  <a:srgbClr val="00B050"/>
                </a:solidFill>
              </a:rPr>
              <a:t>содержание </a:t>
            </a:r>
            <a:r>
              <a:rPr lang="en-US" sz="2000" b="1" dirty="0" smtClean="0">
                <a:solidFill>
                  <a:srgbClr val="00B050"/>
                </a:solidFill>
              </a:rPr>
              <a:t>DTD 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]&gt; 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&lt;!-- </a:t>
            </a:r>
            <a:r>
              <a:rPr lang="en-US" sz="2000" b="1" dirty="0" smtClean="0">
                <a:solidFill>
                  <a:srgbClr val="00B050"/>
                </a:solidFill>
              </a:rPr>
              <a:t>XML </a:t>
            </a:r>
            <a:r>
              <a:rPr lang="ru-RU" sz="2000" b="1" dirty="0" smtClean="0">
                <a:solidFill>
                  <a:srgbClr val="00B050"/>
                </a:solidFill>
              </a:rPr>
              <a:t>документ --&gt; 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2000" b="1" dirty="0" smtClean="0">
                <a:solidFill>
                  <a:srgbClr val="00B050"/>
                </a:solidFill>
              </a:rPr>
              <a:t>&lt;</a:t>
            </a:r>
            <a:r>
              <a:rPr lang="en-US" sz="2000" b="1" dirty="0" smtClean="0">
                <a:solidFill>
                  <a:srgbClr val="00B050"/>
                </a:solidFill>
              </a:rPr>
              <a:t>library</a:t>
            </a:r>
            <a:r>
              <a:rPr lang="en-US" sz="2000" b="1" dirty="0" smtClean="0">
                <a:solidFill>
                  <a:srgbClr val="00B050"/>
                </a:solidFill>
              </a:rPr>
              <a:t>&gt;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. . . 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&lt;/</a:t>
            </a:r>
            <a:r>
              <a:rPr lang="en-US" sz="2000" b="1" dirty="0" smtClean="0">
                <a:solidFill>
                  <a:srgbClr val="00B050"/>
                </a:solidFill>
              </a:rPr>
              <a:t>library&gt; &gt;</a:t>
            </a:r>
            <a:r>
              <a:rPr lang="en-US" sz="2800" dirty="0" smtClean="0">
                <a:solidFill>
                  <a:srgbClr val="00B050"/>
                </a:solidFill>
              </a:rPr>
              <a:t> 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Одновременное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435280" cy="48737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/>
              <a:t>Синтаксис предложения DOCTYPE при одновременном </a:t>
            </a:r>
            <a:r>
              <a:rPr lang="ru-RU" sz="2800" dirty="0" smtClean="0"/>
              <a:t>использовании: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&lt;!– сначала </a:t>
            </a:r>
            <a:r>
              <a:rPr lang="ru-RU" sz="2000" dirty="0" smtClean="0">
                <a:solidFill>
                  <a:srgbClr val="00B050"/>
                </a:solidFill>
              </a:rPr>
              <a:t>внешний, а за ним внутренний DTD --&gt; </a:t>
            </a:r>
            <a:endParaRPr lang="ru-RU" sz="2000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&lt;!</a:t>
            </a:r>
            <a:r>
              <a:rPr lang="ru-RU" sz="2000" dirty="0" smtClean="0">
                <a:solidFill>
                  <a:srgbClr val="00B050"/>
                </a:solidFill>
              </a:rPr>
              <a:t>DOCTYPE </a:t>
            </a:r>
            <a:r>
              <a:rPr lang="ru-RU" sz="2000" dirty="0" err="1" smtClean="0">
                <a:solidFill>
                  <a:srgbClr val="00B050"/>
                </a:solidFill>
              </a:rPr>
              <a:t>имя_dtd</a:t>
            </a:r>
            <a:r>
              <a:rPr lang="ru-RU" sz="2000" i="1" dirty="0" smtClean="0">
                <a:solidFill>
                  <a:srgbClr val="00B050"/>
                </a:solidFill>
              </a:rPr>
              <a:t>  </a:t>
            </a:r>
            <a:r>
              <a:rPr lang="ru-RU" sz="2000" dirty="0" smtClean="0">
                <a:solidFill>
                  <a:srgbClr val="00B050"/>
                </a:solidFill>
              </a:rPr>
              <a:t> &gt; </a:t>
            </a:r>
            <a:endParaRPr lang="ru-RU" sz="2000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 [ </a:t>
            </a:r>
            <a:r>
              <a:rPr lang="ru-RU" sz="2000" i="1" dirty="0" smtClean="0">
                <a:solidFill>
                  <a:srgbClr val="00B050"/>
                </a:solidFill>
              </a:rPr>
              <a:t>   </a:t>
            </a:r>
            <a:endParaRPr lang="ru-RU" sz="2000" i="1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содержание </a:t>
            </a:r>
            <a:r>
              <a:rPr lang="ru-RU" sz="2000" dirty="0" smtClean="0">
                <a:solidFill>
                  <a:srgbClr val="00B050"/>
                </a:solidFill>
              </a:rPr>
              <a:t>внутреннего DTD </a:t>
            </a:r>
            <a:endParaRPr lang="ru-RU" sz="2000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]&gt; 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&lt;!-- </a:t>
            </a:r>
            <a:r>
              <a:rPr lang="ru-RU" sz="2000" dirty="0" smtClean="0">
                <a:solidFill>
                  <a:srgbClr val="00B050"/>
                </a:solidFill>
              </a:rPr>
              <a:t>XML документ </a:t>
            </a:r>
            <a:r>
              <a:rPr lang="ru-RU" sz="2000" dirty="0" smtClean="0">
                <a:solidFill>
                  <a:srgbClr val="00B050"/>
                </a:solidFill>
              </a:rPr>
              <a:t>--&gt;</a:t>
            </a: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rgbClr val="00B050"/>
                </a:solidFill>
              </a:rPr>
              <a:t>&lt;</a:t>
            </a:r>
            <a:r>
              <a:rPr lang="ru-RU" sz="2000" dirty="0" err="1" smtClean="0">
                <a:solidFill>
                  <a:srgbClr val="00B050"/>
                </a:solidFill>
              </a:rPr>
              <a:t>library</a:t>
            </a:r>
            <a:r>
              <a:rPr lang="ru-RU" sz="2000" dirty="0" smtClean="0">
                <a:solidFill>
                  <a:srgbClr val="00B050"/>
                </a:solidFill>
              </a:rPr>
              <a:t>&gt; </a:t>
            </a:r>
            <a:endParaRPr lang="ru-RU" sz="2000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. </a:t>
            </a:r>
            <a:r>
              <a:rPr lang="ru-RU" sz="2000" dirty="0" smtClean="0">
                <a:solidFill>
                  <a:srgbClr val="00B050"/>
                </a:solidFill>
              </a:rPr>
              <a:t>. . </a:t>
            </a:r>
            <a:endParaRPr lang="ru-RU" sz="2000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&lt;/</a:t>
            </a:r>
            <a:r>
              <a:rPr lang="ru-RU" sz="2000" dirty="0" err="1" smtClean="0">
                <a:solidFill>
                  <a:srgbClr val="00B050"/>
                </a:solidFill>
              </a:rPr>
              <a:t>library</a:t>
            </a:r>
            <a:r>
              <a:rPr lang="ru-RU" sz="2000" dirty="0" smtClean="0">
                <a:solidFill>
                  <a:srgbClr val="00B050"/>
                </a:solidFill>
              </a:rPr>
              <a:t>&gt; &gt; </a:t>
            </a:r>
            <a:endParaRPr lang="ru-RU" sz="2000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endParaRPr lang="ru-RU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элементов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Теги </a:t>
            </a:r>
            <a:r>
              <a:rPr lang="en-US" dirty="0" smtClean="0"/>
              <a:t>XML </a:t>
            </a:r>
            <a:r>
              <a:rPr lang="ru-RU" dirty="0" smtClean="0"/>
              <a:t>документа:</a:t>
            </a:r>
          </a:p>
          <a:p>
            <a:r>
              <a:rPr lang="ru-RU" b="1" dirty="0" smtClean="0"/>
              <a:t>контейнерные</a:t>
            </a:r>
            <a:r>
              <a:rPr lang="ru-RU" dirty="0" smtClean="0"/>
              <a:t>, представляются парой тегов (начальный и конечный);</a:t>
            </a:r>
            <a:endParaRPr lang="ru-RU" dirty="0" smtClean="0"/>
          </a:p>
          <a:p>
            <a:r>
              <a:rPr lang="ru-RU" dirty="0" smtClean="0"/>
              <a:t> </a:t>
            </a:r>
            <a:r>
              <a:rPr lang="ru-RU" b="1" dirty="0" smtClean="0"/>
              <a:t>пустые</a:t>
            </a:r>
            <a:r>
              <a:rPr lang="ru-RU" dirty="0" smtClean="0"/>
              <a:t>, представляются одиночным тегом. </a:t>
            </a:r>
            <a:r>
              <a:rPr lang="ru-RU" sz="2000" i="1" dirty="0" smtClean="0"/>
              <a:t>Признаком пустого тега является слеш перед закрывающейся угловой скобкой</a:t>
            </a:r>
            <a:r>
              <a:rPr lang="ru-RU" sz="2000" i="1" dirty="0" smtClean="0"/>
              <a:t>.</a:t>
            </a:r>
          </a:p>
          <a:p>
            <a:endParaRPr lang="ru-RU" sz="2000" i="1" dirty="0" smtClean="0"/>
          </a:p>
          <a:p>
            <a:r>
              <a:rPr lang="ru-RU" sz="2200" i="1" dirty="0" smtClean="0"/>
              <a:t>Примеры:</a:t>
            </a:r>
          </a:p>
          <a:p>
            <a:pPr>
              <a:buNone/>
            </a:pPr>
            <a:r>
              <a:rPr lang="ru-RU" sz="2200" dirty="0" smtClean="0"/>
              <a:t>     </a:t>
            </a:r>
            <a:r>
              <a:rPr lang="en-US" sz="2200" dirty="0" smtClean="0"/>
              <a:t>&lt;</a:t>
            </a:r>
            <a:r>
              <a:rPr lang="en-US" sz="2200" dirty="0" smtClean="0"/>
              <a:t>image file="c:\image\image.gif" </a:t>
            </a:r>
            <a:r>
              <a:rPr lang="en-US" sz="2200" dirty="0" smtClean="0"/>
              <a:t>/&gt;</a:t>
            </a:r>
            <a:r>
              <a:rPr lang="ru-RU" sz="2200" dirty="0" smtClean="0"/>
              <a:t> - Пустой тег</a:t>
            </a:r>
          </a:p>
          <a:p>
            <a:pPr>
              <a:buNone/>
            </a:pPr>
            <a:r>
              <a:rPr lang="ru-RU" sz="2200" dirty="0" smtClean="0"/>
              <a:t>     </a:t>
            </a:r>
            <a:r>
              <a:rPr lang="en-US" sz="2200" dirty="0" smtClean="0"/>
              <a:t>&lt;</a:t>
            </a:r>
            <a:r>
              <a:rPr lang="en-US" sz="2200" dirty="0" smtClean="0"/>
              <a:t>book</a:t>
            </a:r>
            <a:r>
              <a:rPr lang="en-US" sz="2200" dirty="0" smtClean="0"/>
              <a:t>&gt;</a:t>
            </a:r>
            <a:r>
              <a:rPr lang="ru-RU" sz="2200" dirty="0" smtClean="0"/>
              <a:t>, </a:t>
            </a:r>
            <a:r>
              <a:rPr lang="en-US" sz="2200" dirty="0" smtClean="0"/>
              <a:t>&lt;title</a:t>
            </a:r>
            <a:r>
              <a:rPr lang="en-US" sz="2200" dirty="0" smtClean="0"/>
              <a:t>&gt;</a:t>
            </a:r>
            <a:r>
              <a:rPr lang="ru-RU" sz="2200" dirty="0" smtClean="0"/>
              <a:t>, </a:t>
            </a:r>
            <a:r>
              <a:rPr lang="en-US" sz="2200" dirty="0" smtClean="0"/>
              <a:t>&lt;author</a:t>
            </a:r>
            <a:r>
              <a:rPr lang="en-US" sz="2200" dirty="0" smtClean="0"/>
              <a:t>&gt;</a:t>
            </a:r>
            <a:r>
              <a:rPr lang="ru-RU" sz="2200" dirty="0" smtClean="0"/>
              <a:t> - Контейнерные теги</a:t>
            </a:r>
            <a:endParaRPr lang="ru-RU" sz="2200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91</TotalTime>
  <Words>354</Words>
  <Application>Microsoft Office PowerPoint</Application>
  <PresentationFormat>On-screen Show (4:3)</PresentationFormat>
  <Paragraphs>193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DTD-Document Type Definition</vt:lpstr>
      <vt:lpstr>Введение</vt:lpstr>
      <vt:lpstr>Slide 3</vt:lpstr>
      <vt:lpstr>Объявление DTD в XML doc.</vt:lpstr>
      <vt:lpstr>Внешние DTD</vt:lpstr>
      <vt:lpstr>Slide 6</vt:lpstr>
      <vt:lpstr>Внутренние DTD</vt:lpstr>
      <vt:lpstr>Одновременное использование</vt:lpstr>
      <vt:lpstr>Типы элементов</vt:lpstr>
      <vt:lpstr>Объявление элементов</vt:lpstr>
      <vt:lpstr>Атрибуты</vt:lpstr>
      <vt:lpstr>Типы атрибутов</vt:lpstr>
      <vt:lpstr>Определение типов атрибутов</vt:lpstr>
      <vt:lpstr>Типы значений атрибутов</vt:lpstr>
      <vt:lpstr>Slide 15</vt:lpstr>
      <vt:lpstr>Slide 16</vt:lpstr>
      <vt:lpstr>Slide 17</vt:lpstr>
      <vt:lpstr>Slide 18</vt:lpstr>
      <vt:lpstr>Определение атрибутов</vt:lpstr>
      <vt:lpstr>Пример описания атрибутов</vt:lpstr>
      <vt:lpstr>Slide 21</vt:lpstr>
      <vt:lpstr>Объекты</vt:lpstr>
      <vt:lpstr>Текстовый объект</vt:lpstr>
      <vt:lpstr>Двоичный объект</vt:lpstr>
      <vt:lpstr>Параметрический объект</vt:lpstr>
      <vt:lpstr>Символьный объект</vt:lpstr>
      <vt:lpstr>Числовой объект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DTD-Document Type Definition</dc:title>
  <dc:creator>Оля</dc:creator>
  <cp:lastModifiedBy>Оля</cp:lastModifiedBy>
  <cp:revision>10</cp:revision>
  <dcterms:created xsi:type="dcterms:W3CDTF">2015-10-10T16:13:28Z</dcterms:created>
  <dcterms:modified xsi:type="dcterms:W3CDTF">2015-10-10T17:44:58Z</dcterms:modified>
</cp:coreProperties>
</file>