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83" r:id="rId6"/>
    <p:sldId id="260" r:id="rId7"/>
    <p:sldId id="263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C53CF9A-A071-4C58-970C-BB6AA6DD97CA}" type="datetimeFigureOut">
              <a:rPr lang="ru-RU" smtClean="0"/>
              <a:pPr/>
              <a:t>14.10.2015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8FE75EB-808E-417E-9152-EEBEA1F58B7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CF9A-A071-4C58-970C-BB6AA6DD97CA}" type="datetimeFigureOut">
              <a:rPr lang="ru-RU" smtClean="0"/>
              <a:pPr/>
              <a:t>14.10.2015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75EB-808E-417E-9152-EEBEA1F58B7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CF9A-A071-4C58-970C-BB6AA6DD97CA}" type="datetimeFigureOut">
              <a:rPr lang="ru-RU" smtClean="0"/>
              <a:pPr/>
              <a:t>14.10.2015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75EB-808E-417E-9152-EEBEA1F58B7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C53CF9A-A071-4C58-970C-BB6AA6DD97CA}" type="datetimeFigureOut">
              <a:rPr lang="ru-RU" smtClean="0"/>
              <a:pPr/>
              <a:t>14.10.2015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8FE75EB-808E-417E-9152-EEBEA1F58B7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C53CF9A-A071-4C58-970C-BB6AA6DD97CA}" type="datetimeFigureOut">
              <a:rPr lang="ru-RU" smtClean="0"/>
              <a:pPr/>
              <a:t>14.10.2015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8FE75EB-808E-417E-9152-EEBEA1F58B7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CF9A-A071-4C58-970C-BB6AA6DD97CA}" type="datetimeFigureOut">
              <a:rPr lang="ru-RU" smtClean="0"/>
              <a:pPr/>
              <a:t>14.10.2015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75EB-808E-417E-9152-EEBEA1F58B7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CF9A-A071-4C58-970C-BB6AA6DD97CA}" type="datetimeFigureOut">
              <a:rPr lang="ru-RU" smtClean="0"/>
              <a:pPr/>
              <a:t>14.10.2015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75EB-808E-417E-9152-EEBEA1F58B7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C53CF9A-A071-4C58-970C-BB6AA6DD97CA}" type="datetimeFigureOut">
              <a:rPr lang="ru-RU" smtClean="0"/>
              <a:pPr/>
              <a:t>14.10.2015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8FE75EB-808E-417E-9152-EEBEA1F58B7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CF9A-A071-4C58-970C-BB6AA6DD97CA}" type="datetimeFigureOut">
              <a:rPr lang="ru-RU" smtClean="0"/>
              <a:pPr/>
              <a:t>14.10.2015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75EB-808E-417E-9152-EEBEA1F58B7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C53CF9A-A071-4C58-970C-BB6AA6DD97CA}" type="datetimeFigureOut">
              <a:rPr lang="ru-RU" smtClean="0"/>
              <a:pPr/>
              <a:t>14.10.2015</a:t>
            </a:fld>
            <a:endParaRPr lang="ru-RU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8FE75EB-808E-417E-9152-EEBEA1F58B7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C53CF9A-A071-4C58-970C-BB6AA6DD97CA}" type="datetimeFigureOut">
              <a:rPr lang="ru-RU" smtClean="0"/>
              <a:pPr/>
              <a:t>14.10.2015</a:t>
            </a:fld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8FE75EB-808E-417E-9152-EEBEA1F58B7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C53CF9A-A071-4C58-970C-BB6AA6DD97CA}" type="datetimeFigureOut">
              <a:rPr lang="ru-RU" smtClean="0"/>
              <a:pPr/>
              <a:t>14.10.2015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8FE75EB-808E-417E-9152-EEBEA1F58B7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3124200"/>
            <a:ext cx="7486600" cy="1894362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Aharoni" pitchFamily="2" charset="-79"/>
                <a:cs typeface="Aharoni" pitchFamily="2" charset="-79"/>
              </a:rPr>
              <a:t>DTD-Document Type Definition</a:t>
            </a:r>
            <a:endParaRPr lang="ru-RU" sz="4800" dirty="0"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Работа Потапова В.Э.</a:t>
            </a:r>
          </a:p>
          <a:p>
            <a:r>
              <a:rPr lang="ru-RU" dirty="0" smtClean="0"/>
              <a:t>ФКТИ группа 3371</a:t>
            </a:r>
          </a:p>
          <a:p>
            <a:r>
              <a:rPr lang="ru-RU" dirty="0" smtClean="0"/>
              <a:t>Преподаватель Кондратьева Н.Ю.</a:t>
            </a:r>
          </a:p>
        </p:txBody>
      </p:sp>
      <p:pic>
        <p:nvPicPr>
          <p:cNvPr id="4" name="Рисунок 3" descr="dtd-mini-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71800" y="332656"/>
            <a:ext cx="3978999" cy="3027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элементов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Теги </a:t>
            </a:r>
            <a:r>
              <a:rPr lang="en-US" dirty="0" smtClean="0"/>
              <a:t>XML </a:t>
            </a:r>
            <a:r>
              <a:rPr lang="ru-RU" dirty="0" smtClean="0"/>
              <a:t>документа:</a:t>
            </a:r>
          </a:p>
          <a:p>
            <a:r>
              <a:rPr lang="ru-RU" b="1" dirty="0" smtClean="0"/>
              <a:t>контейнерные</a:t>
            </a:r>
            <a:r>
              <a:rPr lang="ru-RU" dirty="0" smtClean="0"/>
              <a:t>, представляются парой тегов (начальный и конечный);</a:t>
            </a:r>
          </a:p>
          <a:p>
            <a:r>
              <a:rPr lang="ru-RU" dirty="0" smtClean="0"/>
              <a:t> </a:t>
            </a:r>
            <a:r>
              <a:rPr lang="ru-RU" b="1" dirty="0" smtClean="0"/>
              <a:t>пустые</a:t>
            </a:r>
            <a:r>
              <a:rPr lang="ru-RU" dirty="0" smtClean="0"/>
              <a:t>, представляются одиночным тегом. </a:t>
            </a:r>
            <a:r>
              <a:rPr lang="ru-RU" sz="2000" i="1" dirty="0" smtClean="0"/>
              <a:t>Признаком пустого тега является слеш перед закрывающейся угловой скобкой.</a:t>
            </a:r>
          </a:p>
          <a:p>
            <a:endParaRPr lang="ru-RU" sz="2000" i="1" dirty="0" smtClean="0"/>
          </a:p>
          <a:p>
            <a:r>
              <a:rPr lang="ru-RU" sz="2200" i="1" dirty="0" smtClean="0"/>
              <a:t>Примеры:</a:t>
            </a:r>
          </a:p>
          <a:p>
            <a:pPr>
              <a:buNone/>
            </a:pPr>
            <a:r>
              <a:rPr lang="ru-RU" sz="2200" dirty="0" smtClean="0"/>
              <a:t>     </a:t>
            </a:r>
            <a:r>
              <a:rPr lang="en-US" sz="2200" dirty="0" smtClean="0"/>
              <a:t>&lt;image file="c:\image\image.gif" /&gt;</a:t>
            </a:r>
            <a:r>
              <a:rPr lang="ru-RU" sz="2200" dirty="0" smtClean="0"/>
              <a:t> - Пустой тег</a:t>
            </a:r>
          </a:p>
          <a:p>
            <a:pPr>
              <a:buNone/>
            </a:pPr>
            <a:r>
              <a:rPr lang="ru-RU" sz="2200" dirty="0" smtClean="0"/>
              <a:t>     </a:t>
            </a:r>
            <a:r>
              <a:rPr lang="en-US" sz="2200" dirty="0" smtClean="0"/>
              <a:t>&lt;book&gt;</a:t>
            </a:r>
            <a:r>
              <a:rPr lang="ru-RU" sz="2200" dirty="0" smtClean="0"/>
              <a:t>, </a:t>
            </a:r>
            <a:r>
              <a:rPr lang="en-US" sz="2200" dirty="0" smtClean="0"/>
              <a:t>&lt;title&gt;</a:t>
            </a:r>
            <a:r>
              <a:rPr lang="ru-RU" sz="2200" dirty="0" smtClean="0"/>
              <a:t>, </a:t>
            </a:r>
            <a:r>
              <a:rPr lang="en-US" sz="2200" dirty="0" smtClean="0"/>
              <a:t>&lt;author&gt;</a:t>
            </a:r>
            <a:r>
              <a:rPr lang="ru-RU" sz="2200" dirty="0" smtClean="0"/>
              <a:t> - Контейнерные теги</a:t>
            </a:r>
            <a:endParaRPr lang="ru-RU" sz="22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Объявление элементов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5240" cy="4873752"/>
          </a:xfrm>
        </p:spPr>
        <p:txBody>
          <a:bodyPr/>
          <a:lstStyle/>
          <a:p>
            <a:pPr algn="just">
              <a:buNone/>
            </a:pPr>
            <a:r>
              <a:rPr lang="ru-RU" dirty="0" smtClean="0"/>
              <a:t>Элементы в DTD объявляются с помощью предложения:</a:t>
            </a:r>
          </a:p>
          <a:p>
            <a:pPr algn="ctr">
              <a:buNone/>
            </a:pPr>
            <a:r>
              <a:rPr lang="ru-RU" dirty="0" smtClean="0"/>
              <a:t>             </a:t>
            </a:r>
            <a:r>
              <a:rPr lang="en-US" b="1" dirty="0" smtClean="0"/>
              <a:t>&lt;!ELEMENT </a:t>
            </a:r>
            <a:r>
              <a:rPr lang="ru-RU" b="1" i="1" dirty="0" err="1" smtClean="0"/>
              <a:t>имя_тега</a:t>
            </a:r>
            <a:r>
              <a:rPr lang="ru-RU" b="1" dirty="0" smtClean="0"/>
              <a:t>&gt;</a:t>
            </a:r>
          </a:p>
          <a:p>
            <a:pPr algn="ctr">
              <a:buNone/>
            </a:pPr>
            <a:endParaRPr lang="ru-RU" b="1" dirty="0" smtClean="0"/>
          </a:p>
          <a:p>
            <a:pPr>
              <a:buNone/>
            </a:pPr>
            <a:r>
              <a:rPr lang="ru-RU" i="1" dirty="0" smtClean="0"/>
              <a:t>Пример: </a:t>
            </a:r>
          </a:p>
          <a:p>
            <a:r>
              <a:rPr lang="en-US" dirty="0" smtClean="0"/>
              <a:t>&lt;!ELEMENT library&gt;</a:t>
            </a:r>
          </a:p>
          <a:p>
            <a:r>
              <a:rPr lang="en-US" dirty="0" smtClean="0"/>
              <a:t>&lt;!ELEMENT book&gt;</a:t>
            </a:r>
            <a:endParaRPr lang="ru-RU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ru-RU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91264" cy="4873752"/>
          </a:xfrm>
        </p:spPr>
        <p:txBody>
          <a:bodyPr/>
          <a:lstStyle/>
          <a:p>
            <a:pPr algn="just">
              <a:buNone/>
            </a:pPr>
            <a:r>
              <a:rPr lang="ru-RU" dirty="0" smtClean="0"/>
              <a:t>Элементы описывают основные понятия предметной области. </a:t>
            </a:r>
          </a:p>
          <a:p>
            <a:pPr algn="just">
              <a:buNone/>
            </a:pPr>
            <a:r>
              <a:rPr lang="ru-RU" dirty="0" smtClean="0"/>
              <a:t>Атрибут уточняет информацию об этом понятии.</a:t>
            </a:r>
          </a:p>
          <a:p>
            <a:pPr algn="just">
              <a:buNone/>
            </a:pPr>
            <a:r>
              <a:rPr lang="ru-RU" dirty="0" smtClean="0"/>
              <a:t>Например:  элемент IMG из языка HTML</a:t>
            </a:r>
          </a:p>
          <a:p>
            <a:pPr algn="just">
              <a:buNone/>
            </a:pPr>
            <a:r>
              <a:rPr lang="en-US" dirty="0" smtClean="0">
                <a:solidFill>
                  <a:srgbClr val="00B050"/>
                </a:solidFill>
              </a:rPr>
              <a:t>&lt;</a:t>
            </a:r>
            <a:r>
              <a:rPr lang="en-US" dirty="0" err="1" smtClean="0">
                <a:solidFill>
                  <a:srgbClr val="00B050"/>
                </a:solidFill>
              </a:rPr>
              <a:t>img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src</a:t>
            </a:r>
            <a:r>
              <a:rPr lang="en-US" dirty="0" smtClean="0">
                <a:solidFill>
                  <a:srgbClr val="00B050"/>
                </a:solidFill>
              </a:rPr>
              <a:t>="http://www.mysite.com/image.gif" </a:t>
            </a:r>
            <a:endParaRPr lang="ru-RU" dirty="0" smtClean="0">
              <a:solidFill>
                <a:srgbClr val="00B050"/>
              </a:solidFill>
            </a:endParaRPr>
          </a:p>
          <a:p>
            <a:pPr algn="just">
              <a:buNone/>
            </a:pPr>
            <a:r>
              <a:rPr lang="en-US" dirty="0" smtClean="0">
                <a:solidFill>
                  <a:srgbClr val="00B050"/>
                </a:solidFill>
              </a:rPr>
              <a:t>align= "left"                                </a:t>
            </a:r>
            <a:endParaRPr lang="ru-RU" dirty="0" smtClean="0">
              <a:solidFill>
                <a:srgbClr val="00B050"/>
              </a:solidFill>
            </a:endParaRPr>
          </a:p>
          <a:p>
            <a:pPr algn="just">
              <a:buNone/>
            </a:pPr>
            <a:r>
              <a:rPr lang="en-US" dirty="0" smtClean="0">
                <a:solidFill>
                  <a:srgbClr val="00B050"/>
                </a:solidFill>
              </a:rPr>
              <a:t> alt= "</a:t>
            </a:r>
            <a:r>
              <a:rPr lang="en-US" dirty="0" err="1" smtClean="0">
                <a:solidFill>
                  <a:srgbClr val="00B050"/>
                </a:solidFill>
              </a:rPr>
              <a:t>Пример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изображения</a:t>
            </a:r>
            <a:r>
              <a:rPr lang="en-US" dirty="0" smtClean="0">
                <a:solidFill>
                  <a:srgbClr val="00B050"/>
                </a:solidFill>
              </a:rPr>
              <a:t>" border= "1" width= "150" height= "100" /&gt;</a:t>
            </a:r>
            <a:endParaRPr lang="ru-RU" dirty="0" smtClean="0">
              <a:solidFill>
                <a:srgbClr val="00B050"/>
              </a:solidFill>
            </a:endParaRPr>
          </a:p>
          <a:p>
            <a:pPr algn="just">
              <a:buNone/>
            </a:pPr>
            <a:r>
              <a:rPr lang="ru-RU" dirty="0" smtClean="0"/>
              <a:t>В примере элемент IMG имеет шесть атрибутов, которые уточняют различные понятия, связанные с выводом изображения.</a:t>
            </a:r>
          </a:p>
          <a:p>
            <a:pPr algn="just">
              <a:buNone/>
            </a:pPr>
            <a:endParaRPr lang="ru-RU" dirty="0" smtClean="0"/>
          </a:p>
          <a:p>
            <a:pPr algn="just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атрибутов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b="1" dirty="0" smtClean="0"/>
              <a:t>обязательные</a:t>
            </a:r>
            <a:r>
              <a:rPr lang="ru-RU" dirty="0" smtClean="0"/>
              <a:t> - это атрибуты, которые всегда должны быть определены для данного типа элемента.</a:t>
            </a:r>
          </a:p>
          <a:p>
            <a:r>
              <a:rPr lang="ru-RU" b="1" dirty="0" smtClean="0"/>
              <a:t>фиксированные - </a:t>
            </a:r>
            <a:r>
              <a:rPr lang="ru-RU" dirty="0" smtClean="0"/>
              <a:t>это такие атрибуты значения которых разработчик XML документа не может изменять.</a:t>
            </a:r>
            <a:endParaRPr lang="ru-RU" b="1" dirty="0" smtClean="0"/>
          </a:p>
          <a:p>
            <a:r>
              <a:rPr lang="ru-RU" dirty="0" smtClean="0"/>
              <a:t> </a:t>
            </a:r>
            <a:r>
              <a:rPr lang="ru-RU" b="1" dirty="0" smtClean="0"/>
              <a:t>неявные - </a:t>
            </a:r>
            <a:r>
              <a:rPr lang="ru-RU" dirty="0" smtClean="0"/>
              <a:t>это не обязательные и не фиксированные, т.е. все атрибуты, которые не подходят под определение обязательных и фиксированных атрибутов.</a:t>
            </a:r>
            <a:endParaRPr lang="ru-RU" b="1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типов атрибутов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В DTD типы атрибутов задаются специальными идентификаторами, значение которых представлены в таблице.</a:t>
            </a:r>
          </a:p>
          <a:p>
            <a:pPr>
              <a:buNone/>
            </a:pP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9552" y="3284984"/>
          <a:ext cx="7488832" cy="2664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416"/>
                <a:gridCol w="3744416"/>
              </a:tblGrid>
              <a:tr h="666074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Тип атрибута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Идентификатор</a:t>
                      </a:r>
                      <a:endParaRPr lang="ru-RU" sz="2800" dirty="0"/>
                    </a:p>
                  </a:txBody>
                  <a:tcPr/>
                </a:tc>
              </a:tr>
              <a:tr h="6660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i="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Обязательный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#REQUIRED</a:t>
                      </a:r>
                      <a:endParaRPr lang="ru-RU" sz="2400" dirty="0"/>
                    </a:p>
                  </a:txBody>
                  <a:tcPr/>
                </a:tc>
              </a:tr>
              <a:tr h="666074">
                <a:tc>
                  <a:txBody>
                    <a:bodyPr/>
                    <a:lstStyle/>
                    <a:p>
                      <a:r>
                        <a:rPr kumimoji="0" lang="ru-RU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Фиксированный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#FIXED</a:t>
                      </a:r>
                      <a:endParaRPr lang="ru-RU" sz="2400" dirty="0"/>
                    </a:p>
                  </a:txBody>
                  <a:tcPr/>
                </a:tc>
              </a:tr>
              <a:tr h="666074">
                <a:tc>
                  <a:txBody>
                    <a:bodyPr/>
                    <a:lstStyle/>
                    <a:p>
                      <a:r>
                        <a:rPr kumimoji="0" lang="ru-RU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Неявный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#IMPLIED</a:t>
                      </a:r>
                      <a:endParaRPr lang="ru-RU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значений атрибутов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ru-RU" b="1" dirty="0" smtClean="0"/>
              <a:t>Простой текст </a:t>
            </a:r>
          </a:p>
          <a:p>
            <a:pPr algn="just"/>
            <a:r>
              <a:rPr lang="ru-RU" b="1" dirty="0" smtClean="0"/>
              <a:t>Уникальный идентификатор</a:t>
            </a:r>
          </a:p>
          <a:p>
            <a:pPr algn="just"/>
            <a:r>
              <a:rPr lang="ru-RU" b="1" dirty="0" smtClean="0"/>
              <a:t> Предопределенное значение</a:t>
            </a:r>
          </a:p>
          <a:p>
            <a:pPr algn="just"/>
            <a:r>
              <a:rPr lang="ru-RU" b="1" dirty="0" smtClean="0"/>
              <a:t>Объект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b="1" dirty="0" smtClean="0"/>
              <a:t>Простой текст</a:t>
            </a:r>
            <a:r>
              <a:rPr lang="ru-RU" dirty="0" smtClean="0"/>
              <a:t> – это строки текста, задаваемые разработчиком. Значения неявных атрибутов, как правило, именно простой текст.</a:t>
            </a:r>
          </a:p>
          <a:p>
            <a:r>
              <a:rPr lang="ru-RU" dirty="0" smtClean="0"/>
              <a:t>Например, мы хотим для книг библиотечного каталога ввести атрибут – адрес сайта издательства в Интернет.</a:t>
            </a:r>
          </a:p>
          <a:p>
            <a:r>
              <a:rPr lang="ru-RU" dirty="0" smtClean="0"/>
              <a:t>&lt;</a:t>
            </a:r>
            <a:r>
              <a:rPr lang="ru-RU" dirty="0" err="1" smtClean="0"/>
              <a:t>book</a:t>
            </a:r>
            <a:r>
              <a:rPr lang="ru-RU" dirty="0" smtClean="0"/>
              <a:t> </a:t>
            </a:r>
            <a:r>
              <a:rPr lang="ru-RU" dirty="0" err="1" smtClean="0"/>
              <a:t>site=</a:t>
            </a:r>
            <a:r>
              <a:rPr lang="ru-RU" dirty="0" smtClean="0"/>
              <a:t> </a:t>
            </a:r>
            <a:r>
              <a:rPr lang="ru-RU" dirty="0" err="1" smtClean="0"/>
              <a:t>www.booksite.com</a:t>
            </a:r>
            <a:r>
              <a:rPr lang="ru-RU" dirty="0" smtClean="0"/>
              <a:t>&gt;</a:t>
            </a:r>
          </a:p>
          <a:p>
            <a:r>
              <a:rPr lang="ru-RU" dirty="0" smtClean="0"/>
              <a:t>Тип значения атрибута – простой текст.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 smtClean="0"/>
              <a:t>Уникальный идентификатор</a:t>
            </a:r>
            <a:r>
              <a:rPr lang="ru-RU" dirty="0" smtClean="0"/>
              <a:t> – это текстовая строка, уникально идентифицирующая определенный элемент, которая имеет следующий формат:</a:t>
            </a:r>
          </a:p>
          <a:p>
            <a:r>
              <a:rPr lang="ru-RU" dirty="0" smtClean="0"/>
              <a:t>ID= "</a:t>
            </a:r>
            <a:r>
              <a:rPr lang="ru-RU" i="1" dirty="0" err="1" smtClean="0"/>
              <a:t>уникальный_идентификатор</a:t>
            </a:r>
            <a:r>
              <a:rPr lang="ru-RU" dirty="0" smtClean="0"/>
              <a:t>"</a:t>
            </a:r>
          </a:p>
          <a:p>
            <a:r>
              <a:rPr lang="ru-RU" dirty="0" smtClean="0"/>
              <a:t>Обычно уникальный идентификатор используется в том случае, когда применяются таблицы стилей, чтобы связать элемент с определенным стилем. В XML нет никаких правил, как назначать значения уникальному идентификатору. Единственное ограничение – должен начинаться с алфавитно-цифрового символа.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4704"/>
            <a:ext cx="7467600" cy="5709248"/>
          </a:xfrm>
        </p:spPr>
        <p:txBody>
          <a:bodyPr>
            <a:normAutofit lnSpcReduction="10000"/>
          </a:bodyPr>
          <a:lstStyle/>
          <a:p>
            <a:r>
              <a:rPr lang="ru-RU" b="1" dirty="0" smtClean="0"/>
              <a:t>Предопределенное значение</a:t>
            </a:r>
            <a:r>
              <a:rPr lang="ru-RU" dirty="0" smtClean="0"/>
              <a:t> – это множество заранее определенных значений только одно, из которых может выбрать разработчик XML документа для присвоения атрибуту. Одно из значений множества может использоваться как значение по умолчанию.</a:t>
            </a:r>
          </a:p>
          <a:p>
            <a:r>
              <a:rPr lang="ru-RU" dirty="0" smtClean="0"/>
              <a:t>Например, в HTML атрибут ALIGN, отвечающий за расположение текста на строке может принимать только одно из трех предопределенных ему значений {LEFT, CENTER, RIGHT}.</a:t>
            </a:r>
          </a:p>
          <a:p>
            <a:r>
              <a:rPr lang="ru-RU" dirty="0" smtClean="0"/>
              <a:t>Достоинство использования предопределенных значений атрибута заключается в том, что они дают дополнительный уровень контроля, гарантируя установку правильное значение.</a:t>
            </a:r>
          </a:p>
          <a:p>
            <a:pPr>
              <a:buNone/>
            </a:pP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b="1" dirty="0" smtClean="0"/>
              <a:t>Объект</a:t>
            </a:r>
            <a:r>
              <a:rPr lang="ru-RU" dirty="0" smtClean="0"/>
              <a:t> – это виртуальный блок памяти, который может хранить определенную информацию. До того, как объект будет включен в XML документ, он должен быть объявлен, используя определенное объявление.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Введение</a:t>
            </a:r>
            <a:endParaRPr lang="ru-RU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800" b="1" dirty="0" smtClean="0"/>
              <a:t>Все XML документы можно разделить на две группы:</a:t>
            </a:r>
          </a:p>
          <a:p>
            <a:r>
              <a:rPr lang="ru-RU" sz="2800" dirty="0" smtClean="0"/>
              <a:t> Правильные (</a:t>
            </a:r>
            <a:r>
              <a:rPr lang="ru-RU" sz="2800" dirty="0" err="1" smtClean="0"/>
              <a:t>well-formed</a:t>
            </a:r>
            <a:r>
              <a:rPr lang="ru-RU" sz="2800" dirty="0" smtClean="0"/>
              <a:t>);</a:t>
            </a:r>
          </a:p>
          <a:p>
            <a:r>
              <a:rPr lang="ru-RU" sz="2800" dirty="0" smtClean="0"/>
              <a:t> Состоятельные (</a:t>
            </a:r>
            <a:r>
              <a:rPr lang="ru-RU" sz="2800" dirty="0" err="1" smtClean="0"/>
              <a:t>valid</a:t>
            </a:r>
            <a:r>
              <a:rPr lang="ru-RU" sz="2800" dirty="0" smtClean="0"/>
              <a:t>).</a:t>
            </a:r>
          </a:p>
          <a:p>
            <a:pPr>
              <a:buNone/>
            </a:pPr>
            <a:r>
              <a:rPr lang="en-US" sz="2800" b="1" dirty="0" smtClean="0"/>
              <a:t>World Wide Web Consortium (W3C) </a:t>
            </a:r>
            <a:r>
              <a:rPr lang="ru-RU" sz="2800" b="1" dirty="0" smtClean="0"/>
              <a:t>поддерживает две схемы: </a:t>
            </a:r>
          </a:p>
          <a:p>
            <a:r>
              <a:rPr lang="en-US" sz="2800" dirty="0" smtClean="0"/>
              <a:t>DTD (Document Type Definition) </a:t>
            </a:r>
            <a:endParaRPr lang="ru-RU" sz="2800" dirty="0" smtClean="0"/>
          </a:p>
          <a:p>
            <a:r>
              <a:rPr lang="ru-RU" sz="2800" dirty="0" smtClean="0"/>
              <a:t> </a:t>
            </a:r>
            <a:r>
              <a:rPr lang="en-US" sz="2800" dirty="0" smtClean="0"/>
              <a:t>XML Schema.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/>
          <a:lstStyle/>
          <a:p>
            <a:r>
              <a:rPr lang="ru-RU" dirty="0" smtClean="0"/>
              <a:t>Определение атрибутов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24744"/>
            <a:ext cx="8219256" cy="5349208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Синтаксис объявления атрибутов имеет следующий формат:</a:t>
            </a:r>
          </a:p>
          <a:p>
            <a:pPr>
              <a:buNone/>
            </a:pPr>
            <a:r>
              <a:rPr lang="ru-RU" dirty="0" smtClean="0"/>
              <a:t>&lt;!ATTLIST </a:t>
            </a:r>
            <a:r>
              <a:rPr lang="ru-RU" dirty="0" err="1" smtClean="0"/>
              <a:t>имя_элемента</a:t>
            </a:r>
            <a:r>
              <a:rPr lang="ru-RU" dirty="0" smtClean="0"/>
              <a:t> </a:t>
            </a:r>
            <a:r>
              <a:rPr lang="ru-RU" dirty="0" err="1" smtClean="0"/>
              <a:t>имя_атрибута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                     тип_значения тип_атрибута "</a:t>
            </a:r>
            <a:r>
              <a:rPr lang="ru-RU" dirty="0" err="1" smtClean="0"/>
              <a:t>значение_по_умолчанию</a:t>
            </a:r>
            <a:r>
              <a:rPr lang="ru-RU" dirty="0" smtClean="0"/>
              <a:t>«</a:t>
            </a:r>
          </a:p>
          <a:p>
            <a:pPr>
              <a:buNone/>
            </a:pPr>
            <a:r>
              <a:rPr lang="ru-RU" dirty="0" smtClean="0"/>
              <a:t>В предложении ATTLIST тип значения атрибута представлен идентификаторами, значения которых даны в таблице.</a:t>
            </a:r>
          </a:p>
          <a:p>
            <a:pPr>
              <a:buNone/>
            </a:pPr>
            <a:endParaRPr lang="ru-RU" dirty="0" smtClean="0"/>
          </a:p>
          <a:p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11560" y="4509120"/>
          <a:ext cx="7344816" cy="2070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08"/>
                <a:gridCol w="3672408"/>
              </a:tblGrid>
              <a:tr h="414045">
                <a:tc>
                  <a:txBody>
                    <a:bodyPr/>
                    <a:lstStyle/>
                    <a:p>
                      <a:r>
                        <a:rPr lang="ru-RU" dirty="0" smtClean="0"/>
                        <a:t>Тип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Идентификатор</a:t>
                      </a:r>
                      <a:endParaRPr lang="ru-RU" dirty="0"/>
                    </a:p>
                  </a:txBody>
                  <a:tcPr/>
                </a:tc>
              </a:tr>
              <a:tr h="414045">
                <a:tc>
                  <a:txBody>
                    <a:bodyPr/>
                    <a:lstStyle/>
                    <a:p>
                      <a:r>
                        <a:rPr lang="ru-RU" dirty="0" smtClean="0"/>
                        <a:t>Простой текст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CDATA</a:t>
                      </a:r>
                      <a:endParaRPr lang="ru-RU" dirty="0"/>
                    </a:p>
                  </a:txBody>
                  <a:tcPr/>
                </a:tc>
              </a:tr>
              <a:tr h="414045">
                <a:tc>
                  <a:txBody>
                    <a:bodyPr/>
                    <a:lstStyle/>
                    <a:p>
                      <a:r>
                        <a:rPr lang="ru-RU" dirty="0" smtClean="0"/>
                        <a:t>Уникальный </a:t>
                      </a:r>
                      <a:r>
                        <a:rPr lang="en-US" dirty="0" smtClean="0"/>
                        <a:t>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ru-RU" dirty="0"/>
                    </a:p>
                  </a:txBody>
                  <a:tcPr/>
                </a:tc>
              </a:tr>
              <a:tr h="414045">
                <a:tc>
                  <a:txBody>
                    <a:bodyPr/>
                    <a:lstStyle/>
                    <a:p>
                      <a:r>
                        <a:rPr lang="ru-RU" dirty="0" smtClean="0"/>
                        <a:t>Предопределенное</a:t>
                      </a:r>
                      <a:r>
                        <a:rPr lang="ru-RU" baseline="0" dirty="0" smtClean="0"/>
                        <a:t> значение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(значение | </a:t>
                      </a:r>
                      <a:r>
                        <a:rPr kumimoji="0" lang="ru-RU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значение</a:t>
                      </a:r>
                      <a:r>
                        <a:rPr kumimoji="0" lang="ru-RU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|…</a:t>
                      </a:r>
                      <a:r>
                        <a:rPr kumimoji="0" lang="ru-RU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|зн</a:t>
                      </a:r>
                      <a:r>
                        <a:rPr kumimoji="0" lang="ru-RU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</a:tr>
              <a:tr h="414045">
                <a:tc>
                  <a:txBody>
                    <a:bodyPr/>
                    <a:lstStyle/>
                    <a:p>
                      <a:r>
                        <a:rPr lang="ru-RU" dirty="0" smtClean="0"/>
                        <a:t>Нетекстовый</a:t>
                      </a:r>
                      <a:r>
                        <a:rPr lang="ru-RU" baseline="0" dirty="0" smtClean="0"/>
                        <a:t> объект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ENTITY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78098"/>
          </a:xfrm>
        </p:spPr>
        <p:txBody>
          <a:bodyPr/>
          <a:lstStyle/>
          <a:p>
            <a:r>
              <a:rPr lang="ru-RU" dirty="0" smtClean="0"/>
              <a:t>Пример описания атрибутов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Есть элемент </a:t>
            </a:r>
            <a:r>
              <a:rPr lang="ru-RU" dirty="0" err="1" smtClean="0"/>
              <a:t>image</a:t>
            </a:r>
            <a:r>
              <a:rPr lang="ru-RU" dirty="0" smtClean="0"/>
              <a:t>, атрибуты которого определяют графический файл и правила его расположения на экране:</a:t>
            </a:r>
          </a:p>
          <a:p>
            <a:pPr>
              <a:buNone/>
            </a:pPr>
            <a:r>
              <a:rPr lang="da-DK" dirty="0" smtClean="0">
                <a:solidFill>
                  <a:srgbClr val="00B050"/>
                </a:solidFill>
              </a:rPr>
              <a:t>&lt;image id="PIC1" border="0" alt="просто рисунок"</a:t>
            </a:r>
          </a:p>
          <a:p>
            <a:pPr>
              <a:buNone/>
            </a:pPr>
            <a:r>
              <a:rPr lang="da-DK" dirty="0" smtClean="0">
                <a:solidFill>
                  <a:srgbClr val="00B050"/>
                </a:solidFill>
              </a:rPr>
              <a:t>             src="www.mysite.com/image/image.gif" align="center" /&gt;</a:t>
            </a:r>
            <a:endParaRPr lang="ru-RU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da-DK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507288" cy="4873752"/>
          </a:xfrm>
        </p:spPr>
        <p:txBody>
          <a:bodyPr>
            <a:normAutofit/>
          </a:bodyPr>
          <a:lstStyle/>
          <a:p>
            <a:r>
              <a:rPr lang="ru-RU" dirty="0" smtClean="0"/>
              <a:t>Описание элемента </a:t>
            </a:r>
            <a:r>
              <a:rPr lang="en-US" dirty="0" smtClean="0"/>
              <a:t>image</a:t>
            </a:r>
            <a:r>
              <a:rPr lang="ru-RU" dirty="0" smtClean="0"/>
              <a:t>:</a:t>
            </a:r>
          </a:p>
          <a:p>
            <a:pPr>
              <a:buNone/>
            </a:pPr>
            <a:r>
              <a:rPr lang="en-US" dirty="0" smtClean="0"/>
              <a:t>&lt;!ELEMENT image empty&gt;</a:t>
            </a:r>
          </a:p>
          <a:p>
            <a:pPr>
              <a:buNone/>
            </a:pPr>
            <a:r>
              <a:rPr lang="en-US" dirty="0" smtClean="0"/>
              <a:t>&lt;!ATTLIST image id </a:t>
            </a:r>
            <a:r>
              <a:rPr lang="en-US" dirty="0" err="1" smtClean="0"/>
              <a:t>ID</a:t>
            </a:r>
            <a:r>
              <a:rPr lang="en-US" dirty="0" smtClean="0"/>
              <a:t> #REQUIRED</a:t>
            </a:r>
          </a:p>
          <a:p>
            <a:pPr>
              <a:buNone/>
            </a:pPr>
            <a:r>
              <a:rPr lang="ru-RU" dirty="0" smtClean="0"/>
              <a:t>                       </a:t>
            </a:r>
            <a:r>
              <a:rPr lang="en-US" dirty="0" smtClean="0"/>
              <a:t>border CDATA #IMPLIED</a:t>
            </a:r>
          </a:p>
          <a:p>
            <a:pPr>
              <a:buNone/>
            </a:pPr>
            <a:r>
              <a:rPr lang="ru-RU" dirty="0" smtClean="0"/>
              <a:t>                       </a:t>
            </a:r>
            <a:r>
              <a:rPr lang="en-US" dirty="0" smtClean="0"/>
              <a:t>alt CDATA #IMPLIED</a:t>
            </a:r>
          </a:p>
          <a:p>
            <a:pPr>
              <a:buNone/>
            </a:pPr>
            <a:r>
              <a:rPr lang="ru-RU" dirty="0" smtClean="0"/>
              <a:t>                       </a:t>
            </a:r>
            <a:r>
              <a:rPr lang="en-US" dirty="0" err="1" smtClean="0"/>
              <a:t>src</a:t>
            </a:r>
            <a:r>
              <a:rPr lang="en-US" dirty="0" smtClean="0"/>
              <a:t> ENTITY #REQUIRED</a:t>
            </a:r>
          </a:p>
          <a:p>
            <a:pPr>
              <a:buNone/>
            </a:pPr>
            <a:r>
              <a:rPr lang="ru-RU" dirty="0" smtClean="0"/>
              <a:t>                       </a:t>
            </a:r>
            <a:r>
              <a:rPr lang="en-US" dirty="0" smtClean="0"/>
              <a:t>align (</a:t>
            </a:r>
            <a:r>
              <a:rPr lang="en-US" dirty="0" err="1" smtClean="0"/>
              <a:t>left,center,right</a:t>
            </a:r>
            <a:r>
              <a:rPr lang="en-US" dirty="0" smtClean="0"/>
              <a:t>) #REQUIRED "left"</a:t>
            </a:r>
          </a:p>
          <a:p>
            <a:pPr>
              <a:buNone/>
            </a:pPr>
            <a:r>
              <a:rPr lang="ru-RU" dirty="0" smtClean="0"/>
              <a:t>                       </a:t>
            </a:r>
            <a:r>
              <a:rPr lang="en-US" dirty="0" err="1" smtClean="0"/>
              <a:t>valign</a:t>
            </a:r>
            <a:r>
              <a:rPr lang="en-US" dirty="0" smtClean="0"/>
              <a:t> CDATA #FIXED "middle"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Объекты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91264" cy="4873752"/>
          </a:xfrm>
        </p:spPr>
        <p:txBody>
          <a:bodyPr>
            <a:normAutofit fontScale="92500"/>
          </a:bodyPr>
          <a:lstStyle/>
          <a:p>
            <a:pPr algn="just">
              <a:buNone/>
            </a:pPr>
            <a:r>
              <a:rPr lang="ru-RU" dirty="0" smtClean="0"/>
              <a:t>Объект – это виртуальный блок памяти, который может хранить определенную информацию. Тип информации:</a:t>
            </a:r>
          </a:p>
          <a:p>
            <a:r>
              <a:rPr lang="ru-RU" dirty="0" smtClean="0"/>
              <a:t>текстовая;</a:t>
            </a:r>
          </a:p>
          <a:p>
            <a:r>
              <a:rPr lang="ru-RU" dirty="0" smtClean="0"/>
              <a:t>двоичная;</a:t>
            </a:r>
          </a:p>
          <a:p>
            <a:r>
              <a:rPr lang="ru-RU" dirty="0" smtClean="0"/>
              <a:t>параметрическая;</a:t>
            </a:r>
          </a:p>
          <a:p>
            <a:r>
              <a:rPr lang="ru-RU" dirty="0" smtClean="0"/>
              <a:t>символы не входящие в набор ASCII.</a:t>
            </a:r>
          </a:p>
          <a:p>
            <a:pPr>
              <a:buNone/>
            </a:pPr>
            <a:r>
              <a:rPr lang="ru-RU" dirty="0" smtClean="0"/>
              <a:t>Синтаксис описания объекта имеет следующий вид:</a:t>
            </a:r>
          </a:p>
          <a:p>
            <a:pPr>
              <a:buNone/>
            </a:pPr>
            <a:r>
              <a:rPr lang="ru-RU" dirty="0" smtClean="0">
                <a:solidFill>
                  <a:srgbClr val="00B050"/>
                </a:solidFill>
              </a:rPr>
              <a:t>&lt;ENTITY имя "содержание"&gt;</a:t>
            </a:r>
          </a:p>
          <a:p>
            <a:pPr>
              <a:buNone/>
            </a:pPr>
            <a:r>
              <a:rPr lang="ru-RU" dirty="0" smtClean="0"/>
              <a:t>где имя – это имя, которое будет иметь объект;</a:t>
            </a:r>
          </a:p>
          <a:p>
            <a:pPr>
              <a:buNone/>
            </a:pPr>
            <a:r>
              <a:rPr lang="ru-RU" dirty="0" smtClean="0"/>
              <a:t>содержание – значение объекта, связанное с именем.</a:t>
            </a:r>
          </a:p>
          <a:p>
            <a:pPr>
              <a:buNone/>
            </a:pPr>
            <a:r>
              <a:rPr lang="ru-RU" dirty="0" smtClean="0"/>
              <a:t>Значение параметра "содержание" зависит от типа объекта.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Текстовый объект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Текстовый объект - это блок текста, который может часто появляться в тексте документа. В текстовый объект может и входить и фрагмент разметки.</a:t>
            </a:r>
          </a:p>
          <a:p>
            <a:pPr>
              <a:buNone/>
            </a:pPr>
            <a:r>
              <a:rPr lang="ru-RU" dirty="0" smtClean="0">
                <a:solidFill>
                  <a:srgbClr val="00B050"/>
                </a:solidFill>
              </a:rPr>
              <a:t>&lt;!ENTITY </a:t>
            </a:r>
            <a:r>
              <a:rPr lang="ru-RU" dirty="0" err="1" smtClean="0">
                <a:solidFill>
                  <a:srgbClr val="00B050"/>
                </a:solidFill>
              </a:rPr>
              <a:t>auth_r</a:t>
            </a:r>
            <a:r>
              <a:rPr lang="ru-RU" dirty="0" smtClean="0">
                <a:solidFill>
                  <a:srgbClr val="00B050"/>
                </a:solidFill>
              </a:rPr>
              <a:t> "</a:t>
            </a:r>
            <a:r>
              <a:rPr lang="ru-RU" dirty="0" err="1" smtClean="0">
                <a:solidFill>
                  <a:srgbClr val="00B050"/>
                </a:solidFill>
              </a:rPr>
              <a:t>author</a:t>
            </a:r>
            <a:r>
              <a:rPr lang="ru-RU" dirty="0" smtClean="0">
                <a:solidFill>
                  <a:srgbClr val="00B050"/>
                </a:solidFill>
              </a:rPr>
              <a:t> </a:t>
            </a:r>
            <a:r>
              <a:rPr lang="ru-RU" dirty="0" err="1" smtClean="0">
                <a:solidFill>
                  <a:srgbClr val="00B050"/>
                </a:solidFill>
              </a:rPr>
              <a:t>country=</a:t>
            </a:r>
            <a:r>
              <a:rPr lang="ru-RU" dirty="0" smtClean="0">
                <a:solidFill>
                  <a:srgbClr val="00B050"/>
                </a:solidFill>
              </a:rPr>
              <a:t>"</a:t>
            </a:r>
            <a:r>
              <a:rPr lang="ru-RU" dirty="0" err="1" smtClean="0">
                <a:solidFill>
                  <a:srgbClr val="00B050"/>
                </a:solidFill>
              </a:rPr>
              <a:t>Russian</a:t>
            </a:r>
            <a:r>
              <a:rPr lang="ru-RU" dirty="0" smtClean="0">
                <a:solidFill>
                  <a:srgbClr val="00B050"/>
                </a:solidFill>
              </a:rPr>
              <a:t>" "&gt;</a:t>
            </a:r>
          </a:p>
          <a:p>
            <a:r>
              <a:rPr lang="ru-RU" dirty="0" smtClean="0"/>
              <a:t>Текстовый объект может быть внутренним, как в приведенном выше примере, и внешним, например:</a:t>
            </a:r>
          </a:p>
          <a:p>
            <a:r>
              <a:rPr lang="ru-RU" dirty="0" smtClean="0">
                <a:solidFill>
                  <a:srgbClr val="00B050"/>
                </a:solidFill>
              </a:rPr>
              <a:t>&lt;!ENTITY </a:t>
            </a:r>
            <a:r>
              <a:rPr lang="ru-RU" dirty="0" err="1" smtClean="0">
                <a:solidFill>
                  <a:srgbClr val="00B050"/>
                </a:solidFill>
              </a:rPr>
              <a:t>auth_r</a:t>
            </a:r>
            <a:r>
              <a:rPr lang="ru-RU" dirty="0" smtClean="0">
                <a:solidFill>
                  <a:srgbClr val="00B050"/>
                </a:solidFill>
              </a:rPr>
              <a:t> "c:\xml\author\russia.xml" SYSTEM&gt;</a:t>
            </a:r>
          </a:p>
          <a:p>
            <a:r>
              <a:rPr lang="ru-RU" dirty="0" smtClean="0"/>
              <a:t>Вместо параметра SYSTEM может использоваться параметр PUBLIC. Правила использования параметров SYSTEM и PUBLIC полностью аналогичны правилам их использования в предложении DOCTYPE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Двоичный объект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3232" cy="4873752"/>
          </a:xfrm>
        </p:spPr>
        <p:txBody>
          <a:bodyPr/>
          <a:lstStyle/>
          <a:p>
            <a:r>
              <a:rPr lang="ru-RU" dirty="0" smtClean="0"/>
              <a:t>Двоичный объект – это обычно внешний объект, который определяет двоичный файл.</a:t>
            </a:r>
          </a:p>
          <a:p>
            <a:r>
              <a:rPr lang="ru-RU" dirty="0" smtClean="0"/>
              <a:t>Признаком двоичного объекта является идентификатор NDATA. </a:t>
            </a:r>
          </a:p>
          <a:p>
            <a:pPr>
              <a:buNone/>
            </a:pPr>
            <a:r>
              <a:rPr lang="ru-RU" dirty="0" smtClean="0"/>
              <a:t>Синтаксис объявления двоичного объекта:</a:t>
            </a:r>
          </a:p>
          <a:p>
            <a:pPr>
              <a:buNone/>
            </a:pPr>
            <a:r>
              <a:rPr lang="ru-RU" dirty="0" smtClean="0">
                <a:solidFill>
                  <a:srgbClr val="00B050"/>
                </a:solidFill>
              </a:rPr>
              <a:t>&lt;!ENTITY имя "URL" SYSTEM NDATA </a:t>
            </a:r>
            <a:r>
              <a:rPr lang="ru-RU" dirty="0" err="1" smtClean="0">
                <a:solidFill>
                  <a:srgbClr val="00B050"/>
                </a:solidFill>
              </a:rPr>
              <a:t>тип_файла</a:t>
            </a:r>
            <a:r>
              <a:rPr lang="ru-RU" dirty="0" smtClean="0">
                <a:solidFill>
                  <a:srgbClr val="00B050"/>
                </a:solidFill>
              </a:rPr>
              <a:t>&gt;</a:t>
            </a:r>
          </a:p>
          <a:p>
            <a:pPr>
              <a:buNone/>
            </a:pPr>
            <a:r>
              <a:rPr lang="ru-RU" dirty="0" smtClean="0"/>
              <a:t>где: URL определяет местонахождение двоичного объекта;</a:t>
            </a:r>
          </a:p>
          <a:p>
            <a:pPr>
              <a:buNone/>
            </a:pPr>
            <a:r>
              <a:rPr lang="ru-RU" dirty="0" err="1" smtClean="0"/>
              <a:t>тип_файла</a:t>
            </a:r>
            <a:r>
              <a:rPr lang="ru-RU" dirty="0" smtClean="0"/>
              <a:t> – уточняет тип двоичного файла.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Параметрический объект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Параметрический объект – предназначен для хранения списков атрибутов и моделей содержания. </a:t>
            </a:r>
          </a:p>
          <a:p>
            <a:r>
              <a:rPr lang="ru-RU" dirty="0" smtClean="0"/>
              <a:t>Если несколько разных элементов имеют одинаковые списки атрибутов, то для того, чтобы каждый раз не задавать их, можно воспользоваться параметрическим объектом.</a:t>
            </a:r>
          </a:p>
          <a:p>
            <a:pPr>
              <a:buNone/>
            </a:pPr>
            <a:r>
              <a:rPr lang="ru-RU" dirty="0" smtClean="0"/>
              <a:t>Синтаксис объявления параметрического объекта:</a:t>
            </a:r>
            <a:r>
              <a:rPr lang="en-US" dirty="0" smtClean="0"/>
              <a:t> </a:t>
            </a:r>
            <a:endParaRPr lang="ru-RU" dirty="0" smtClean="0"/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&lt;!ENTITY % </a:t>
            </a:r>
            <a:r>
              <a:rPr lang="ru-RU" dirty="0" smtClean="0">
                <a:solidFill>
                  <a:srgbClr val="00B050"/>
                </a:solidFill>
              </a:rPr>
              <a:t>имя "содержание"&gt;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Символьный объект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Символьный объект – это комбинация знаков, которая должна представлять символы, не входящие в набор ASCII символов.</a:t>
            </a:r>
          </a:p>
          <a:p>
            <a:pPr>
              <a:buNone/>
            </a:pPr>
            <a:r>
              <a:rPr lang="ru-RU" dirty="0" smtClean="0"/>
              <a:t>Кроме символов, не входящих в набор ASCII, символьные объекты используются для ряда символов, входящих в набор ASCII, но зарезервированных для специальных целей. Например,</a:t>
            </a:r>
          </a:p>
          <a:p>
            <a:r>
              <a:rPr lang="ru-RU" dirty="0" smtClean="0"/>
              <a:t> амперсант "&amp;";</a:t>
            </a:r>
          </a:p>
          <a:p>
            <a:r>
              <a:rPr lang="ru-RU" dirty="0" smtClean="0"/>
              <a:t> знак меньше (открывающаяся угловая скобка) "&lt;";</a:t>
            </a:r>
          </a:p>
          <a:p>
            <a:r>
              <a:rPr lang="ru-RU" dirty="0" smtClean="0"/>
              <a:t>знак больше (закрывающаяся угловая скобка) "&lt;".</a:t>
            </a:r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Числовой объект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Числовой объект – это комбинация цифр, которая служит для тех же целей, что и символьные объекты, и может использоваться как альтернативный способ описания.</a:t>
            </a:r>
          </a:p>
          <a:p>
            <a:r>
              <a:rPr lang="ru-RU" dirty="0" smtClean="0"/>
              <a:t>В таблице представлено несколько символьных и соответствующих им числовых объектов.</a:t>
            </a:r>
          </a:p>
          <a:p>
            <a:endParaRPr lang="ru-RU" dirty="0" smtClean="0"/>
          </a:p>
          <a:p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5535" y="4437112"/>
          <a:ext cx="7704858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8286"/>
                <a:gridCol w="2568286"/>
                <a:gridCol w="2568286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Специальные символы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Символьный</a:t>
                      </a:r>
                      <a:r>
                        <a:rPr lang="ru-RU" baseline="0" dirty="0" smtClean="0"/>
                        <a:t> объект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Числовой объект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ru-RU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"&amp;"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&amp;amp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&amp;#38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ru-RU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"&lt;"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&amp;#60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ru-RU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"&gt;"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&amp;#62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 flipV="1">
            <a:off x="457200" y="228919"/>
            <a:ext cx="7467600" cy="45719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620688"/>
            <a:ext cx="7467600" cy="5853264"/>
          </a:xfrm>
        </p:spPr>
        <p:txBody>
          <a:bodyPr/>
          <a:lstStyle/>
          <a:p>
            <a:pPr>
              <a:buNone/>
            </a:pPr>
            <a:r>
              <a:rPr lang="ru-RU" b="1" dirty="0" smtClean="0"/>
              <a:t>Задача DTD определить:</a:t>
            </a:r>
          </a:p>
          <a:p>
            <a:r>
              <a:rPr lang="ru-RU" dirty="0" smtClean="0"/>
              <a:t>состав элементов, которые могут использоваться в XML документе;</a:t>
            </a:r>
          </a:p>
          <a:p>
            <a:r>
              <a:rPr lang="ru-RU" dirty="0" smtClean="0"/>
              <a:t>описание моделей содержания, т.е. правил вхождения одних элементов в другие;</a:t>
            </a:r>
          </a:p>
          <a:p>
            <a:r>
              <a:rPr lang="ru-RU" dirty="0" smtClean="0"/>
              <a:t>состав атрибутов, с какими элементами XML документа они могут использоваться;</a:t>
            </a:r>
          </a:p>
          <a:p>
            <a:r>
              <a:rPr lang="ru-RU" dirty="0" smtClean="0"/>
              <a:t>каким образом атрибуты могут применяться в элементах;</a:t>
            </a:r>
          </a:p>
          <a:p>
            <a:r>
              <a:rPr lang="ru-RU" dirty="0" smtClean="0"/>
              <a:t>описание сущностей, включаемых в XML документ.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Объявление </a:t>
            </a:r>
            <a:r>
              <a:rPr lang="en-US" dirty="0" smtClean="0"/>
              <a:t>DTD </a:t>
            </a:r>
            <a:r>
              <a:rPr lang="ru-RU" dirty="0" smtClean="0"/>
              <a:t>в </a:t>
            </a:r>
            <a:r>
              <a:rPr lang="en-US" dirty="0" smtClean="0"/>
              <a:t>XML doc.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3140968"/>
            <a:ext cx="70567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0" i="0" dirty="0" smtClean="0">
                <a:solidFill>
                  <a:srgbClr val="000000"/>
                </a:solidFill>
                <a:latin typeface="Times New Roman"/>
              </a:rPr>
              <a:t>Предложение DOCTYPE имеет вид:</a:t>
            </a:r>
          </a:p>
          <a:p>
            <a:r>
              <a:rPr lang="ru-RU" sz="2400" b="1" i="0" dirty="0" smtClean="0">
                <a:solidFill>
                  <a:srgbClr val="000000"/>
                </a:solidFill>
                <a:latin typeface="Times New Roman"/>
              </a:rPr>
              <a:t>&lt;!DOCTYPE </a:t>
            </a:r>
            <a:r>
              <a:rPr lang="ru-RU" sz="2400" b="1" i="0" dirty="0" err="1" smtClean="0">
                <a:solidFill>
                  <a:srgbClr val="000000"/>
                </a:solidFill>
                <a:latin typeface="Times New Roman"/>
              </a:rPr>
              <a:t>имя_dtd</a:t>
            </a:r>
            <a:r>
              <a:rPr lang="ru-RU" sz="2400" b="1" i="0" dirty="0" smtClean="0">
                <a:solidFill>
                  <a:srgbClr val="000000"/>
                </a:solidFill>
                <a:latin typeface="Times New Roman"/>
              </a:rPr>
              <a:t>  </a:t>
            </a:r>
            <a:r>
              <a:rPr lang="ru-RU" sz="2400" b="1" i="0" dirty="0" err="1" smtClean="0">
                <a:solidFill>
                  <a:srgbClr val="000000"/>
                </a:solidFill>
                <a:latin typeface="Times New Roman"/>
              </a:rPr>
              <a:t>расположение_dtd</a:t>
            </a:r>
            <a:r>
              <a:rPr lang="ru-RU" sz="2400" b="1" i="0" dirty="0" smtClean="0">
                <a:solidFill>
                  <a:srgbClr val="000000"/>
                </a:solidFill>
                <a:latin typeface="Times New Roman"/>
              </a:rPr>
              <a:t> &gt;,</a:t>
            </a:r>
          </a:p>
          <a:p>
            <a:endParaRPr lang="ru-RU" sz="2400" b="1" i="0" dirty="0" smtClean="0">
              <a:solidFill>
                <a:srgbClr val="000000"/>
              </a:solidFill>
              <a:latin typeface="Times New Roman"/>
            </a:endParaRPr>
          </a:p>
          <a:p>
            <a:r>
              <a:rPr lang="ru-RU" sz="2400" b="0" i="0" dirty="0" smtClean="0">
                <a:solidFill>
                  <a:srgbClr val="000000"/>
                </a:solidFill>
                <a:latin typeface="Times New Roman"/>
              </a:rPr>
              <a:t>где:  </a:t>
            </a:r>
            <a:r>
              <a:rPr lang="ru-RU" sz="2400" b="1" i="0" dirty="0" err="1" smtClean="0">
                <a:solidFill>
                  <a:srgbClr val="000000"/>
                </a:solidFill>
                <a:latin typeface="Times New Roman"/>
              </a:rPr>
              <a:t>имя_dtd</a:t>
            </a:r>
            <a:r>
              <a:rPr lang="ru-RU" sz="2400" b="0" i="0" dirty="0" smtClean="0">
                <a:solidFill>
                  <a:srgbClr val="000000"/>
                </a:solidFill>
                <a:latin typeface="Times New Roman"/>
              </a:rPr>
              <a:t> – имя схемы DTD;</a:t>
            </a:r>
          </a:p>
          <a:p>
            <a:r>
              <a:rPr lang="ru-RU" sz="2400" b="0" i="0" dirty="0" smtClean="0">
                <a:solidFill>
                  <a:srgbClr val="000000"/>
                </a:solidFill>
                <a:latin typeface="Times New Roman"/>
              </a:rPr>
              <a:t>Расположение </a:t>
            </a:r>
            <a:r>
              <a:rPr lang="ru-RU" sz="2400" b="1" i="0" dirty="0" err="1" smtClean="0">
                <a:solidFill>
                  <a:srgbClr val="000000"/>
                </a:solidFill>
                <a:latin typeface="Times New Roman"/>
              </a:rPr>
              <a:t>_dtd</a:t>
            </a:r>
            <a:r>
              <a:rPr lang="ru-RU" sz="2400" b="0" i="0" dirty="0" smtClean="0">
                <a:solidFill>
                  <a:srgbClr val="000000"/>
                </a:solidFill>
                <a:latin typeface="Times New Roman"/>
              </a:rPr>
              <a:t> – описатель местоположения схемы DTD.</a:t>
            </a:r>
            <a:endParaRPr lang="ru-RU" sz="2400" b="0" i="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611560" y="1844824"/>
            <a:ext cx="7935144" cy="21168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Типы 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DTD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относительно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XML)</a:t>
            </a:r>
            <a:endParaRPr kumimoji="0" lang="ru-RU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547664" y="2708920"/>
            <a:ext cx="1224136" cy="17281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6"/>
          <p:cNvCxnSpPr/>
          <p:nvPr/>
        </p:nvCxnSpPr>
        <p:spPr>
          <a:xfrm>
            <a:off x="5148064" y="2708920"/>
            <a:ext cx="1224136" cy="17281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5576" y="4869160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Внешние</a:t>
            </a:r>
            <a:endParaRPr lang="ru-RU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4644008" y="4797152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Внутренние</a:t>
            </a:r>
            <a:endParaRPr lang="ru-RU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00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23928" y="2060848"/>
            <a:ext cx="3232441" cy="9587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Внешние </a:t>
            </a:r>
            <a:r>
              <a:rPr lang="en-US" dirty="0" smtClean="0"/>
              <a:t>DTD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19256" cy="4873752"/>
          </a:xfrm>
        </p:spPr>
        <p:txBody>
          <a:bodyPr/>
          <a:lstStyle/>
          <a:p>
            <a:pPr>
              <a:buNone/>
            </a:pPr>
            <a:r>
              <a:rPr lang="ru-RU" sz="3200" dirty="0" smtClean="0"/>
              <a:t>Синтаксис предложения </a:t>
            </a:r>
            <a:r>
              <a:rPr lang="en-US" sz="3200" dirty="0" smtClean="0"/>
              <a:t>DOCTYPE</a:t>
            </a:r>
            <a:r>
              <a:rPr lang="ru-RU" sz="3200" dirty="0" smtClean="0"/>
              <a:t>: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Times New Roman"/>
              </a:rPr>
              <a:t>&lt;!DOCTYPE </a:t>
            </a:r>
            <a:r>
              <a:rPr lang="ru-RU" sz="2800" b="1" dirty="0" err="1" smtClean="0">
                <a:solidFill>
                  <a:srgbClr val="000000"/>
                </a:solidFill>
                <a:latin typeface="Times New Roman"/>
              </a:rPr>
              <a:t>имя_</a:t>
            </a:r>
            <a:r>
              <a:rPr lang="en-US" sz="2800" b="1" dirty="0" err="1" smtClean="0">
                <a:solidFill>
                  <a:srgbClr val="000000"/>
                </a:solidFill>
                <a:latin typeface="Times New Roman"/>
              </a:rPr>
              <a:t>dtd</a:t>
            </a:r>
            <a:r>
              <a:rPr lang="ru-RU" sz="2800" b="1" dirty="0" smtClean="0">
                <a:solidFill>
                  <a:srgbClr val="000000"/>
                </a:solidFill>
                <a:latin typeface="Times New Roman"/>
              </a:rPr>
              <a:t>                                    </a:t>
            </a:r>
            <a:r>
              <a:rPr lang="en-US" sz="2800" b="1" dirty="0" smtClean="0">
                <a:solidFill>
                  <a:srgbClr val="000000"/>
                </a:solidFill>
                <a:latin typeface="Times New Roman"/>
              </a:rPr>
              <a:t>&gt;</a:t>
            </a:r>
            <a:r>
              <a:rPr lang="ru-RU" sz="2800" b="1" dirty="0" smtClean="0">
                <a:solidFill>
                  <a:srgbClr val="000000"/>
                </a:solidFill>
                <a:latin typeface="Times New Roman"/>
              </a:rPr>
              <a:t>            </a:t>
            </a:r>
            <a:endParaRPr lang="ru-RU" sz="2800" b="1" dirty="0" smtClean="0"/>
          </a:p>
          <a:p>
            <a:endParaRPr lang="en-US" dirty="0" smtClean="0"/>
          </a:p>
          <a:p>
            <a:r>
              <a:rPr lang="ru-RU" sz="2800" dirty="0" smtClean="0"/>
              <a:t>где: URI – указание местоположения схемы DTD.</a:t>
            </a:r>
            <a:endParaRPr lang="en-US" sz="2800" dirty="0" smtClean="0"/>
          </a:p>
          <a:p>
            <a:r>
              <a:rPr lang="ru-RU" sz="2800" dirty="0" smtClean="0"/>
              <a:t>SYSTEM и PUBLIC – альтернативно используемые ключевые слова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202034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92696"/>
            <a:ext cx="8147248" cy="578125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При указании SYSTEM анализатор должен найти DTD по явно указанному URI, например:</a:t>
            </a:r>
          </a:p>
          <a:p>
            <a:pPr>
              <a:buNone/>
            </a:pPr>
            <a:endParaRPr lang="ru-RU" dirty="0" smtClean="0"/>
          </a:p>
          <a:p>
            <a:r>
              <a:rPr lang="ru-RU" b="1" dirty="0" smtClean="0"/>
              <a:t>&lt;!DOCTYPE  </a:t>
            </a:r>
            <a:r>
              <a:rPr lang="ru-RU" b="1" dirty="0" err="1" smtClean="0"/>
              <a:t>library</a:t>
            </a:r>
            <a:r>
              <a:rPr lang="ru-RU" b="1" dirty="0" smtClean="0"/>
              <a:t> SYSTEM “http://www.library.org/dtd/library.dtd”&gt;</a:t>
            </a:r>
            <a:endParaRPr lang="en-US" b="1" dirty="0" smtClean="0"/>
          </a:p>
          <a:p>
            <a:pPr>
              <a:buNone/>
            </a:pPr>
            <a:r>
              <a:rPr lang="ru-RU" dirty="0" smtClean="0"/>
              <a:t>Иначе, </a:t>
            </a:r>
          </a:p>
          <a:p>
            <a:pPr>
              <a:buNone/>
            </a:pPr>
            <a:endParaRPr lang="ru-RU" dirty="0" smtClean="0"/>
          </a:p>
          <a:p>
            <a:r>
              <a:rPr lang="en-US" b="1" dirty="0" smtClean="0"/>
              <a:t>&lt;!DOCTYPE  library PUBLIC “world/library.dtd”&gt;</a:t>
            </a:r>
            <a:endParaRPr lang="ru-RU" b="1" dirty="0" smtClean="0"/>
          </a:p>
          <a:p>
            <a:pPr>
              <a:buNone/>
            </a:pPr>
            <a:r>
              <a:rPr lang="ru-RU" dirty="0" smtClean="0"/>
              <a:t>Можно совместить описание РUBLIC с указанием конкретного расположения файла со схемой DTD.</a:t>
            </a:r>
          </a:p>
          <a:p>
            <a:pPr>
              <a:buNone/>
            </a:pPr>
            <a:endParaRPr lang="ru-RU" dirty="0" smtClean="0"/>
          </a:p>
          <a:p>
            <a:r>
              <a:rPr lang="en-US" b="1" dirty="0" smtClean="0"/>
              <a:t>&lt;!DOCTYPE  library PUBLIC "world/library.dtd" "http://www.library.org/dtd/library.dtd"&gt;</a:t>
            </a:r>
            <a:endParaRPr lang="ru-RU" b="1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Внутренние </a:t>
            </a:r>
            <a:r>
              <a:rPr lang="en-US" dirty="0" smtClean="0"/>
              <a:t>DTD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800" dirty="0" smtClean="0"/>
              <a:t>Внутренний DTD включается непосредственно в тело XML документа.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B050"/>
                </a:solidFill>
              </a:rPr>
              <a:t>&lt;!-- DTD --&gt; </a:t>
            </a:r>
            <a:endParaRPr lang="ru-RU" sz="20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00B050"/>
                </a:solidFill>
              </a:rPr>
              <a:t>&lt;!DOCTYPE  </a:t>
            </a:r>
            <a:r>
              <a:rPr lang="ru-RU" sz="2000" b="1" dirty="0" err="1" smtClean="0">
                <a:solidFill>
                  <a:srgbClr val="00B050"/>
                </a:solidFill>
              </a:rPr>
              <a:t>имя_</a:t>
            </a:r>
            <a:r>
              <a:rPr lang="en-US" sz="2000" b="1" dirty="0" err="1" smtClean="0">
                <a:solidFill>
                  <a:srgbClr val="00B050"/>
                </a:solidFill>
              </a:rPr>
              <a:t>dtd</a:t>
            </a:r>
            <a:endParaRPr lang="ru-RU" sz="20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00B050"/>
                </a:solidFill>
              </a:rPr>
              <a:t> [    </a:t>
            </a:r>
            <a:endParaRPr lang="ru-RU" sz="20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ru-RU" sz="2000" b="1" dirty="0" smtClean="0">
                <a:solidFill>
                  <a:srgbClr val="00B050"/>
                </a:solidFill>
              </a:rPr>
              <a:t>содержание </a:t>
            </a:r>
            <a:r>
              <a:rPr lang="en-US" sz="2000" b="1" dirty="0" smtClean="0">
                <a:solidFill>
                  <a:srgbClr val="00B050"/>
                </a:solidFill>
              </a:rPr>
              <a:t>DTD </a:t>
            </a:r>
            <a:endParaRPr lang="ru-RU" sz="20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00B050"/>
                </a:solidFill>
              </a:rPr>
              <a:t>]&gt; </a:t>
            </a:r>
            <a:endParaRPr lang="ru-RU" sz="20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00B050"/>
                </a:solidFill>
              </a:rPr>
              <a:t>&lt;!-- XML </a:t>
            </a:r>
            <a:r>
              <a:rPr lang="ru-RU" sz="2000" b="1" dirty="0" smtClean="0">
                <a:solidFill>
                  <a:srgbClr val="00B050"/>
                </a:solidFill>
              </a:rPr>
              <a:t>документ --&gt; </a:t>
            </a:r>
          </a:p>
          <a:p>
            <a:pPr>
              <a:buNone/>
            </a:pPr>
            <a:r>
              <a:rPr lang="ru-RU" sz="2000" b="1" dirty="0" smtClean="0">
                <a:solidFill>
                  <a:srgbClr val="00B050"/>
                </a:solidFill>
              </a:rPr>
              <a:t>&lt;</a:t>
            </a:r>
            <a:r>
              <a:rPr lang="en-US" sz="2000" b="1" dirty="0" smtClean="0">
                <a:solidFill>
                  <a:srgbClr val="00B050"/>
                </a:solidFill>
              </a:rPr>
              <a:t>library&gt;</a:t>
            </a:r>
            <a:endParaRPr lang="ru-RU" sz="20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00B050"/>
                </a:solidFill>
              </a:rPr>
              <a:t> . . . </a:t>
            </a:r>
            <a:endParaRPr lang="ru-RU" sz="20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00B050"/>
                </a:solidFill>
              </a:rPr>
              <a:t>&lt;/library&gt; &gt;</a:t>
            </a:r>
            <a:r>
              <a:rPr lang="en-US" sz="2800" dirty="0" smtClean="0">
                <a:solidFill>
                  <a:srgbClr val="00B050"/>
                </a:solidFill>
              </a:rPr>
              <a:t> </a:t>
            </a:r>
            <a:endParaRPr lang="ru-RU" sz="28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Одновременное использование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628800"/>
            <a:ext cx="8435280" cy="4873752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ru-RU" sz="2800" dirty="0" smtClean="0"/>
              <a:t>Синтаксис предложения DOCTYPE при одновременном использовании:</a:t>
            </a:r>
          </a:p>
          <a:p>
            <a:pPr algn="just">
              <a:buNone/>
            </a:pPr>
            <a:r>
              <a:rPr lang="ru-RU" sz="2000" dirty="0" smtClean="0">
                <a:solidFill>
                  <a:srgbClr val="00B050"/>
                </a:solidFill>
              </a:rPr>
              <a:t>&lt;!– сначала внешний, а за ним внутренний DTD --&gt; </a:t>
            </a:r>
          </a:p>
          <a:p>
            <a:pPr algn="just">
              <a:buNone/>
            </a:pPr>
            <a:r>
              <a:rPr lang="ru-RU" sz="2000" dirty="0" smtClean="0">
                <a:solidFill>
                  <a:srgbClr val="00B050"/>
                </a:solidFill>
              </a:rPr>
              <a:t>&lt;!DOCTYPE </a:t>
            </a:r>
            <a:r>
              <a:rPr lang="ru-RU" sz="2000" dirty="0" err="1" smtClean="0">
                <a:solidFill>
                  <a:srgbClr val="00B050"/>
                </a:solidFill>
              </a:rPr>
              <a:t>имя_dtd</a:t>
            </a:r>
            <a:r>
              <a:rPr lang="ru-RU" sz="2000" i="1" dirty="0" smtClean="0">
                <a:solidFill>
                  <a:srgbClr val="00B050"/>
                </a:solidFill>
              </a:rPr>
              <a:t>  </a:t>
            </a:r>
            <a:r>
              <a:rPr lang="ru-RU" sz="2000" dirty="0" smtClean="0">
                <a:solidFill>
                  <a:srgbClr val="00B050"/>
                </a:solidFill>
              </a:rPr>
              <a:t> &gt; </a:t>
            </a:r>
          </a:p>
          <a:p>
            <a:pPr algn="just">
              <a:buNone/>
            </a:pPr>
            <a:r>
              <a:rPr lang="ru-RU" sz="2000" dirty="0" smtClean="0">
                <a:solidFill>
                  <a:srgbClr val="00B050"/>
                </a:solidFill>
              </a:rPr>
              <a:t> [ </a:t>
            </a:r>
            <a:r>
              <a:rPr lang="ru-RU" sz="2000" i="1" dirty="0" smtClean="0">
                <a:solidFill>
                  <a:srgbClr val="00B050"/>
                </a:solidFill>
              </a:rPr>
              <a:t>   </a:t>
            </a:r>
          </a:p>
          <a:p>
            <a:pPr algn="just">
              <a:buNone/>
            </a:pPr>
            <a:r>
              <a:rPr lang="ru-RU" sz="2000" dirty="0" smtClean="0">
                <a:solidFill>
                  <a:srgbClr val="00B050"/>
                </a:solidFill>
              </a:rPr>
              <a:t>содержание внутреннего DTD </a:t>
            </a:r>
          </a:p>
          <a:p>
            <a:pPr algn="just">
              <a:buNone/>
            </a:pPr>
            <a:r>
              <a:rPr lang="ru-RU" sz="2000" dirty="0" smtClean="0">
                <a:solidFill>
                  <a:srgbClr val="00B050"/>
                </a:solidFill>
              </a:rPr>
              <a:t>]&gt; </a:t>
            </a:r>
          </a:p>
          <a:p>
            <a:pPr algn="just">
              <a:buNone/>
            </a:pPr>
            <a:r>
              <a:rPr lang="ru-RU" sz="2000" dirty="0" smtClean="0">
                <a:solidFill>
                  <a:srgbClr val="00B050"/>
                </a:solidFill>
              </a:rPr>
              <a:t>&lt;!-- XML документ --&gt;</a:t>
            </a:r>
          </a:p>
          <a:p>
            <a:pPr algn="just">
              <a:buNone/>
            </a:pPr>
            <a:r>
              <a:rPr lang="ru-RU" sz="2000" dirty="0" smtClean="0">
                <a:solidFill>
                  <a:srgbClr val="00B050"/>
                </a:solidFill>
              </a:rPr>
              <a:t> &lt;</a:t>
            </a:r>
            <a:r>
              <a:rPr lang="ru-RU" sz="2000" dirty="0" err="1" smtClean="0">
                <a:solidFill>
                  <a:srgbClr val="00B050"/>
                </a:solidFill>
              </a:rPr>
              <a:t>library</a:t>
            </a:r>
            <a:r>
              <a:rPr lang="ru-RU" sz="2000" dirty="0" smtClean="0">
                <a:solidFill>
                  <a:srgbClr val="00B050"/>
                </a:solidFill>
              </a:rPr>
              <a:t>&gt; </a:t>
            </a:r>
          </a:p>
          <a:p>
            <a:pPr algn="just">
              <a:buNone/>
            </a:pPr>
            <a:r>
              <a:rPr lang="ru-RU" sz="2000" dirty="0" smtClean="0">
                <a:solidFill>
                  <a:srgbClr val="00B050"/>
                </a:solidFill>
              </a:rPr>
              <a:t>. . . </a:t>
            </a:r>
          </a:p>
          <a:p>
            <a:pPr algn="just">
              <a:buNone/>
            </a:pPr>
            <a:r>
              <a:rPr lang="ru-RU" sz="2000" dirty="0" smtClean="0">
                <a:solidFill>
                  <a:srgbClr val="00B050"/>
                </a:solidFill>
              </a:rPr>
              <a:t>&lt;/</a:t>
            </a:r>
            <a:r>
              <a:rPr lang="ru-RU" sz="2000" dirty="0" err="1" smtClean="0">
                <a:solidFill>
                  <a:srgbClr val="00B050"/>
                </a:solidFill>
              </a:rPr>
              <a:t>library</a:t>
            </a:r>
            <a:r>
              <a:rPr lang="ru-RU" sz="2000" dirty="0" smtClean="0">
                <a:solidFill>
                  <a:srgbClr val="00B050"/>
                </a:solidFill>
              </a:rPr>
              <a:t>&gt; &gt; </a:t>
            </a:r>
          </a:p>
          <a:p>
            <a:pPr algn="just">
              <a:buNone/>
            </a:pPr>
            <a:endParaRPr lang="ru-RU" sz="20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131</TotalTime>
  <Words>354</Words>
  <Application>Microsoft Office PowerPoint</Application>
  <PresentationFormat>Экран (4:3)</PresentationFormat>
  <Paragraphs>193</Paragraphs>
  <Slides>28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29" baseType="lpstr">
      <vt:lpstr>Oriel</vt:lpstr>
      <vt:lpstr>DTD-Document Type Definition</vt:lpstr>
      <vt:lpstr>Введение</vt:lpstr>
      <vt:lpstr>Слайд 3</vt:lpstr>
      <vt:lpstr>Объявление DTD в XML doc.</vt:lpstr>
      <vt:lpstr>Слайд 5</vt:lpstr>
      <vt:lpstr>Внешние DTD</vt:lpstr>
      <vt:lpstr>Слайд 7</vt:lpstr>
      <vt:lpstr>Внутренние DTD</vt:lpstr>
      <vt:lpstr>Одновременное использование</vt:lpstr>
      <vt:lpstr>Типы элементов</vt:lpstr>
      <vt:lpstr>Объявление элементов</vt:lpstr>
      <vt:lpstr>Атрибуты</vt:lpstr>
      <vt:lpstr>Типы атрибутов</vt:lpstr>
      <vt:lpstr>Определение типов атрибутов</vt:lpstr>
      <vt:lpstr>Типы значений атрибутов</vt:lpstr>
      <vt:lpstr>Слайд 16</vt:lpstr>
      <vt:lpstr>Слайд 17</vt:lpstr>
      <vt:lpstr>Слайд 18</vt:lpstr>
      <vt:lpstr>Слайд 19</vt:lpstr>
      <vt:lpstr>Определение атрибутов</vt:lpstr>
      <vt:lpstr>Пример описания атрибутов</vt:lpstr>
      <vt:lpstr>Слайд 22</vt:lpstr>
      <vt:lpstr>Объекты</vt:lpstr>
      <vt:lpstr>Текстовый объект</vt:lpstr>
      <vt:lpstr>Двоичный объект</vt:lpstr>
      <vt:lpstr>Параметрический объект</vt:lpstr>
      <vt:lpstr>Символьный объект</vt:lpstr>
      <vt:lpstr>Числовой объект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DTD-Document Type Definition</dc:title>
  <dc:creator>Оля</dc:creator>
  <cp:lastModifiedBy>толя</cp:lastModifiedBy>
  <cp:revision>13</cp:revision>
  <dcterms:created xsi:type="dcterms:W3CDTF">2015-10-10T16:13:28Z</dcterms:created>
  <dcterms:modified xsi:type="dcterms:W3CDTF">2015-10-14T16:27:49Z</dcterms:modified>
</cp:coreProperties>
</file>