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3" r:id="rId3"/>
    <p:sldId id="294" r:id="rId4"/>
    <p:sldId id="307" r:id="rId5"/>
    <p:sldId id="308" r:id="rId6"/>
    <p:sldId id="25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258" r:id="rId15"/>
    <p:sldId id="280" r:id="rId16"/>
    <p:sldId id="288" r:id="rId17"/>
    <p:sldId id="306" r:id="rId18"/>
    <p:sldId id="310" r:id="rId19"/>
    <p:sldId id="311" r:id="rId20"/>
    <p:sldId id="312" r:id="rId21"/>
    <p:sldId id="309" r:id="rId22"/>
    <p:sldId id="313" r:id="rId23"/>
    <p:sldId id="314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ru-RU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ru-RU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5993D-A69A-470A-8DBF-925E8E6F428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426420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DE1D6-D1A2-4B09-A48F-F4488AAF6A5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263600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16892-8CB9-4D8A-AC22-90DC070BFA8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214794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7864A-E27E-4B9F-9647-23011E61C9E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926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3A632-C3EC-45C8-A017-543A09FFFF7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10820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3C0F6-EB5D-421C-97F7-8369AA5B31F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4615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72BD-370A-435B-8E6A-0B2ED45A0C8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38988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811E3-13A2-49B7-B2EE-42D7C49AC62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41339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B997B-75C7-41B5-949A-AE9BAB02066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129784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795A2-1592-4D06-A789-89A3E97DD0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82437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C5DF-45D2-4048-A464-26EE0156D71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="" xmlns:p14="http://schemas.microsoft.com/office/powerpoint/2010/main" val="389626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Click to edit Master text styles</a:t>
            </a:r>
          </a:p>
          <a:p>
            <a:pPr lvl="1"/>
            <a:r>
              <a:rPr lang="ru-RU" altLang="en-US" smtClean="0"/>
              <a:t>Second level</a:t>
            </a:r>
          </a:p>
          <a:p>
            <a:pPr lvl="2"/>
            <a:r>
              <a:rPr lang="ru-RU" altLang="en-US" smtClean="0"/>
              <a:t>Third level</a:t>
            </a:r>
          </a:p>
          <a:p>
            <a:pPr lvl="3"/>
            <a:r>
              <a:rPr lang="ru-RU" altLang="en-US" smtClean="0"/>
              <a:t>Fourth level</a:t>
            </a:r>
          </a:p>
          <a:p>
            <a:pPr lvl="4"/>
            <a:r>
              <a:rPr lang="ru-RU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A924564C-7CE0-45C5-82AE-2D8FA00B547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File:Ruby_logo.sv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ruby.org/" TargetMode="External"/><Relationship Id="rId2" Type="http://schemas.openxmlformats.org/officeDocument/2006/relationships/hyperlink" Target="http://www.ruby-lang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hyperlink" Target="http://ru.wikipedia.org/wiki/%D0%A4%D0%B0%D0%B9%D0%BB:Yukihiro_Matsumoto.JP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Язык </a:t>
            </a:r>
            <a:r>
              <a:rPr lang="en-US" smtClean="0"/>
              <a:t>Ruby</a:t>
            </a:r>
            <a:endParaRPr lang="ru-RU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Потапова Вера</a:t>
            </a:r>
          </a:p>
          <a:p>
            <a:pPr eaLnBrk="1" hangingPunct="1"/>
            <a:r>
              <a:rPr lang="ru-RU" dirty="0" smtClean="0"/>
              <a:t>Группа 3371</a:t>
            </a:r>
          </a:p>
        </p:txBody>
      </p:sp>
      <p:pic>
        <p:nvPicPr>
          <p:cNvPr id="3076" name="Picture 6" descr="Ruby logo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Основной синтаксис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552" y="2132856"/>
            <a:ext cx="464742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ru-RU" sz="2400" b="1" dirty="0" smtClean="0">
                <a:solidFill>
                  <a:srgbClr val="0066CC"/>
                </a:solidFill>
                <a:latin typeface="Lucida Console" pitchFamily="49" charset="0"/>
              </a:rPr>
              <a:t>class</a:t>
            </a:r>
            <a:r>
              <a:rPr lang="ru-RU" sz="2400" b="1" dirty="0" smtClean="0">
                <a:latin typeface="Lucida Console" pitchFamily="49" charset="0"/>
              </a:rPr>
              <a:t> </a:t>
            </a:r>
            <a:r>
              <a:rPr lang="ru-RU" sz="2400" dirty="0" err="1" smtClean="0">
                <a:latin typeface="Lucida Console" pitchFamily="49" charset="0"/>
              </a:rPr>
              <a:t>SpaceMan</a:t>
            </a:r>
            <a:r>
              <a:rPr lang="ru-RU" sz="2400" dirty="0" smtClean="0">
                <a:latin typeface="Lucida Console" pitchFamily="49" charset="0"/>
              </a:rPr>
              <a:t> &lt; </a:t>
            </a:r>
            <a:r>
              <a:rPr lang="ru-RU" sz="2400" dirty="0" err="1" smtClean="0">
                <a:latin typeface="Lucida Console" pitchFamily="49" charset="0"/>
              </a:rPr>
              <a:t>Dreamer</a:t>
            </a:r>
            <a:endParaRPr lang="en-US" sz="2400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</a:t>
            </a:r>
            <a:r>
              <a:rPr lang="en-US" sz="2400" dirty="0" err="1" smtClean="0">
                <a:latin typeface="Lucida Console" pitchFamily="49" charset="0"/>
              </a:rPr>
              <a:t>attr_reader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CC3300"/>
                </a:solidFill>
                <a:latin typeface="Lucida Console" pitchFamily="49" charset="0"/>
              </a:rPr>
              <a:t>:name</a:t>
            </a: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attr_accessor </a:t>
            </a:r>
            <a:r>
              <a:rPr lang="en-US" sz="2400" dirty="0" smtClean="0">
                <a:solidFill>
                  <a:srgbClr val="CC3300"/>
                </a:solidFill>
                <a:latin typeface="Lucida Console" pitchFamily="49" charset="0"/>
              </a:rPr>
              <a:t>:rocket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  def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initialize(name)</a:t>
            </a: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	  @name = name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  def </a:t>
            </a:r>
            <a:r>
              <a:rPr lang="en-US" sz="2400" dirty="0" err="1" smtClean="0">
                <a:latin typeface="Lucida Console" pitchFamily="49" charset="0"/>
              </a:rPr>
              <a:t>where_i_am</a:t>
            </a:r>
            <a:r>
              <a:rPr lang="en-US" sz="2400" dirty="0" smtClean="0">
                <a:latin typeface="Lucida Console" pitchFamily="49" charset="0"/>
              </a:rPr>
              <a:t>?</a:t>
            </a: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  @</a:t>
            </a:r>
            <a:r>
              <a:rPr lang="en-US" sz="2400" dirty="0" err="1" smtClean="0">
                <a:latin typeface="Lucida Console" pitchFamily="49" charset="0"/>
              </a:rPr>
              <a:t>current_place.to_s</a:t>
            </a:r>
            <a:endParaRPr lang="en-US" sz="2400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</a:t>
            </a: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r>
              <a:rPr lang="ru-RU" sz="24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2080" y="1772817"/>
            <a:ext cx="3024336" cy="39703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 smtClean="0"/>
              <a:t>Весь код в объявлении класса начинает выполнятся как только интерпретатор видит его.</a:t>
            </a:r>
          </a:p>
          <a:p>
            <a:pPr>
              <a:spcBef>
                <a:spcPct val="50000"/>
              </a:spcBef>
            </a:pPr>
            <a:r>
              <a:rPr lang="en-US" b="1" dirty="0" err="1" smtClean="0"/>
              <a:t>attr_reader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attr_accessor</a:t>
            </a:r>
            <a:r>
              <a:rPr lang="en-US" dirty="0" smtClean="0"/>
              <a:t> </a:t>
            </a:r>
            <a:r>
              <a:rPr lang="ru-RU" dirty="0" smtClean="0"/>
              <a:t>– вызов метода класса </a:t>
            </a:r>
            <a:r>
              <a:rPr lang="en-US" dirty="0" smtClean="0"/>
              <a:t>Module</a:t>
            </a:r>
            <a:r>
              <a:rPr lang="ru-RU" dirty="0" smtClean="0"/>
              <a:t>, добавляющего в класс методы для чтения и доступа к членам класса </a:t>
            </a:r>
            <a:r>
              <a:rPr lang="en-US" b="1" dirty="0" smtClean="0"/>
              <a:t>@name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@rocket</a:t>
            </a:r>
            <a:r>
              <a:rPr lang="en-US" dirty="0" smtClean="0"/>
              <a:t> </a:t>
            </a:r>
            <a:r>
              <a:rPr lang="ru-RU" dirty="0" smtClean="0"/>
              <a:t>соответственно.</a:t>
            </a:r>
          </a:p>
          <a:p>
            <a:pPr>
              <a:spcBef>
                <a:spcPct val="5000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Основной синтаксис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79512" y="1700808"/>
            <a:ext cx="586814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class</a:t>
            </a:r>
            <a:r>
              <a:rPr lang="en-US" sz="2000" dirty="0" smtClean="0">
                <a:latin typeface="Lucida Console" pitchFamily="49" charset="0"/>
              </a:rPr>
              <a:t> Array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def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from_place</a:t>
            </a:r>
            <a:r>
              <a:rPr lang="en-US" sz="2000" dirty="0" smtClean="0">
                <a:latin typeface="Lucida Console" pitchFamily="49" charset="0"/>
              </a:rPr>
              <a:t>(place)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  </a:t>
            </a:r>
            <a:r>
              <a:rPr lang="en-US" sz="2000" dirty="0" err="1" smtClean="0">
                <a:latin typeface="Lucida Console" pitchFamily="49" charset="0"/>
              </a:rPr>
              <a:t>self.select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do</a:t>
            </a:r>
            <a:r>
              <a:rPr lang="en-US" sz="2000" dirty="0" smtClean="0">
                <a:latin typeface="Lucida Console" pitchFamily="49" charset="0"/>
              </a:rPr>
              <a:t> |s|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    </a:t>
            </a:r>
            <a:r>
              <a:rPr lang="en-US" sz="2000" dirty="0" err="1" smtClean="0">
                <a:latin typeface="Lucida Console" pitchFamily="49" charset="0"/>
              </a:rPr>
              <a:t>s.where_i_am</a:t>
            </a:r>
            <a:r>
              <a:rPr lang="en-US" sz="2000" dirty="0" smtClean="0">
                <a:latin typeface="Lucida Console" pitchFamily="49" charset="0"/>
              </a:rPr>
              <a:t> == place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 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flyers &lt;&lt; mike</a:t>
            </a:r>
          </a:p>
          <a:p>
            <a:pPr>
              <a:buFontTx/>
              <a:buNone/>
            </a:pPr>
            <a:r>
              <a:rPr lang="en-US" sz="2000" dirty="0" err="1" smtClean="0">
                <a:latin typeface="Lucida Console" pitchFamily="49" charset="0"/>
              </a:rPr>
              <a:t>flyers.from_place</a:t>
            </a:r>
            <a:r>
              <a:rPr lang="en-US" sz="2000" dirty="0" smtClean="0">
                <a:latin typeface="Lucida Console" pitchFamily="49" charset="0"/>
              </a:rPr>
              <a:t>(‘Mars’).each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do</a:t>
            </a:r>
            <a:r>
              <a:rPr lang="en-US" sz="2000" dirty="0" smtClean="0">
                <a:latin typeface="Lucida Console" pitchFamily="49" charset="0"/>
              </a:rPr>
              <a:t> |s|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print s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  <a:endParaRPr lang="ru-RU" sz="2000" b="1" dirty="0">
              <a:solidFill>
                <a:srgbClr val="0066CC"/>
              </a:solidFill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484784"/>
            <a:ext cx="3024336" cy="27238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 smtClean="0"/>
              <a:t>Классы в </a:t>
            </a:r>
            <a:r>
              <a:rPr lang="en-US" dirty="0" smtClean="0"/>
              <a:t>ruby </a:t>
            </a:r>
            <a:r>
              <a:rPr lang="ru-RU" dirty="0" smtClean="0"/>
              <a:t>открыты и свободны для дополнения.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ru-RU" dirty="0" smtClean="0"/>
              <a:t>Здесь в стандартный класс </a:t>
            </a:r>
            <a:r>
              <a:rPr lang="en-US" b="1" dirty="0" smtClean="0"/>
              <a:t>Array</a:t>
            </a:r>
            <a:r>
              <a:rPr lang="ru-RU" b="1" dirty="0" smtClean="0"/>
              <a:t> </a:t>
            </a:r>
            <a:r>
              <a:rPr lang="ru-RU" dirty="0" smtClean="0"/>
              <a:t>добавляется собственный метод, который будет виден только на время действия этого кода.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Основной синтаксис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79512" y="1700808"/>
            <a:ext cx="586814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class</a:t>
            </a:r>
            <a:r>
              <a:rPr lang="en-US" sz="2000" dirty="0" smtClean="0">
                <a:latin typeface="Lucida Console" pitchFamily="49" charset="0"/>
              </a:rPr>
              <a:t> Array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def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from_place</a:t>
            </a:r>
            <a:r>
              <a:rPr lang="en-US" sz="2000" dirty="0" smtClean="0">
                <a:latin typeface="Lucida Console" pitchFamily="49" charset="0"/>
              </a:rPr>
              <a:t>(place)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  </a:t>
            </a:r>
            <a:r>
              <a:rPr lang="en-US" sz="2000" dirty="0" err="1" smtClean="0">
                <a:latin typeface="Lucida Console" pitchFamily="49" charset="0"/>
              </a:rPr>
              <a:t>self.select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do</a:t>
            </a:r>
            <a:r>
              <a:rPr lang="en-US" sz="2000" dirty="0" smtClean="0">
                <a:latin typeface="Lucida Console" pitchFamily="49" charset="0"/>
              </a:rPr>
              <a:t> |s|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    </a:t>
            </a:r>
            <a:r>
              <a:rPr lang="en-US" sz="2000" dirty="0" err="1" smtClean="0">
                <a:latin typeface="Lucida Console" pitchFamily="49" charset="0"/>
              </a:rPr>
              <a:t>s.where_i_am</a:t>
            </a:r>
            <a:r>
              <a:rPr lang="en-US" sz="2000" dirty="0" smtClean="0">
                <a:latin typeface="Lucida Console" pitchFamily="49" charset="0"/>
              </a:rPr>
              <a:t> == place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 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flyers &lt;&lt; mike</a:t>
            </a:r>
          </a:p>
          <a:p>
            <a:pPr>
              <a:buFontTx/>
              <a:buNone/>
            </a:pPr>
            <a:r>
              <a:rPr lang="en-US" sz="2000" dirty="0" err="1" smtClean="0">
                <a:latin typeface="Lucida Console" pitchFamily="49" charset="0"/>
              </a:rPr>
              <a:t>flyers.from_place</a:t>
            </a:r>
            <a:r>
              <a:rPr lang="en-US" sz="2000" dirty="0" smtClean="0">
                <a:latin typeface="Lucida Console" pitchFamily="49" charset="0"/>
              </a:rPr>
              <a:t>(‘Mars’).each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do</a:t>
            </a:r>
            <a:r>
              <a:rPr lang="en-US" sz="2000" dirty="0" smtClean="0">
                <a:latin typeface="Lucida Console" pitchFamily="49" charset="0"/>
              </a:rPr>
              <a:t> |s|</a:t>
            </a:r>
          </a:p>
          <a:p>
            <a:pPr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print s</a:t>
            </a:r>
          </a:p>
          <a:p>
            <a:pPr>
              <a:buFontTx/>
              <a:buNone/>
            </a:pP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  <a:endParaRPr lang="ru-RU" sz="2000" b="1" dirty="0">
              <a:solidFill>
                <a:srgbClr val="0066CC"/>
              </a:solidFill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0152" y="2492896"/>
            <a:ext cx="3024336" cy="39703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Ruby-</a:t>
            </a:r>
            <a:r>
              <a:rPr lang="ru-RU" b="1" dirty="0" smtClean="0"/>
              <a:t>блоки.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Ruby-</a:t>
            </a:r>
            <a:r>
              <a:rPr lang="ru-RU" dirty="0" smtClean="0"/>
              <a:t>блоки – специальная конструкция языка. Код, объявленный внутри </a:t>
            </a:r>
            <a:r>
              <a:rPr lang="en-US" b="1" dirty="0" smtClean="0"/>
              <a:t>do</a:t>
            </a:r>
            <a:r>
              <a:rPr lang="en-US" dirty="0" smtClean="0"/>
              <a:t>..</a:t>
            </a:r>
            <a:r>
              <a:rPr lang="en-US" b="1" dirty="0" smtClean="0"/>
              <a:t>end </a:t>
            </a:r>
            <a:r>
              <a:rPr lang="ru-RU" dirty="0" smtClean="0"/>
              <a:t>выполняется внутри метода, с которым используется блок.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each</a:t>
            </a:r>
            <a:r>
              <a:rPr lang="en-US" dirty="0" smtClean="0"/>
              <a:t> – </a:t>
            </a:r>
            <a:r>
              <a:rPr lang="ru-RU" dirty="0" smtClean="0"/>
              <a:t>стандартные методы для выбора по условию и перебора всей коллекции соответственно.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Основной синтаксис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79513" y="1700808"/>
            <a:ext cx="554461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class</a:t>
            </a:r>
            <a:r>
              <a:rPr lang="en-US" sz="2000" dirty="0" smtClean="0">
                <a:latin typeface="Lucida Console" pitchFamily="49" charset="0"/>
              </a:rPr>
              <a:t> Rocket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def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travel_to</a:t>
            </a:r>
            <a:r>
              <a:rPr lang="en-US" sz="2000" dirty="0" smtClean="0">
                <a:latin typeface="Lucida Console" pitchFamily="49" charset="0"/>
              </a:rPr>
              <a:t>(place)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    planet = </a:t>
            </a:r>
            <a:r>
              <a:rPr lang="en-US" sz="2000" dirty="0" err="1" smtClean="0">
                <a:latin typeface="Lucida Console" pitchFamily="49" charset="0"/>
              </a:rPr>
              <a:t>fly_to</a:t>
            </a:r>
            <a:r>
              <a:rPr lang="en-US" sz="2000" dirty="0" smtClean="0">
                <a:latin typeface="Lucida Console" pitchFamily="49" charset="0"/>
              </a:rPr>
              <a:t> place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   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yield</a:t>
            </a:r>
            <a:r>
              <a:rPr lang="en-US" sz="2000" dirty="0" smtClean="0">
                <a:latin typeface="Lucida Console" pitchFamily="49" charset="0"/>
              </a:rPr>
              <a:t> planet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if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block_given</a:t>
            </a:r>
            <a:r>
              <a:rPr lang="en-US" sz="2000" dirty="0" smtClean="0">
                <a:latin typeface="Lucida Console" pitchFamily="49" charset="0"/>
              </a:rPr>
              <a:t>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    </a:t>
            </a:r>
            <a:r>
              <a:rPr lang="en-US" sz="2000" dirty="0" err="1" smtClean="0">
                <a:latin typeface="Lucida Console" pitchFamily="49" charset="0"/>
              </a:rPr>
              <a:t>fly_back</a:t>
            </a:r>
            <a:endParaRPr lang="en-US" sz="2000" dirty="0" smtClean="0">
              <a:latin typeface="Lucida Console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 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rgbClr val="0066CC"/>
              </a:solidFill>
              <a:latin typeface="Lucida Console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mike = </a:t>
            </a:r>
            <a:r>
              <a:rPr lang="en-US" sz="2000" dirty="0" err="1" smtClean="0">
                <a:latin typeface="Lucida Console" pitchFamily="49" charset="0"/>
              </a:rPr>
              <a:t>SpaceMan.new</a:t>
            </a:r>
            <a:r>
              <a:rPr lang="en-US" sz="2000" dirty="0" smtClean="0">
                <a:latin typeface="Lucida Console" pitchFamily="49" charset="0"/>
              </a:rPr>
              <a:t>(‘mike’)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Lucida Console" pitchFamily="49" charset="0"/>
              </a:rPr>
              <a:t>mike.rocket</a:t>
            </a:r>
            <a:r>
              <a:rPr lang="en-US" sz="2000" dirty="0" smtClean="0">
                <a:latin typeface="Lucida Console" pitchFamily="49" charset="0"/>
              </a:rPr>
              <a:t> = </a:t>
            </a:r>
            <a:r>
              <a:rPr lang="en-US" sz="2000" dirty="0" err="1" smtClean="0">
                <a:latin typeface="Lucida Console" pitchFamily="49" charset="0"/>
              </a:rPr>
              <a:t>Rocket.new</a:t>
            </a:r>
            <a:endParaRPr lang="en-US" sz="2000" dirty="0" smtClean="0">
              <a:latin typeface="Lucida Console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Lucida Console" pitchFamily="49" charset="0"/>
              </a:rPr>
              <a:t>mike.rocket.travel_to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dirty="0" smtClean="0">
                <a:solidFill>
                  <a:srgbClr val="CC3300"/>
                </a:solidFill>
                <a:latin typeface="Lucida Console" pitchFamily="49" charset="0"/>
              </a:rPr>
              <a:t>:mars</a:t>
            </a:r>
            <a:r>
              <a:rPr lang="en-US" sz="2000" dirty="0" smtClean="0">
                <a:latin typeface="Lucida Console" pitchFamily="49" charset="0"/>
              </a:rPr>
              <a:t>).</a:t>
            </a: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do</a:t>
            </a:r>
            <a:r>
              <a:rPr lang="en-US" sz="2000" dirty="0" smtClean="0">
                <a:latin typeface="Lucida Console" pitchFamily="49" charset="0"/>
              </a:rPr>
              <a:t> |planet|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Lucida Console" pitchFamily="49" charset="0"/>
              </a:rPr>
              <a:t>  </a:t>
            </a:r>
            <a:r>
              <a:rPr lang="en-US" sz="2000" dirty="0" err="1" smtClean="0">
                <a:latin typeface="Lucida Console" pitchFamily="49" charset="0"/>
              </a:rPr>
              <a:t>mike.conquer</a:t>
            </a:r>
            <a:r>
              <a:rPr lang="en-US" sz="2000" dirty="0" smtClean="0">
                <a:latin typeface="Lucida Console" pitchFamily="49" charset="0"/>
              </a:rPr>
              <a:t>! planet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endParaRPr lang="ru-RU" sz="2000" b="1" dirty="0">
              <a:solidFill>
                <a:srgbClr val="0066CC"/>
              </a:solidFill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4128" y="1772816"/>
            <a:ext cx="3024336" cy="35548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 smtClean="0"/>
              <a:t>Код, написанный внутри блока, выполняется внутри метода, принимающего его. Этот метод рассматривает блок, как функцию, в которую можно передать какие-то параметры.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Вызов блока и передача параметров происходит с помощью ключевого слова </a:t>
            </a:r>
            <a:r>
              <a:rPr lang="en-US" b="1" dirty="0" smtClean="0"/>
              <a:t>yield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Разделители выражений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80772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sz="2600"/>
          </a:p>
          <a:p>
            <a:pPr eaLnBrk="1" hangingPunct="1"/>
            <a:endParaRPr lang="ru-RU" sz="2600"/>
          </a:p>
          <a:p>
            <a:pPr eaLnBrk="1" hangingPunct="1"/>
            <a:endParaRPr lang="ru-RU" sz="2600"/>
          </a:p>
          <a:p>
            <a:pPr eaLnBrk="1" hangingPunct="1"/>
            <a:endParaRPr lang="ru-RU" sz="2600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39750" y="1746250"/>
            <a:ext cx="7302500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#</a:t>
            </a:r>
            <a:r>
              <a:rPr lang="ru-RU"/>
              <a:t>комментарий</a:t>
            </a:r>
          </a:p>
          <a:p>
            <a:pPr eaLnBrk="1" hangingPunct="1"/>
            <a:endParaRPr lang="en-US" sz="2400">
              <a:latin typeface="Courier New" pitchFamily="49" charset="0"/>
            </a:endParaRPr>
          </a:p>
          <a:p>
            <a:pPr eaLnBrk="1" hangingPunct="1"/>
            <a:r>
              <a:rPr lang="en-US" sz="2400">
                <a:latin typeface="Courier New" pitchFamily="49" charset="0"/>
              </a:rPr>
              <a:t>a=1; b=2 	</a:t>
            </a:r>
            <a:r>
              <a:rPr lang="en-US"/>
              <a:t>#</a:t>
            </a:r>
            <a:r>
              <a:rPr lang="ru-RU"/>
              <a:t>конец выражения, «</a:t>
            </a:r>
            <a:r>
              <a:rPr lang="en-US"/>
              <a:t>;</a:t>
            </a:r>
            <a:r>
              <a:rPr lang="ru-RU"/>
              <a:t>»</a:t>
            </a:r>
            <a:r>
              <a:rPr lang="en-US"/>
              <a:t> </a:t>
            </a:r>
            <a:r>
              <a:rPr lang="ru-RU"/>
              <a:t>можно не ставить</a:t>
            </a:r>
            <a:endParaRPr lang="en-US"/>
          </a:p>
          <a:p>
            <a:pPr eaLnBrk="1" hangingPunct="1"/>
            <a:endParaRPr lang="en-US" sz="2400">
              <a:latin typeface="Courier New" pitchFamily="49" charset="0"/>
            </a:endParaRPr>
          </a:p>
          <a:p>
            <a:pPr eaLnBrk="1" hangingPunct="1"/>
            <a:r>
              <a:rPr lang="en-US" sz="2400">
                <a:latin typeface="Courier New" pitchFamily="49" charset="0"/>
              </a:rPr>
              <a:t>c=a.to_f+ </a:t>
            </a:r>
            <a:r>
              <a:rPr lang="en-US"/>
              <a:t>#</a:t>
            </a:r>
            <a:r>
              <a:rPr lang="ru-RU"/>
              <a:t>выражение продолжается на следующей строке</a:t>
            </a:r>
            <a:endParaRPr lang="en-US"/>
          </a:p>
          <a:p>
            <a:pPr eaLnBrk="1" hangingPunct="1"/>
            <a:r>
              <a:rPr lang="en-US" sz="2400">
                <a:latin typeface="Courier New" pitchFamily="49" charset="0"/>
              </a:rPr>
              <a:t>	b.to_f</a:t>
            </a:r>
          </a:p>
          <a:p>
            <a:pPr eaLnBrk="1" hangingPunct="1"/>
            <a:endParaRPr lang="ru-RU" sz="2400">
              <a:latin typeface="Courier New" pitchFamily="49" charset="0"/>
            </a:endParaRPr>
          </a:p>
          <a:p>
            <a:pPr eaLnBrk="1" hangingPunct="1"/>
            <a:r>
              <a:rPr lang="en-US" sz="2400">
                <a:latin typeface="Courier New" pitchFamily="49" charset="0"/>
              </a:rPr>
              <a:t>d=a.to_f\ </a:t>
            </a:r>
            <a:r>
              <a:rPr lang="en-US"/>
              <a:t>#</a:t>
            </a:r>
            <a:r>
              <a:rPr lang="ru-RU"/>
              <a:t>явный перенос на следующую строку</a:t>
            </a:r>
            <a:r>
              <a:rPr lang="en-US" sz="2400">
                <a:latin typeface="Courier New" pitchFamily="49" charset="0"/>
              </a:rPr>
              <a:t>	</a:t>
            </a:r>
            <a:endParaRPr lang="ru-RU" sz="2400">
              <a:latin typeface="Courier New" pitchFamily="49" charset="0"/>
            </a:endParaRPr>
          </a:p>
          <a:p>
            <a:pPr eaLnBrk="1" hangingPunct="1"/>
            <a:r>
              <a:rPr lang="ru-RU" sz="2400">
                <a:latin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</a:rPr>
              <a:t>-b.to_f</a:t>
            </a:r>
          </a:p>
          <a:p>
            <a:pPr eaLnBrk="1" hangingPunct="1"/>
            <a:endParaRPr lang="ru-RU" sz="2400">
              <a:latin typeface="Courier New" pitchFamily="49" charset="0"/>
            </a:endParaRPr>
          </a:p>
          <a:p>
            <a:pPr eaLnBrk="1" hangingPunct="1"/>
            <a:endParaRPr lang="en-US" sz="2400">
              <a:latin typeface="Courier New" pitchFamily="49" charset="0"/>
            </a:endParaRPr>
          </a:p>
          <a:p>
            <a:pPr eaLnBrk="1" hangingPunct="1"/>
            <a:endParaRPr lang="ru-RU" sz="2400">
              <a:latin typeface="Courier New" pitchFamily="49" charset="0"/>
            </a:endParaRPr>
          </a:p>
          <a:p>
            <a:pPr eaLnBrk="1" hangingPunct="1"/>
            <a:endParaRPr lang="ru-RU" sz="2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Блоки и замыкания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80772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600">
                <a:solidFill>
                  <a:srgbClr val="FF0000"/>
                </a:solidFill>
              </a:rPr>
              <a:t>Блок</a:t>
            </a:r>
            <a:r>
              <a:rPr lang="ru-RU" sz="2600"/>
              <a:t> – часть кода с собственным контекстом (т.е. изолированными локальными переменными).</a:t>
            </a:r>
          </a:p>
          <a:p>
            <a:pPr eaLnBrk="1" hangingPunct="1"/>
            <a:endParaRPr lang="ru-RU" sz="2600"/>
          </a:p>
          <a:p>
            <a:pPr eaLnBrk="1" hangingPunct="1"/>
            <a:r>
              <a:rPr lang="ru-RU" sz="2600"/>
              <a:t>Блок как правило объявляется в одном контексте, а исполняется в другом.</a:t>
            </a:r>
          </a:p>
          <a:p>
            <a:pPr eaLnBrk="1" hangingPunct="1"/>
            <a:endParaRPr lang="ru-RU" sz="2600"/>
          </a:p>
          <a:p>
            <a:pPr eaLnBrk="1" hangingPunct="1"/>
            <a:r>
              <a:rPr lang="ru-RU" sz="2600"/>
              <a:t>Блок может взаимодействовать с тем контекстом, в котором объявлен, т.е. является </a:t>
            </a:r>
            <a:r>
              <a:rPr lang="ru-RU" sz="2600">
                <a:solidFill>
                  <a:srgbClr val="FF0000"/>
                </a:solidFill>
              </a:rPr>
              <a:t>замыканием</a:t>
            </a:r>
            <a:r>
              <a:rPr lang="ru-RU" sz="2600"/>
              <a:t>.</a:t>
            </a:r>
          </a:p>
          <a:p>
            <a:pPr eaLnBrk="1" hangingPunct="1"/>
            <a:endParaRPr lang="ru-RU" sz="2600"/>
          </a:p>
          <a:p>
            <a:pPr eaLnBrk="1" hangingPunct="1"/>
            <a:r>
              <a:rPr lang="ru-RU" sz="2600"/>
              <a:t>Аналогом блока в </a:t>
            </a:r>
            <a:r>
              <a:rPr lang="en-US" sz="2600"/>
              <a:t>Java </a:t>
            </a:r>
            <a:r>
              <a:rPr lang="ru-RU" sz="2600"/>
              <a:t>является анонимный класс.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Определение и вызов блока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8313" y="1676400"/>
            <a:ext cx="7953375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ourier New" pitchFamily="49" charset="0"/>
              </a:rPr>
              <a:t>def func (&amp;block) </a:t>
            </a:r>
            <a:r>
              <a:rPr lang="ru-RU" sz="2400" dirty="0">
                <a:latin typeface="Courier New" pitchFamily="49" charset="0"/>
              </a:rPr>
              <a:t>		</a:t>
            </a:r>
            <a:r>
              <a:rPr lang="en-US" dirty="0"/>
              <a:t>#</a:t>
            </a:r>
            <a:r>
              <a:rPr lang="ru-RU" dirty="0"/>
              <a:t>функция, вызывающая блок</a:t>
            </a:r>
            <a:endParaRPr lang="en-US" sz="2400" dirty="0">
              <a:latin typeface="Courier New" pitchFamily="49" charset="0"/>
            </a:endParaRP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  yield(&lt;params&gt;)</a:t>
            </a:r>
            <a:r>
              <a:rPr lang="ru-RU" sz="2400" dirty="0">
                <a:latin typeface="Courier New" pitchFamily="49" charset="0"/>
              </a:rPr>
              <a:t>		</a:t>
            </a:r>
            <a:r>
              <a:rPr lang="en-US" dirty="0"/>
              <a:t>#</a:t>
            </a:r>
            <a:r>
              <a:rPr lang="ru-RU" dirty="0"/>
              <a:t>вызов блока с параметрами</a:t>
            </a:r>
            <a:endParaRPr lang="en-US" sz="2400" dirty="0">
              <a:latin typeface="Courier New" pitchFamily="49" charset="0"/>
            </a:endParaRP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  block.call(&lt;params&gt;)</a:t>
            </a:r>
            <a:r>
              <a:rPr lang="ru-RU" sz="2400" dirty="0">
                <a:latin typeface="Courier New" pitchFamily="49" charset="0"/>
              </a:rPr>
              <a:t>	</a:t>
            </a:r>
            <a:r>
              <a:rPr lang="en-US" dirty="0"/>
              <a:t>#</a:t>
            </a:r>
            <a:r>
              <a:rPr lang="ru-RU" dirty="0"/>
              <a:t>--</a:t>
            </a:r>
            <a:r>
              <a:rPr lang="en-US" dirty="0"/>
              <a:t>//</a:t>
            </a:r>
            <a:r>
              <a:rPr lang="ru-RU" dirty="0"/>
              <a:t>--</a:t>
            </a:r>
            <a:endParaRPr lang="en-US" sz="2400" dirty="0">
              <a:latin typeface="Courier New" pitchFamily="49" charset="0"/>
            </a:endParaRP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end</a:t>
            </a:r>
          </a:p>
          <a:p>
            <a:pPr eaLnBrk="1" hangingPunct="1"/>
            <a:endParaRPr lang="ru-RU" sz="2400" dirty="0">
              <a:latin typeface="Courier New" pitchFamily="49" charset="0"/>
            </a:endParaRPr>
          </a:p>
          <a:p>
            <a:pPr eaLnBrk="1" hangingPunct="1"/>
            <a:r>
              <a:rPr lang="en-US" dirty="0"/>
              <a:t>#</a:t>
            </a:r>
            <a:r>
              <a:rPr lang="ru-RU" dirty="0"/>
              <a:t>передача блока в качестве параметра функции</a:t>
            </a:r>
            <a:endParaRPr lang="en-US" sz="2400" dirty="0">
              <a:latin typeface="Courier New" pitchFamily="49" charset="0"/>
            </a:endParaRP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func(</a:t>
            </a:r>
            <a:r>
              <a:rPr lang="en-US" sz="2400" dirty="0" err="1">
                <a:latin typeface="Courier New" pitchFamily="49" charset="0"/>
              </a:rPr>
              <a:t>scalar_params</a:t>
            </a:r>
            <a:r>
              <a:rPr lang="en-US" sz="2400" dirty="0">
                <a:latin typeface="Courier New" pitchFamily="49" charset="0"/>
              </a:rPr>
              <a:t>){|&lt;params&gt;|&lt;code&gt;}</a:t>
            </a:r>
          </a:p>
          <a:p>
            <a:pPr eaLnBrk="1" hangingPunct="1"/>
            <a:endParaRPr lang="en-US" sz="2400" dirty="0">
              <a:latin typeface="Courier New" pitchFamily="49" charset="0"/>
            </a:endParaRPr>
          </a:p>
          <a:p>
            <a:pPr eaLnBrk="1" hangingPunct="1"/>
            <a:r>
              <a:rPr lang="en-US" dirty="0"/>
              <a:t>#</a:t>
            </a:r>
            <a:r>
              <a:rPr lang="ru-RU" dirty="0"/>
              <a:t>определение блока, как объекта первого класса</a:t>
            </a:r>
            <a:endParaRPr lang="ru-RU" sz="2400" dirty="0">
              <a:latin typeface="Courier New" pitchFamily="49" charset="0"/>
            </a:endParaRP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block=</a:t>
            </a:r>
            <a:r>
              <a:rPr lang="en-US" sz="2400" dirty="0" err="1">
                <a:latin typeface="Courier New" pitchFamily="49" charset="0"/>
              </a:rPr>
              <a:t>Proc.new</a:t>
            </a:r>
            <a:r>
              <a:rPr lang="en-US" sz="2400" dirty="0">
                <a:latin typeface="Courier New" pitchFamily="49" charset="0"/>
              </a:rPr>
              <a:t> {|&lt;params&gt;| code}</a:t>
            </a:r>
            <a:endParaRPr lang="ru-RU" sz="2400" dirty="0">
              <a:latin typeface="Courier New" pitchFamily="49" charset="0"/>
            </a:endParaRP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block=lambda {|&lt;params&gt;| code}</a:t>
            </a:r>
          </a:p>
          <a:p>
            <a:pPr eaLnBrk="1" hangingPunct="1"/>
            <a:endParaRPr lang="ru-RU" sz="2400" dirty="0">
              <a:latin typeface="Courier New" pitchFamily="49" charset="0"/>
            </a:endParaRPr>
          </a:p>
          <a:p>
            <a:pPr eaLnBrk="1" hangingPunct="1"/>
            <a:r>
              <a:rPr lang="en-US" dirty="0"/>
              <a:t>#</a:t>
            </a:r>
            <a:r>
              <a:rPr lang="ru-RU" dirty="0"/>
              <a:t>вызов самостоятельно </a:t>
            </a:r>
            <a:r>
              <a:rPr lang="ru-RU" dirty="0" smtClean="0"/>
              <a:t>определенного </a:t>
            </a:r>
            <a:r>
              <a:rPr lang="ru-RU" dirty="0"/>
              <a:t>блока</a:t>
            </a: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block.call(&lt;params&gt;)</a:t>
            </a: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Прокси-классы</a:t>
            </a:r>
          </a:p>
        </p:txBody>
      </p:sp>
      <p:pic>
        <p:nvPicPr>
          <p:cNvPr id="4" name="Рисунок 3" descr="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8640960" cy="51125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9912" y="1556792"/>
            <a:ext cx="4860031" cy="33085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900" dirty="0" smtClean="0"/>
              <a:t>При включении класса руби создает анонимный класс, и помещает его в цепочку наследования прямо над включившим этот модуль классом. Такие анонимные классы часто называют прокси-классами. Соответственно, при поиске метода, определенного в модуле, он будет найден в анонимном прокси-классе, и все произойдет так, как если бы метод был определен в одном из настоящих классов.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Синглтон-классы</a:t>
            </a:r>
          </a:p>
        </p:txBody>
      </p:sp>
      <p:pic>
        <p:nvPicPr>
          <p:cNvPr id="5" name="Рисунок 4" descr="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988840"/>
            <a:ext cx="8496944" cy="4104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7944" y="2276872"/>
            <a:ext cx="4392487" cy="22467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ruby есть специальная форма определения метода: def object.method_name. Созданный таким образом метод называется синглтон-методом - он определен только для этого конкретного объекта.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Self</a:t>
            </a:r>
            <a:r>
              <a:rPr lang="ru-RU" dirty="0" smtClean="0"/>
              <a:t> и текущий класс</a:t>
            </a:r>
          </a:p>
        </p:txBody>
      </p:sp>
      <p:pic>
        <p:nvPicPr>
          <p:cNvPr id="5" name="Рисунок 9" descr="1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4005064"/>
            <a:ext cx="8496944" cy="2592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1628800"/>
            <a:ext cx="8496944" cy="230832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каждой точке кода определены так называемые “текущий объект” и “текущий класс”.</a:t>
            </a:r>
          </a:p>
          <a:p>
            <a:pPr algn="just"/>
            <a:r>
              <a:rPr lang="ru-RU" dirty="0" smtClean="0"/>
              <a:t>Текущий объект - это объект, который доступен через псевдопеременную self; к нему адресуются все вызовы методов без указания получателя и в нем ищутся все запрошенные инстанс-переменные.</a:t>
            </a:r>
          </a:p>
          <a:p>
            <a:pPr algn="just"/>
            <a:r>
              <a:rPr lang="ru-RU" dirty="0" smtClean="0"/>
              <a:t>Текущий класс - это тот класс, инстанс-методом которого становится определенный в этом месте метод.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Ruby</a:t>
            </a:r>
            <a:endParaRPr lang="ru-RU" smtClean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3401" y="1676400"/>
            <a:ext cx="6126831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600" dirty="0"/>
              <a:t>Создан Юкихиро Мацумото в 1995 г.</a:t>
            </a:r>
          </a:p>
          <a:p>
            <a:pPr eaLnBrk="1" hangingPunct="1"/>
            <a:endParaRPr lang="ru-RU" sz="2600" dirty="0"/>
          </a:p>
          <a:p>
            <a:pPr eaLnBrk="1" hangingPunct="1"/>
            <a:r>
              <a:rPr lang="ru-RU" sz="2600" dirty="0"/>
              <a:t>В основу положены элементы языков </a:t>
            </a:r>
            <a:r>
              <a:rPr lang="en-US" sz="2600" dirty="0"/>
              <a:t>Perl, Python, Lisp, Smalltalk </a:t>
            </a:r>
            <a:r>
              <a:rPr lang="ru-RU" sz="2600" dirty="0"/>
              <a:t>и </a:t>
            </a:r>
            <a:r>
              <a:rPr lang="ru-RU" sz="2600" dirty="0" smtClean="0"/>
              <a:t>др.</a:t>
            </a:r>
            <a:endParaRPr lang="ru-RU" sz="2600" dirty="0"/>
          </a:p>
          <a:p>
            <a:pPr eaLnBrk="1" hangingPunct="1"/>
            <a:endParaRPr lang="ru-RU" sz="2600" dirty="0"/>
          </a:p>
          <a:p>
            <a:pPr eaLnBrk="1" hangingPunct="1"/>
            <a:r>
              <a:rPr lang="ru-RU" sz="2600" dirty="0"/>
              <a:t>Основные реализации:</a:t>
            </a:r>
          </a:p>
          <a:p>
            <a:pPr eaLnBrk="1" hangingPunct="1"/>
            <a:r>
              <a:rPr lang="ru-RU" sz="2600" dirty="0">
                <a:hlinkClick r:id="rId2"/>
              </a:rPr>
              <a:t>http://www.ruby-lang.org</a:t>
            </a:r>
            <a:r>
              <a:rPr lang="ru-RU" sz="2600" dirty="0"/>
              <a:t> </a:t>
            </a:r>
          </a:p>
          <a:p>
            <a:pPr eaLnBrk="1" hangingPunct="1"/>
            <a:r>
              <a:rPr lang="ru-RU" sz="2600" dirty="0">
                <a:hlinkClick r:id="rId3"/>
              </a:rPr>
              <a:t>http://jruby.org</a:t>
            </a:r>
            <a:r>
              <a:rPr lang="ru-RU" sz="2600" dirty="0"/>
              <a:t> </a:t>
            </a:r>
          </a:p>
          <a:p>
            <a:pPr eaLnBrk="1" hangingPunct="1"/>
            <a:endParaRPr lang="ru-RU" sz="2600" dirty="0"/>
          </a:p>
        </p:txBody>
      </p:sp>
      <p:pic>
        <p:nvPicPr>
          <p:cNvPr id="4100" name="Picture 5" descr="Yukihiro Matsumoto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30634"/>
            <a:ext cx="2193702" cy="326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Верхний уровень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12776"/>
            <a:ext cx="8784976" cy="25237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До того, как мы входим в определение какого-либо класса, self указывает на main, а текущим классом является Object. Это объясняет тот факт, что методы, определяемые на верхнем уровне, вызываются из любого участка кода, причем без получателя (такой метод будет приватным, т.е. его нельзя вызывать с явным получателем; а self указывает на объект класса Object либо его потомка, поэтому метод будет доступен).</a:t>
            </a:r>
          </a:p>
          <a:p>
            <a:endParaRPr lang="ru-RU" dirty="0"/>
          </a:p>
        </p:txBody>
      </p:sp>
      <p:pic>
        <p:nvPicPr>
          <p:cNvPr id="5" name="Рисунок 10" descr="1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2" y="3645024"/>
            <a:ext cx="8784975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Сравнение </a:t>
            </a:r>
            <a:r>
              <a:rPr lang="en-US" dirty="0" smtClean="0"/>
              <a:t>Ruby c Java</a:t>
            </a:r>
            <a:endParaRPr lang="ru-RU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8313" y="1556792"/>
            <a:ext cx="820814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Ruby - интерпретируемый язык;</a:t>
            </a:r>
          </a:p>
          <a:p>
            <a:endParaRPr lang="ru-RU" sz="2400" dirty="0" smtClean="0"/>
          </a:p>
          <a:p>
            <a:pPr>
              <a:buFont typeface="Arial" charset="0"/>
              <a:buChar char="•"/>
            </a:pPr>
            <a:r>
              <a:rPr lang="ru-RU" sz="2400" dirty="0" smtClean="0"/>
              <a:t>В Ruby все является объектом (в Java есть типы int и Integer, что создает определенные неудобства);</a:t>
            </a:r>
          </a:p>
          <a:p>
            <a:pPr>
              <a:buFont typeface="Arial" charset="0"/>
              <a:buChar char="•"/>
            </a:pPr>
            <a:endParaRPr lang="ru-RU" sz="2400" dirty="0" smtClean="0"/>
          </a:p>
          <a:p>
            <a:pPr>
              <a:buFont typeface="Arial" charset="0"/>
              <a:buChar char="•"/>
            </a:pPr>
            <a:r>
              <a:rPr lang="ru-RU" sz="2400" dirty="0" smtClean="0"/>
              <a:t>Переменные в Ruby не являются статически типизированными и не требуют объявления;</a:t>
            </a:r>
          </a:p>
          <a:p>
            <a:pPr>
              <a:buFont typeface="Arial" charset="0"/>
              <a:buChar char="•"/>
            </a:pPr>
            <a:endParaRPr lang="ru-RU" sz="2400" dirty="0" smtClean="0"/>
          </a:p>
          <a:p>
            <a:pPr>
              <a:buFont typeface="Arial" charset="0"/>
              <a:buChar char="•"/>
            </a:pPr>
            <a:r>
              <a:rPr lang="ru-RU" sz="2400" dirty="0" smtClean="0"/>
              <a:t>Модули (modules) в Ruby позволяют с помощью &lt;&lt;миксинов&gt;&gt; (mixins) конструировать подобие интерфейсов (interfaces) языка Java, допуская при этом в них реализацию методов.</a:t>
            </a:r>
          </a:p>
          <a:p>
            <a:endParaRPr lang="ru-RU" sz="2400" dirty="0" smtClean="0"/>
          </a:p>
          <a:p>
            <a:pPr eaLnBrk="1" hangingPunct="1"/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Заключение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8313" y="1556793"/>
            <a:ext cx="7632079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ru-RU" sz="2000" dirty="0" smtClean="0"/>
              <a:t>Этот язык, несомненно, является одним из лучших в качестве первого языка программирования. Быстрый цикл разработки (редактирование - запуск - редактирование), использование интерпретатора, изначальная объектно-ориентированность, нетипизированные переменные, которые не требуют объявления, - все это позволяет учащимся сконцентрировать свое внимание на общих принципах программирования.</a:t>
            </a:r>
          </a:p>
          <a:p>
            <a:pPr algn="just"/>
            <a:r>
              <a:rPr lang="ru-RU" sz="2000" dirty="0" smtClean="0"/>
              <a:t>Не менее важны мультиплатформенность Ruby и его принадлежность к миру свободно распространяемого ПО. Еще один весомый аргумент в его пользу - возможность практического использования языка в самых разных областях, что не позволит впоследствии профессионалу, который вырастет из новичка, пожалеть о напрасно потраченном времени.</a:t>
            </a:r>
          </a:p>
          <a:p>
            <a:endParaRPr lang="ru-RU" sz="2400" dirty="0" smtClean="0"/>
          </a:p>
          <a:p>
            <a:pPr eaLnBrk="1" hangingPunct="1"/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780928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dirty="0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Основные характеристики </a:t>
            </a:r>
            <a:r>
              <a:rPr lang="en-US" smtClean="0"/>
              <a:t>Ruby</a:t>
            </a:r>
            <a:endParaRPr lang="ru-RU" smtClean="0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95288" y="148431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ru-RU" sz="2600"/>
              <a:t>Динамический язык</a:t>
            </a:r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ru-RU" sz="2600"/>
              <a:t>Сквозная объектная модель</a:t>
            </a:r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ru-RU" sz="2600"/>
              <a:t>Поддержка исключений</a:t>
            </a:r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ru-RU" sz="2600"/>
              <a:t>Автоматическая сборка мусора</a:t>
            </a:r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ru-RU" sz="2600"/>
              <a:t>Поддержка метапрограммирования (в т.ч. интроспекция, </a:t>
            </a:r>
            <a:r>
              <a:rPr lang="en-US" sz="2600"/>
              <a:t>evaluate</a:t>
            </a:r>
            <a:r>
              <a:rPr lang="ru-RU" sz="2600"/>
              <a:t>)</a:t>
            </a:r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ru-RU" sz="2600"/>
              <a:t>Поддержка элементов функционального программирования (блоки</a:t>
            </a:r>
            <a:r>
              <a:rPr lang="en-US" sz="2600"/>
              <a:t>/</a:t>
            </a:r>
            <a:r>
              <a:rPr lang="ru-RU" sz="2600"/>
              <a:t>замыкания, </a:t>
            </a:r>
            <a:r>
              <a:rPr lang="el-GR" sz="2600">
                <a:cs typeface="Arial" charset="0"/>
              </a:rPr>
              <a:t>λ</a:t>
            </a:r>
            <a:r>
              <a:rPr lang="ru-RU" sz="2600">
                <a:cs typeface="Arial" charset="0"/>
              </a:rPr>
              <a:t>-выражения</a:t>
            </a:r>
            <a:r>
              <a:rPr lang="ru-RU" sz="2600"/>
              <a:t>)</a:t>
            </a:r>
            <a:endParaRPr lang="en-US" sz="2600"/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ru-RU" sz="2600"/>
              <a:t>Встроенная поддержка регулярных выражений</a:t>
            </a:r>
            <a:endParaRPr lang="en-US" sz="2600"/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ru-RU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Семантика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611560" y="1844824"/>
            <a:ext cx="3168600" cy="237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400" dirty="0" smtClean="0"/>
              <a:t>a = </a:t>
            </a:r>
            <a:r>
              <a:rPr lang="en-US" sz="2400" dirty="0" smtClean="0">
                <a:solidFill>
                  <a:srgbClr val="FF0000"/>
                </a:solidFill>
              </a:rPr>
              <a:t>"abcdefg"  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400" dirty="0" smtClean="0"/>
              <a:t>b = a  </a:t>
            </a:r>
            <a:endParaRPr lang="ru-RU" sz="2400" dirty="0" smtClean="0"/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400" dirty="0" smtClean="0"/>
              <a:t>b         </a:t>
            </a:r>
            <a:r>
              <a:rPr lang="en-US" sz="2400" i="1" dirty="0" smtClean="0">
                <a:solidFill>
                  <a:srgbClr val="00B0F0"/>
                </a:solidFill>
              </a:rPr>
              <a:t>#=&gt; "abcdefg"</a:t>
            </a:r>
            <a:r>
              <a:rPr lang="en-US" sz="2400" dirty="0" smtClean="0">
                <a:solidFill>
                  <a:srgbClr val="00B0F0"/>
                </a:solidFill>
              </a:rPr>
              <a:t>  </a:t>
            </a:r>
            <a:endParaRPr lang="ru-RU" sz="2400" dirty="0" smtClean="0">
              <a:solidFill>
                <a:srgbClr val="00B0F0"/>
              </a:solidFill>
            </a:endParaRPr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400" dirty="0" smtClean="0"/>
              <a:t>a[4] = </a:t>
            </a:r>
            <a:r>
              <a:rPr lang="en-US" sz="2400" dirty="0" smtClean="0">
                <a:solidFill>
                  <a:srgbClr val="FF0000"/>
                </a:solidFill>
              </a:rPr>
              <a:t>'R'  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571500" indent="-5715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400" dirty="0" smtClean="0"/>
              <a:t>b         </a:t>
            </a:r>
            <a:r>
              <a:rPr lang="en-US" sz="2400" i="1" dirty="0" smtClean="0">
                <a:solidFill>
                  <a:srgbClr val="00B0F0"/>
                </a:solidFill>
              </a:rPr>
              <a:t>#=&gt; "abcRefg"</a:t>
            </a:r>
            <a:endParaRPr lang="ru-RU" sz="24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20608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412776"/>
            <a:ext cx="3096343" cy="4801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 изменении значения переменной </a:t>
            </a:r>
            <a:r>
              <a:rPr lang="ru-RU" b="1" i="1" dirty="0" smtClean="0"/>
              <a:t>a</a:t>
            </a:r>
            <a:r>
              <a:rPr lang="ru-RU" dirty="0" smtClean="0"/>
              <a:t>, неявно изменилось и значение </a:t>
            </a:r>
            <a:r>
              <a:rPr lang="ru-RU" b="1" i="1" dirty="0" smtClean="0"/>
              <a:t>b</a:t>
            </a:r>
            <a:r>
              <a:rPr lang="ru-RU" dirty="0" smtClean="0"/>
              <a:t>, так как они содержат ссылку на один объект. То есть механизм присваивания действует одинаково для всех объектов, в отличие от языков типа C, Object Pasc</a:t>
            </a:r>
            <a:r>
              <a:rPr lang="en-US" dirty="0" smtClean="0"/>
              <a:t>a</a:t>
            </a:r>
            <a:r>
              <a:rPr lang="ru-RU" dirty="0" err="1" smtClean="0"/>
              <a:t>l</a:t>
            </a:r>
            <a:r>
              <a:rPr lang="ru-RU" dirty="0" smtClean="0"/>
              <a:t>, где присваивание может означать как копирование значения, так и копирование ссылки на значение.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Семантика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206084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844824"/>
            <a:ext cx="7056784" cy="23083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Не поддерживает множественное наследование</a:t>
            </a:r>
          </a:p>
          <a:p>
            <a:r>
              <a:rPr lang="ru-RU" sz="2400" dirty="0" smtClean="0"/>
              <a:t>Поддерживает: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Процедурный стиль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Объектно-ориентированный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Функциональный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Основной синтаксис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552" y="2132856"/>
            <a:ext cx="464742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ru-RU" sz="2400" b="1" smtClean="0">
                <a:solidFill>
                  <a:srgbClr val="0066CC"/>
                </a:solidFill>
                <a:latin typeface="Lucida Console" pitchFamily="49" charset="0"/>
              </a:rPr>
              <a:t>class</a:t>
            </a:r>
            <a:r>
              <a:rPr lang="ru-RU" sz="2400" b="1" smtClean="0">
                <a:latin typeface="Lucida Console" pitchFamily="49" charset="0"/>
              </a:rPr>
              <a:t> </a:t>
            </a:r>
            <a:r>
              <a:rPr lang="ru-RU" sz="2400" smtClean="0">
                <a:latin typeface="Lucida Console" pitchFamily="49" charset="0"/>
              </a:rPr>
              <a:t>SpaceMan &lt; Dreamer</a:t>
            </a:r>
            <a:endParaRPr lang="en-US" sz="240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Lucida Console" pitchFamily="49" charset="0"/>
              </a:rPr>
              <a:t>  attr_reader </a:t>
            </a:r>
            <a:r>
              <a:rPr lang="en-US" sz="2400" smtClean="0">
                <a:solidFill>
                  <a:srgbClr val="CC3300"/>
                </a:solidFill>
                <a:latin typeface="Lucida Console" pitchFamily="49" charset="0"/>
              </a:rPr>
              <a:t>:name</a:t>
            </a:r>
          </a:p>
          <a:p>
            <a:pPr>
              <a:buFontTx/>
              <a:buNone/>
            </a:pPr>
            <a:r>
              <a:rPr lang="en-US" sz="2400" smtClean="0">
                <a:latin typeface="Lucida Console" pitchFamily="49" charset="0"/>
              </a:rPr>
              <a:t>  attr_accessor </a:t>
            </a:r>
            <a:r>
              <a:rPr lang="en-US" sz="2400" smtClean="0">
                <a:solidFill>
                  <a:srgbClr val="CC3300"/>
                </a:solidFill>
                <a:latin typeface="Lucida Console" pitchFamily="49" charset="0"/>
              </a:rPr>
              <a:t>:rocket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0066CC"/>
                </a:solidFill>
                <a:latin typeface="Lucida Console" pitchFamily="49" charset="0"/>
              </a:rPr>
              <a:t>  def</a:t>
            </a:r>
            <a:r>
              <a:rPr lang="en-US" sz="2400" b="1" smtClean="0">
                <a:latin typeface="Lucida Console" pitchFamily="49" charset="0"/>
              </a:rPr>
              <a:t> </a:t>
            </a:r>
            <a:r>
              <a:rPr lang="en-US" sz="2400" smtClean="0">
                <a:latin typeface="Lucida Console" pitchFamily="49" charset="0"/>
              </a:rPr>
              <a:t>initialize(name)</a:t>
            </a:r>
          </a:p>
          <a:p>
            <a:pPr>
              <a:buFontTx/>
              <a:buNone/>
            </a:pPr>
            <a:r>
              <a:rPr lang="en-US" sz="2400" smtClean="0">
                <a:latin typeface="Lucida Console" pitchFamily="49" charset="0"/>
              </a:rPr>
              <a:t>	  @name = name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0066CC"/>
                </a:solidFill>
                <a:latin typeface="Lucida Console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0066CC"/>
                </a:solidFill>
                <a:latin typeface="Lucida Console" pitchFamily="49" charset="0"/>
              </a:rPr>
              <a:t>  def </a:t>
            </a:r>
            <a:r>
              <a:rPr lang="en-US" sz="2400" smtClean="0">
                <a:latin typeface="Lucida Console" pitchFamily="49" charset="0"/>
              </a:rPr>
              <a:t>where_i_am?</a:t>
            </a:r>
          </a:p>
          <a:p>
            <a:pPr>
              <a:buFontTx/>
              <a:buNone/>
            </a:pPr>
            <a:r>
              <a:rPr lang="en-US" sz="2400" smtClean="0">
                <a:latin typeface="Lucida Console" pitchFamily="49" charset="0"/>
              </a:rPr>
              <a:t>    @current_place.to_s</a:t>
            </a:r>
          </a:p>
          <a:p>
            <a:pPr>
              <a:buFontTx/>
              <a:buNone/>
            </a:pPr>
            <a:r>
              <a:rPr lang="en-US" sz="2400" smtClean="0">
                <a:latin typeface="Lucida Console" pitchFamily="49" charset="0"/>
              </a:rPr>
              <a:t>  </a:t>
            </a:r>
            <a:r>
              <a:rPr lang="en-US" sz="2400" b="1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r>
              <a:rPr lang="ru-RU" sz="2400" b="1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0072" y="1556792"/>
            <a:ext cx="3024336" cy="49398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/>
              <a:t>Классы. Объявление и наследование.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ru-RU" dirty="0" smtClean="0"/>
              <a:t>– ключевое слово для объявление класса. Символ </a:t>
            </a:r>
            <a:r>
              <a:rPr lang="en-US" b="1" dirty="0" smtClean="0"/>
              <a:t>&lt;</a:t>
            </a:r>
            <a:r>
              <a:rPr lang="en-US" dirty="0" smtClean="0"/>
              <a:t> </a:t>
            </a:r>
            <a:r>
              <a:rPr lang="ru-RU" dirty="0" smtClean="0"/>
              <a:t>используется для наследования. Объявление в класса заканчивается ключевым словом </a:t>
            </a:r>
            <a:r>
              <a:rPr lang="en-US" b="1" dirty="0" smtClean="0"/>
              <a:t>end</a:t>
            </a:r>
            <a:r>
              <a:rPr lang="ru-RU" dirty="0" smtClean="0"/>
              <a:t>, как любой другой блок кода.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Множественное наследование запрещено.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Доступ к родительскому классу осуществляется с помощью ключевого слова </a:t>
            </a:r>
            <a:r>
              <a:rPr lang="en-US" sz="1600" b="1" dirty="0" smtClean="0">
                <a:latin typeface="Lucida Console" pitchFamily="49" charset="0"/>
              </a:rPr>
              <a:t>super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Основной синтаксис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552" y="2132856"/>
            <a:ext cx="464742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ru-RU" sz="2400" b="1" smtClean="0">
                <a:solidFill>
                  <a:srgbClr val="0066CC"/>
                </a:solidFill>
                <a:latin typeface="Lucida Console" pitchFamily="49" charset="0"/>
              </a:rPr>
              <a:t>class</a:t>
            </a:r>
            <a:r>
              <a:rPr lang="ru-RU" sz="2400" b="1" smtClean="0">
                <a:latin typeface="Lucida Console" pitchFamily="49" charset="0"/>
              </a:rPr>
              <a:t> </a:t>
            </a:r>
            <a:r>
              <a:rPr lang="ru-RU" sz="2400" smtClean="0">
                <a:latin typeface="Lucida Console" pitchFamily="49" charset="0"/>
              </a:rPr>
              <a:t>SpaceMan &lt; Dreamer</a:t>
            </a:r>
            <a:endParaRPr lang="en-US" sz="240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Lucida Console" pitchFamily="49" charset="0"/>
              </a:rPr>
              <a:t>  attr_reader </a:t>
            </a:r>
            <a:r>
              <a:rPr lang="en-US" sz="2400" smtClean="0">
                <a:solidFill>
                  <a:srgbClr val="CC3300"/>
                </a:solidFill>
                <a:latin typeface="Lucida Console" pitchFamily="49" charset="0"/>
              </a:rPr>
              <a:t>:name</a:t>
            </a:r>
          </a:p>
          <a:p>
            <a:pPr>
              <a:buFontTx/>
              <a:buNone/>
            </a:pPr>
            <a:r>
              <a:rPr lang="en-US" sz="2400" smtClean="0">
                <a:latin typeface="Lucida Console" pitchFamily="49" charset="0"/>
              </a:rPr>
              <a:t>  attr_accessor </a:t>
            </a:r>
            <a:r>
              <a:rPr lang="en-US" sz="2400" smtClean="0">
                <a:solidFill>
                  <a:srgbClr val="CC3300"/>
                </a:solidFill>
                <a:latin typeface="Lucida Console" pitchFamily="49" charset="0"/>
              </a:rPr>
              <a:t>:rocket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0066CC"/>
                </a:solidFill>
                <a:latin typeface="Lucida Console" pitchFamily="49" charset="0"/>
              </a:rPr>
              <a:t>  def</a:t>
            </a:r>
            <a:r>
              <a:rPr lang="en-US" sz="2400" b="1" smtClean="0">
                <a:latin typeface="Lucida Console" pitchFamily="49" charset="0"/>
              </a:rPr>
              <a:t> </a:t>
            </a:r>
            <a:r>
              <a:rPr lang="en-US" sz="2400" smtClean="0">
                <a:latin typeface="Lucida Console" pitchFamily="49" charset="0"/>
              </a:rPr>
              <a:t>initialize(name)</a:t>
            </a:r>
          </a:p>
          <a:p>
            <a:pPr>
              <a:buFontTx/>
              <a:buNone/>
            </a:pPr>
            <a:r>
              <a:rPr lang="en-US" sz="2400" smtClean="0">
                <a:latin typeface="Lucida Console" pitchFamily="49" charset="0"/>
              </a:rPr>
              <a:t>	  @name = name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0066CC"/>
                </a:solidFill>
                <a:latin typeface="Lucida Console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0066CC"/>
                </a:solidFill>
                <a:latin typeface="Lucida Console" pitchFamily="49" charset="0"/>
              </a:rPr>
              <a:t>  def </a:t>
            </a:r>
            <a:r>
              <a:rPr lang="en-US" sz="2400" smtClean="0">
                <a:latin typeface="Lucida Console" pitchFamily="49" charset="0"/>
              </a:rPr>
              <a:t>where_i_am?</a:t>
            </a:r>
          </a:p>
          <a:p>
            <a:pPr>
              <a:buFontTx/>
              <a:buNone/>
            </a:pPr>
            <a:r>
              <a:rPr lang="en-US" sz="2400" smtClean="0">
                <a:latin typeface="Lucida Console" pitchFamily="49" charset="0"/>
              </a:rPr>
              <a:t>    @current_place.to_s</a:t>
            </a:r>
          </a:p>
          <a:p>
            <a:pPr>
              <a:buFontTx/>
              <a:buNone/>
            </a:pPr>
            <a:r>
              <a:rPr lang="en-US" sz="2400" smtClean="0">
                <a:latin typeface="Lucida Console" pitchFamily="49" charset="0"/>
              </a:rPr>
              <a:t>  </a:t>
            </a:r>
            <a:r>
              <a:rPr lang="en-US" sz="2400" b="1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r>
              <a:rPr lang="ru-RU" sz="2400" b="1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0072" y="1556792"/>
            <a:ext cx="3024336" cy="46628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/>
              <a:t>Конструктор, методы и члены класса.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Объявление метода в классе начинается с ключевого слова </a:t>
            </a:r>
            <a:r>
              <a:rPr lang="en-US" sz="1600" b="1" dirty="0" smtClean="0">
                <a:latin typeface="Lucida Console" pitchFamily="49" charset="0"/>
              </a:rPr>
              <a:t>def</a:t>
            </a:r>
            <a:r>
              <a:rPr lang="ru-RU" dirty="0" smtClean="0"/>
              <a:t>, затем следует имя метода, и параметры.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Метод-конструктор класса должен называться </a:t>
            </a:r>
            <a:r>
              <a:rPr lang="en-US" sz="1600" b="1" dirty="0" smtClean="0">
                <a:latin typeface="Lucida Console" pitchFamily="49" charset="0"/>
              </a:rPr>
              <a:t>initialize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spcBef>
                <a:spcPct val="50000"/>
              </a:spcBef>
            </a:pPr>
            <a:r>
              <a:rPr lang="ru-RU" dirty="0" smtClean="0"/>
              <a:t>Любая переменная, имя которой </a:t>
            </a:r>
            <a:r>
              <a:rPr lang="ru-RU" dirty="0" smtClean="0"/>
              <a:t>начинающаяся </a:t>
            </a:r>
            <a:r>
              <a:rPr lang="ru-RU" dirty="0" smtClean="0"/>
              <a:t>с одного символа </a:t>
            </a:r>
            <a:r>
              <a:rPr lang="en-US" sz="1600" b="1" dirty="0" smtClean="0">
                <a:latin typeface="Lucida Console" pitchFamily="49" charset="0"/>
              </a:rPr>
              <a:t>@</a:t>
            </a:r>
            <a:r>
              <a:rPr lang="en-US" dirty="0" smtClean="0"/>
              <a:t> </a:t>
            </a:r>
            <a:r>
              <a:rPr lang="ru-RU" dirty="0" smtClean="0"/>
              <a:t>- член класса. С двух символов </a:t>
            </a:r>
            <a:r>
              <a:rPr lang="en-US" sz="1600" b="1" dirty="0" smtClean="0">
                <a:latin typeface="Lucida Console" pitchFamily="49" charset="0"/>
              </a:rPr>
              <a:t>@</a:t>
            </a:r>
            <a:r>
              <a:rPr lang="en-US" dirty="0" smtClean="0"/>
              <a:t> - </a:t>
            </a:r>
            <a:r>
              <a:rPr lang="ru-RU" dirty="0" smtClean="0"/>
              <a:t>статический член класса.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Основной синтаксис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552" y="2132856"/>
            <a:ext cx="464742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ru-RU" sz="2400" b="1" dirty="0" smtClean="0">
                <a:solidFill>
                  <a:srgbClr val="0066CC"/>
                </a:solidFill>
                <a:latin typeface="Lucida Console" pitchFamily="49" charset="0"/>
              </a:rPr>
              <a:t>class</a:t>
            </a:r>
            <a:r>
              <a:rPr lang="ru-RU" sz="2400" b="1" dirty="0" smtClean="0">
                <a:latin typeface="Lucida Console" pitchFamily="49" charset="0"/>
              </a:rPr>
              <a:t> </a:t>
            </a:r>
            <a:r>
              <a:rPr lang="ru-RU" sz="2400" dirty="0" err="1" smtClean="0">
                <a:latin typeface="Lucida Console" pitchFamily="49" charset="0"/>
              </a:rPr>
              <a:t>SpaceMan</a:t>
            </a:r>
            <a:r>
              <a:rPr lang="ru-RU" sz="2400" dirty="0" smtClean="0">
                <a:latin typeface="Lucida Console" pitchFamily="49" charset="0"/>
              </a:rPr>
              <a:t> &lt; </a:t>
            </a:r>
            <a:r>
              <a:rPr lang="ru-RU" sz="2400" dirty="0" err="1" smtClean="0">
                <a:latin typeface="Lucida Console" pitchFamily="49" charset="0"/>
              </a:rPr>
              <a:t>Dreamer</a:t>
            </a:r>
            <a:endParaRPr lang="en-US" sz="2400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</a:t>
            </a:r>
            <a:r>
              <a:rPr lang="en-US" sz="2400" dirty="0" err="1" smtClean="0">
                <a:latin typeface="Lucida Console" pitchFamily="49" charset="0"/>
              </a:rPr>
              <a:t>attr_reader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CC3300"/>
                </a:solidFill>
                <a:latin typeface="Lucida Console" pitchFamily="49" charset="0"/>
              </a:rPr>
              <a:t>:name</a:t>
            </a: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attr_accessor </a:t>
            </a:r>
            <a:r>
              <a:rPr lang="en-US" sz="2400" dirty="0" smtClean="0">
                <a:solidFill>
                  <a:srgbClr val="CC3300"/>
                </a:solidFill>
                <a:latin typeface="Lucida Console" pitchFamily="49" charset="0"/>
              </a:rPr>
              <a:t>:rocket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  def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initialize(name)</a:t>
            </a: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	  @name = name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  def </a:t>
            </a:r>
            <a:r>
              <a:rPr lang="en-US" sz="2400" dirty="0" err="1" smtClean="0">
                <a:latin typeface="Lucida Console" pitchFamily="49" charset="0"/>
              </a:rPr>
              <a:t>where_i_am</a:t>
            </a:r>
            <a:r>
              <a:rPr lang="en-US" sz="2400" dirty="0" smtClean="0">
                <a:latin typeface="Lucida Console" pitchFamily="49" charset="0"/>
              </a:rPr>
              <a:t>?</a:t>
            </a: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  @</a:t>
            </a:r>
            <a:r>
              <a:rPr lang="en-US" sz="2400" dirty="0" err="1" smtClean="0">
                <a:latin typeface="Lucida Console" pitchFamily="49" charset="0"/>
              </a:rPr>
              <a:t>current_place</a:t>
            </a:r>
            <a:r>
              <a:rPr lang="en-US" sz="2400" dirty="0" err="1" smtClean="0">
                <a:solidFill>
                  <a:srgbClr val="FF0000"/>
                </a:solidFill>
                <a:latin typeface="Lucida Console" pitchFamily="49" charset="0"/>
              </a:rPr>
              <a:t>.</a:t>
            </a:r>
            <a:r>
              <a:rPr lang="en-US" sz="2400" u="sng" dirty="0" err="1" smtClean="0">
                <a:solidFill>
                  <a:srgbClr val="FF0000"/>
                </a:solidFill>
                <a:latin typeface="Lucida Console" pitchFamily="49" charset="0"/>
              </a:rPr>
              <a:t>to_s</a:t>
            </a:r>
            <a:endParaRPr lang="en-US" sz="2400" u="sng" dirty="0" smtClean="0">
              <a:solidFill>
                <a:srgbClr val="FF0000"/>
              </a:solidFill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</a:t>
            </a: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r>
              <a:rPr lang="ru-RU" sz="24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2080" y="2204864"/>
            <a:ext cx="3024336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/>
              <a:t>Вызов метода.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Метод вызывается, как и в большинстве языков, через точку, скобки с перечислением параметров после вызова можно опустить, если это не вызывает недоразумений.</a:t>
            </a:r>
          </a:p>
          <a:p>
            <a:pPr>
              <a:spcBef>
                <a:spcPct val="5000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Основной синтаксис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552" y="2132856"/>
            <a:ext cx="464742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ru-RU" sz="2400" b="1" dirty="0" smtClean="0">
                <a:solidFill>
                  <a:srgbClr val="0066CC"/>
                </a:solidFill>
                <a:latin typeface="Lucida Console" pitchFamily="49" charset="0"/>
              </a:rPr>
              <a:t>class</a:t>
            </a:r>
            <a:r>
              <a:rPr lang="ru-RU" sz="2400" b="1" dirty="0" smtClean="0">
                <a:latin typeface="Lucida Console" pitchFamily="49" charset="0"/>
              </a:rPr>
              <a:t> </a:t>
            </a:r>
            <a:r>
              <a:rPr lang="ru-RU" sz="2400" dirty="0" err="1" smtClean="0">
                <a:latin typeface="Lucida Console" pitchFamily="49" charset="0"/>
              </a:rPr>
              <a:t>SpaceMan</a:t>
            </a:r>
            <a:r>
              <a:rPr lang="ru-RU" sz="2400" dirty="0" smtClean="0">
                <a:latin typeface="Lucida Console" pitchFamily="49" charset="0"/>
              </a:rPr>
              <a:t> &lt; </a:t>
            </a:r>
            <a:r>
              <a:rPr lang="ru-RU" sz="2400" dirty="0" err="1" smtClean="0">
                <a:latin typeface="Lucida Console" pitchFamily="49" charset="0"/>
              </a:rPr>
              <a:t>Dreamer</a:t>
            </a:r>
            <a:endParaRPr lang="en-US" sz="2400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</a:t>
            </a:r>
            <a:r>
              <a:rPr lang="en-US" sz="2400" dirty="0" err="1" smtClean="0">
                <a:latin typeface="Lucida Console" pitchFamily="49" charset="0"/>
              </a:rPr>
              <a:t>attr_reader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CC3300"/>
                </a:solidFill>
                <a:latin typeface="Lucida Console" pitchFamily="49" charset="0"/>
              </a:rPr>
              <a:t>:name</a:t>
            </a: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attr_accessor </a:t>
            </a:r>
            <a:r>
              <a:rPr lang="en-US" sz="2400" dirty="0" smtClean="0">
                <a:solidFill>
                  <a:srgbClr val="CC3300"/>
                </a:solidFill>
                <a:latin typeface="Lucida Console" pitchFamily="49" charset="0"/>
              </a:rPr>
              <a:t>:rocket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  def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initialize(name)</a:t>
            </a: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	  @name = name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  def </a:t>
            </a:r>
            <a:r>
              <a:rPr lang="en-US" sz="2400" dirty="0" err="1" smtClean="0">
                <a:latin typeface="Lucida Console" pitchFamily="49" charset="0"/>
              </a:rPr>
              <a:t>where_i_am</a:t>
            </a:r>
            <a:r>
              <a:rPr lang="en-US" sz="2400" dirty="0" smtClean="0">
                <a:latin typeface="Lucida Console" pitchFamily="49" charset="0"/>
              </a:rPr>
              <a:t>?</a:t>
            </a: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  @</a:t>
            </a:r>
            <a:r>
              <a:rPr lang="en-US" sz="2400" dirty="0" err="1" smtClean="0">
                <a:latin typeface="Lucida Console" pitchFamily="49" charset="0"/>
              </a:rPr>
              <a:t>current_place.to_s</a:t>
            </a:r>
            <a:endParaRPr lang="en-US" sz="2400" dirty="0" smtClean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Lucida Console" pitchFamily="49" charset="0"/>
              </a:rPr>
              <a:t>  </a:t>
            </a:r>
            <a:r>
              <a:rPr lang="en-US" sz="24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</a:p>
          <a:p>
            <a:pPr>
              <a:buFontTx/>
              <a:buNone/>
            </a:pPr>
            <a:r>
              <a:rPr lang="ru-RU" sz="2400" b="1" dirty="0" smtClean="0">
                <a:solidFill>
                  <a:srgbClr val="0066CC"/>
                </a:solidFill>
                <a:latin typeface="Lucida Console" pitchFamily="49" charset="0"/>
              </a:rPr>
              <a:t>end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2080" y="1772817"/>
            <a:ext cx="3024336" cy="4524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Ruby-</a:t>
            </a:r>
            <a:r>
              <a:rPr lang="ru-RU" b="1" dirty="0" smtClean="0"/>
              <a:t>символы.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Идентификатор, и символ двоеточия в начале – это специальный объект в </a:t>
            </a:r>
            <a:r>
              <a:rPr lang="en-US" dirty="0" smtClean="0"/>
              <a:t>ruby</a:t>
            </a:r>
            <a:r>
              <a:rPr lang="ru-RU" dirty="0" smtClean="0"/>
              <a:t>, </a:t>
            </a:r>
            <a:r>
              <a:rPr lang="en-US" dirty="0" smtClean="0"/>
              <a:t>ruby-</a:t>
            </a:r>
            <a:r>
              <a:rPr lang="ru-RU" dirty="0" smtClean="0"/>
              <a:t>символ.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В большинстве случаев можно считать, что это ссылка на строку. Точнее, что-то, что представляет строку или имя.</a:t>
            </a:r>
          </a:p>
          <a:p>
            <a:pPr>
              <a:spcBef>
                <a:spcPct val="50000"/>
              </a:spcBef>
            </a:pPr>
            <a:r>
              <a:rPr lang="ru-RU" dirty="0" smtClean="0"/>
              <a:t>Два </a:t>
            </a:r>
            <a:r>
              <a:rPr lang="en-US" dirty="0" smtClean="0"/>
              <a:t>ruby-</a:t>
            </a:r>
            <a:r>
              <a:rPr lang="ru-RU" dirty="0" smtClean="0"/>
              <a:t>символа с одинаковым именем – это один и тот же объект.</a:t>
            </a:r>
          </a:p>
          <a:p>
            <a:pPr>
              <a:spcBef>
                <a:spcPct val="5000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3595</TotalTime>
  <Words>919</Words>
  <Application>Microsoft Office PowerPoint</Application>
  <PresentationFormat>On-screen Show (4:3)</PresentationFormat>
  <Paragraphs>210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Network</vt:lpstr>
      <vt:lpstr>Язык Ruby</vt:lpstr>
      <vt:lpstr>Ruby</vt:lpstr>
      <vt:lpstr>Основные характеристики Ruby</vt:lpstr>
      <vt:lpstr>Семантика</vt:lpstr>
      <vt:lpstr>Семантика</vt:lpstr>
      <vt:lpstr>Основной синтаксис</vt:lpstr>
      <vt:lpstr>Основной синтаксис</vt:lpstr>
      <vt:lpstr>Основной синтаксис</vt:lpstr>
      <vt:lpstr>Основной синтаксис</vt:lpstr>
      <vt:lpstr>Основной синтаксис</vt:lpstr>
      <vt:lpstr>Основной синтаксис</vt:lpstr>
      <vt:lpstr>Основной синтаксис</vt:lpstr>
      <vt:lpstr>Основной синтаксис</vt:lpstr>
      <vt:lpstr>Разделители выражений</vt:lpstr>
      <vt:lpstr>Блоки и замыкания</vt:lpstr>
      <vt:lpstr>Определение и вызов блока</vt:lpstr>
      <vt:lpstr>Прокси-классы</vt:lpstr>
      <vt:lpstr>Синглтон-классы</vt:lpstr>
      <vt:lpstr>Self и текущий класс</vt:lpstr>
      <vt:lpstr>Верхний уровень</vt:lpstr>
      <vt:lpstr>Сравнение Ruby c Java</vt:lpstr>
      <vt:lpstr>Заключение</vt:lpstr>
      <vt:lpstr>Спасибо за внимание!</vt:lpstr>
    </vt:vector>
  </TitlesOfParts>
  <Company>ICiG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Ruby</dc:title>
  <dc:creator>Zmey Gorynych</dc:creator>
  <cp:lastModifiedBy>Оля</cp:lastModifiedBy>
  <cp:revision>60</cp:revision>
  <dcterms:created xsi:type="dcterms:W3CDTF">2009-09-14T10:24:12Z</dcterms:created>
  <dcterms:modified xsi:type="dcterms:W3CDTF">2015-11-25T13:57:57Z</dcterms:modified>
</cp:coreProperties>
</file>