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60" r:id="rId3"/>
    <p:sldId id="261" r:id="rId4"/>
    <p:sldId id="262" r:id="rId5"/>
    <p:sldId id="257" r:id="rId6"/>
    <p:sldId id="263" r:id="rId7"/>
    <p:sldId id="268" r:id="rId8"/>
    <p:sldId id="264" r:id="rId9"/>
    <p:sldId id="265" r:id="rId10"/>
    <p:sldId id="259" r:id="rId11"/>
    <p:sldId id="266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5487323B-48D3-43B9-AA34-0AF504ADC766}">
          <p14:sldIdLst>
            <p14:sldId id="256"/>
            <p14:sldId id="260"/>
            <p14:sldId id="261"/>
            <p14:sldId id="262"/>
            <p14:sldId id="257"/>
            <p14:sldId id="263"/>
            <p14:sldId id="268"/>
            <p14:sldId id="264"/>
            <p14:sldId id="265"/>
            <p14:sldId id="259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35" autoAdjust="0"/>
    <p:restoredTop sz="94660"/>
  </p:normalViewPr>
  <p:slideViewPr>
    <p:cSldViewPr>
      <p:cViewPr varScale="1">
        <p:scale>
          <a:sx n="69" d="100"/>
          <a:sy n="69" d="100"/>
        </p:scale>
        <p:origin x="-129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3498B3E0-7537-4BE2-BFC0-F8781F59CD80}" type="datetimeFigureOut">
              <a:rPr lang="ru-RU" smtClean="0"/>
              <a:t>03.12.2015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4196FAAB-E358-424C-AE9A-C63A2D99A38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B3E0-7537-4BE2-BFC0-F8781F59CD80}" type="datetimeFigureOut">
              <a:rPr lang="ru-RU" smtClean="0"/>
              <a:t>03.12.2015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6FAAB-E358-424C-AE9A-C63A2D99A38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B3E0-7537-4BE2-BFC0-F8781F59CD80}" type="datetimeFigureOut">
              <a:rPr lang="ru-RU" smtClean="0"/>
              <a:t>03.12.2015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6FAAB-E358-424C-AE9A-C63A2D99A38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3498B3E0-7537-4BE2-BFC0-F8781F59CD80}" type="datetimeFigureOut">
              <a:rPr lang="ru-RU" smtClean="0"/>
              <a:t>03.12.2015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6FAAB-E358-424C-AE9A-C63A2D99A38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3498B3E0-7537-4BE2-BFC0-F8781F59CD80}" type="datetimeFigureOut">
              <a:rPr lang="ru-RU" smtClean="0"/>
              <a:t>03.12.2015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4196FAAB-E358-424C-AE9A-C63A2D99A385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498B3E0-7537-4BE2-BFC0-F8781F59CD80}" type="datetimeFigureOut">
              <a:rPr lang="ru-RU" smtClean="0"/>
              <a:t>03.12.2015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196FAAB-E358-424C-AE9A-C63A2D99A38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3498B3E0-7537-4BE2-BFC0-F8781F59CD80}" type="datetimeFigureOut">
              <a:rPr lang="ru-RU" smtClean="0"/>
              <a:t>03.12.2015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4196FAAB-E358-424C-AE9A-C63A2D99A385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B3E0-7537-4BE2-BFC0-F8781F59CD80}" type="datetimeFigureOut">
              <a:rPr lang="ru-RU" smtClean="0"/>
              <a:t>03.12.2015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6FAAB-E358-424C-AE9A-C63A2D99A38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498B3E0-7537-4BE2-BFC0-F8781F59CD80}" type="datetimeFigureOut">
              <a:rPr lang="ru-RU" smtClean="0"/>
              <a:t>03.12.2015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196FAAB-E358-424C-AE9A-C63A2D99A38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3498B3E0-7537-4BE2-BFC0-F8781F59CD80}" type="datetimeFigureOut">
              <a:rPr lang="ru-RU" smtClean="0"/>
              <a:t>03.12.2015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4196FAAB-E358-424C-AE9A-C63A2D99A385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3498B3E0-7537-4BE2-BFC0-F8781F59CD80}" type="datetimeFigureOut">
              <a:rPr lang="ru-RU" smtClean="0"/>
              <a:t>03.12.2015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4196FAAB-E358-424C-AE9A-C63A2D99A385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3498B3E0-7537-4BE2-BFC0-F8781F59CD80}" type="datetimeFigureOut">
              <a:rPr lang="ru-RU" smtClean="0"/>
              <a:t>03.12.2015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196FAAB-E358-424C-AE9A-C63A2D99A385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etbeans.org/kb/docs/web/quickstart-webapps-wicket_ru.html#widget" TargetMode="External"/><Relationship Id="rId7" Type="http://schemas.openxmlformats.org/officeDocument/2006/relationships/hyperlink" Target="http://habrahabr.ru/post/143346/" TargetMode="External"/><Relationship Id="rId2" Type="http://schemas.openxmlformats.org/officeDocument/2006/relationships/hyperlink" Target="https://ci.apache.org/projects/wicket/guide/8.x/guide/single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sdn.ru/article/inet/Wicket.xml" TargetMode="External"/><Relationship Id="rId5" Type="http://schemas.openxmlformats.org/officeDocument/2006/relationships/hyperlink" Target="http://www.pgtk.edu.ru/gooamoko/doku.php?id=java:ee:wicket:examples_01" TargetMode="External"/><Relationship Id="rId4" Type="http://schemas.openxmlformats.org/officeDocument/2006/relationships/hyperlink" Target="http://wicketinaction.com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9592" y="764704"/>
            <a:ext cx="8062912" cy="1470025"/>
          </a:xfrm>
        </p:spPr>
        <p:txBody>
          <a:bodyPr>
            <a:normAutofit/>
          </a:bodyPr>
          <a:lstStyle/>
          <a:p>
            <a:r>
              <a:rPr lang="en-US" sz="6000" dirty="0"/>
              <a:t>Apache Wicket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3068960"/>
            <a:ext cx="8062912" cy="1752600"/>
          </a:xfrm>
        </p:spPr>
        <p:txBody>
          <a:bodyPr>
            <a:normAutofit/>
          </a:bodyPr>
          <a:lstStyle/>
          <a:p>
            <a:r>
              <a:rPr lang="ru-RU" sz="2000" b="1" dirty="0" smtClean="0"/>
              <a:t>Автор: Базылевич Елена</a:t>
            </a:r>
          </a:p>
          <a:p>
            <a:r>
              <a:rPr lang="ru-RU" sz="2000" b="1" dirty="0" smtClean="0"/>
              <a:t>Группа 3371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222732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1184" y="260648"/>
            <a:ext cx="8229600" cy="685798"/>
          </a:xfrm>
        </p:spPr>
        <p:txBody>
          <a:bodyPr>
            <a:noAutofit/>
          </a:bodyPr>
          <a:lstStyle/>
          <a:p>
            <a:pPr algn="ctr"/>
            <a:r>
              <a:rPr lang="ru-RU" sz="3600" dirty="0" smtClean="0"/>
              <a:t>Монтирование страниц</a:t>
            </a:r>
            <a:endParaRPr lang="ru-RU" sz="36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9" t="34740" r="49948" b="49508"/>
          <a:stretch/>
        </p:blipFill>
        <p:spPr bwMode="auto">
          <a:xfrm>
            <a:off x="817943" y="1713240"/>
            <a:ext cx="4968552" cy="1237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17943" y="1297569"/>
            <a:ext cx="8178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Одной </a:t>
            </a:r>
            <a:r>
              <a:rPr lang="ru-RU" dirty="0"/>
              <a:t>страницы, метод </a:t>
            </a:r>
            <a:r>
              <a:rPr lang="en-US" dirty="0" smtClean="0"/>
              <a:t>mountPage(String </a:t>
            </a:r>
            <a:r>
              <a:rPr lang="en-US" dirty="0"/>
              <a:t>path, Class </a:t>
            </a:r>
            <a:r>
              <a:rPr lang="en-US" dirty="0" err="1"/>
              <a:t>pageClass</a:t>
            </a:r>
            <a:r>
              <a:rPr lang="en-US" dirty="0" smtClean="0"/>
              <a:t>)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791366" y="2950914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Страницы с параметрами: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806850" y="4865035"/>
            <a:ext cx="8047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Страниц из одного пакета (</a:t>
            </a:r>
            <a:r>
              <a:rPr lang="en-US" dirty="0" smtClean="0"/>
              <a:t>package)</a:t>
            </a:r>
            <a:r>
              <a:rPr lang="ru-RU" dirty="0" smtClean="0"/>
              <a:t>, </a:t>
            </a:r>
            <a:r>
              <a:rPr lang="en-US" dirty="0"/>
              <a:t>mountPackage(String path, Class </a:t>
            </a:r>
            <a:r>
              <a:rPr lang="en-US" dirty="0" err="1"/>
              <a:t>pageClass</a:t>
            </a:r>
            <a:r>
              <a:rPr lang="en-US" dirty="0"/>
              <a:t>) </a:t>
            </a:r>
            <a:r>
              <a:rPr lang="ru-RU" dirty="0" smtClean="0"/>
              <a:t>:</a:t>
            </a:r>
            <a:endParaRPr lang="ru-RU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8" t="39466" r="28829" b="55754"/>
          <a:stretch/>
        </p:blipFill>
        <p:spPr bwMode="auto">
          <a:xfrm>
            <a:off x="827584" y="3328118"/>
            <a:ext cx="7416800" cy="349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17943" y="3689079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равнозначно:</a:t>
            </a:r>
            <a:endParaRPr lang="ru-RU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6" t="47767" r="25731" b="47767"/>
          <a:stretch/>
        </p:blipFill>
        <p:spPr bwMode="auto">
          <a:xfrm>
            <a:off x="827584" y="4128657"/>
            <a:ext cx="8027058" cy="326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02" t="58929" r="41211" b="35913"/>
          <a:stretch/>
        </p:blipFill>
        <p:spPr bwMode="auto">
          <a:xfrm>
            <a:off x="862011" y="5511108"/>
            <a:ext cx="5762173" cy="377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8227" y="1174513"/>
            <a:ext cx="516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chemeClr val="accent6">
                    <a:lumMod val="75000"/>
                  </a:schemeClr>
                </a:solidFill>
              </a:rPr>
              <a:t>1)</a:t>
            </a:r>
            <a:endParaRPr lang="ru-RU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9943" y="4788091"/>
            <a:ext cx="516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chemeClr val="accent6">
                    <a:lumMod val="75000"/>
                  </a:schemeClr>
                </a:solidFill>
              </a:rPr>
              <a:t>2)</a:t>
            </a:r>
            <a:endParaRPr lang="ru-RU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17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Источники: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Apache Wicket User Guide - Reference </a:t>
            </a:r>
            <a:r>
              <a:rPr lang="en-US" dirty="0" smtClean="0"/>
              <a:t>Documentation</a:t>
            </a:r>
            <a:r>
              <a:rPr lang="ru-RU" dirty="0" smtClean="0"/>
              <a:t>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ci.apache.org/projects/wicket/guide/8.x/guide/single.pdf</a:t>
            </a:r>
            <a:endParaRPr lang="ru-RU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netbeans.org/kb/docs/web/quickstart-webapps-wicket_ru.html#widget</a:t>
            </a:r>
            <a:r>
              <a:rPr lang="ru-RU" dirty="0" smtClean="0"/>
              <a:t> </a:t>
            </a:r>
          </a:p>
          <a:p>
            <a:r>
              <a:rPr lang="en-US" dirty="0">
                <a:hlinkClick r:id="rId4"/>
              </a:rPr>
              <a:t>http://wicketinaction.com</a:t>
            </a:r>
            <a:r>
              <a:rPr lang="en-US" dirty="0" smtClean="0">
                <a:hlinkClick r:id="rId4"/>
              </a:rPr>
              <a:t>/</a:t>
            </a:r>
            <a:r>
              <a:rPr lang="ru-RU" dirty="0" smtClean="0"/>
              <a:t> </a:t>
            </a:r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www.pgtk.edu.ru/gooamoko/doku.php?id=java:ee:wicket:examples_01</a:t>
            </a:r>
            <a:endParaRPr lang="ru-RU" dirty="0" smtClean="0"/>
          </a:p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rsdn.ru/article/inet/Wicket.xml</a:t>
            </a:r>
            <a:endParaRPr lang="ru-RU" dirty="0" smtClean="0"/>
          </a:p>
          <a:p>
            <a:r>
              <a:rPr lang="en-US" dirty="0">
                <a:hlinkClick r:id="rId7"/>
              </a:rPr>
              <a:t>http://habrahabr.ru/post/143346</a:t>
            </a:r>
            <a:r>
              <a:rPr lang="en-US" dirty="0" smtClean="0">
                <a:hlinkClick r:id="rId7"/>
              </a:rPr>
              <a:t>/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565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612576" y="2420888"/>
            <a:ext cx="10297144" cy="3490408"/>
          </a:xfrm>
        </p:spPr>
        <p:txBody>
          <a:bodyPr>
            <a:normAutofit/>
          </a:bodyPr>
          <a:lstStyle/>
          <a:p>
            <a:pPr marL="64008" indent="0" algn="ctr">
              <a:buNone/>
            </a:pPr>
            <a:r>
              <a:rPr lang="ru-RU" sz="59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Спасибо за внимание!</a:t>
            </a:r>
            <a:endParaRPr lang="ru-RU" sz="5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9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16443"/>
            <a:ext cx="8229600" cy="1399032"/>
          </a:xfrm>
        </p:spPr>
        <p:txBody>
          <a:bodyPr/>
          <a:lstStyle/>
          <a:p>
            <a:pPr algn="ctr"/>
            <a:r>
              <a:rPr lang="en-US" dirty="0"/>
              <a:t>Apache Wicket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15461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ru-RU" sz="2800" dirty="0"/>
              <a:t>Apache Wicket — фреймворк с открытым исходным кодом для создания веб-приложений.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852936"/>
            <a:ext cx="3312368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225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1399032"/>
          </a:xfrm>
        </p:spPr>
        <p:txBody>
          <a:bodyPr/>
          <a:lstStyle/>
          <a:p>
            <a:pPr algn="ctr"/>
            <a:r>
              <a:rPr lang="ru-RU" dirty="0"/>
              <a:t>Подход </a:t>
            </a:r>
            <a:r>
              <a:rPr lang="en-US" dirty="0"/>
              <a:t>Wicket: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7016" y="1700808"/>
            <a:ext cx="8856984" cy="5445224"/>
          </a:xfrm>
        </p:spPr>
        <p:txBody>
          <a:bodyPr>
            <a:normAutofit/>
          </a:bodyPr>
          <a:lstStyle/>
          <a:p>
            <a:pPr marL="635508" lvl="0" indent="-571500">
              <a:lnSpc>
                <a:spcPct val="150000"/>
              </a:lnSpc>
              <a:buSzPct val="125000"/>
              <a:buFont typeface="+mj-lt"/>
              <a:buAutoNum type="romanUcPeriod"/>
            </a:pPr>
            <a:r>
              <a:rPr lang="en-US" sz="2800" b="1" i="1" dirty="0"/>
              <a:t>Just Java + just HTML = </a:t>
            </a:r>
            <a:r>
              <a:rPr lang="en-US" sz="2800" b="1" i="1" dirty="0" smtClean="0"/>
              <a:t>Wicket</a:t>
            </a:r>
            <a:r>
              <a:rPr lang="ru-RU" sz="2800" dirty="0" smtClean="0"/>
              <a:t>;</a:t>
            </a:r>
            <a:endParaRPr lang="ru-RU" sz="2800" dirty="0"/>
          </a:p>
          <a:p>
            <a:pPr marL="635508" lvl="0" indent="-571500">
              <a:lnSpc>
                <a:spcPct val="150000"/>
              </a:lnSpc>
              <a:buSzPct val="125000"/>
              <a:buFont typeface="+mj-lt"/>
              <a:buAutoNum type="romanUcPeriod"/>
            </a:pPr>
            <a:r>
              <a:rPr lang="ru-RU" sz="2800" i="1" dirty="0"/>
              <a:t>Настоящее повторное </a:t>
            </a:r>
            <a:r>
              <a:rPr lang="ru-RU" sz="2800" i="1" dirty="0" smtClean="0"/>
              <a:t>использование</a:t>
            </a:r>
            <a:r>
              <a:rPr lang="ru-RU" sz="2800" dirty="0" smtClean="0"/>
              <a:t>;</a:t>
            </a:r>
            <a:endParaRPr lang="ru-RU" sz="2800" dirty="0"/>
          </a:p>
          <a:p>
            <a:pPr marL="635508" lvl="0" indent="-571500">
              <a:lnSpc>
                <a:spcPct val="150000"/>
              </a:lnSpc>
              <a:buSzPct val="125000"/>
              <a:buFont typeface="+mj-lt"/>
              <a:buAutoNum type="romanUcPeriod"/>
            </a:pPr>
            <a:r>
              <a:rPr lang="ru-RU" sz="2800" i="1" dirty="0"/>
              <a:t>Просто и мощно </a:t>
            </a:r>
            <a:r>
              <a:rPr lang="ru-RU" sz="2800" i="1" dirty="0" smtClean="0"/>
              <a:t>одновременно</a:t>
            </a:r>
            <a:r>
              <a:rPr lang="ru-RU" sz="2800" dirty="0" smtClean="0"/>
              <a:t>;</a:t>
            </a:r>
            <a:endParaRPr lang="ru-RU" sz="2800" dirty="0"/>
          </a:p>
          <a:p>
            <a:pPr marL="635508" lvl="0" indent="-571500">
              <a:lnSpc>
                <a:spcPct val="150000"/>
              </a:lnSpc>
              <a:buSzPct val="125000"/>
              <a:buFont typeface="+mj-lt"/>
              <a:buAutoNum type="romanUcPeriod"/>
            </a:pPr>
            <a:r>
              <a:rPr lang="ru-RU" sz="2800" i="1" dirty="0"/>
              <a:t>Использование AJAX возможно без единой строчки на </a:t>
            </a:r>
            <a:r>
              <a:rPr lang="ru-RU" sz="2800" i="1" dirty="0" smtClean="0"/>
              <a:t>JavaScript</a:t>
            </a:r>
            <a:r>
              <a:rPr lang="ru-RU" sz="2800" dirty="0" smtClean="0"/>
              <a:t>.</a:t>
            </a:r>
            <a:endParaRPr lang="ru-RU" sz="2800" dirty="0"/>
          </a:p>
          <a:p>
            <a:pPr marL="635508" indent="-571500">
              <a:buFont typeface="+mj-lt"/>
              <a:buAutoNum type="romanU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02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72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ru-RU" dirty="0" smtClean="0"/>
              <a:t>Масштабируемость;</a:t>
            </a:r>
            <a:endParaRPr lang="ru-RU" dirty="0"/>
          </a:p>
          <a:p>
            <a:pPr>
              <a:buFont typeface="Wingdings" panose="05000000000000000000" pitchFamily="2" charset="2"/>
              <a:buChar char="v"/>
            </a:pPr>
            <a:r>
              <a:rPr lang="ru-RU" dirty="0" smtClean="0"/>
              <a:t>Возможность максимально удобного распределения работы </a:t>
            </a:r>
            <a:r>
              <a:rPr lang="ru-RU" dirty="0"/>
              <a:t>между </a:t>
            </a:r>
            <a:r>
              <a:rPr lang="ru-RU" dirty="0" err="1"/>
              <a:t>Web</a:t>
            </a:r>
            <a:r>
              <a:rPr lang="ru-RU" dirty="0"/>
              <a:t>-дизайнерами и </a:t>
            </a:r>
            <a:r>
              <a:rPr lang="ru-RU" dirty="0" smtClean="0"/>
              <a:t>разработчиками;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 smtClean="0"/>
              <a:t>Программный </a:t>
            </a:r>
            <a:r>
              <a:rPr lang="ru-RU" dirty="0"/>
              <a:t>код состоит только из Java, а в HTML добавляются только простые wicket-теги</a:t>
            </a:r>
            <a:r>
              <a:rPr lang="ru-RU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 smtClean="0"/>
              <a:t>Активное сообщество.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629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25" t="45171" r="32005" b="41003"/>
          <a:stretch/>
        </p:blipFill>
        <p:spPr bwMode="auto">
          <a:xfrm>
            <a:off x="316803" y="4949279"/>
            <a:ext cx="6768752" cy="1553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Объект 2"/>
          <p:cNvSpPr txBox="1">
            <a:spLocks/>
          </p:cNvSpPr>
          <p:nvPr/>
        </p:nvSpPr>
        <p:spPr>
          <a:xfrm rot="19633359">
            <a:off x="7700515" y="1328727"/>
            <a:ext cx="370824" cy="3015936"/>
          </a:xfrm>
          <a:prstGeom prst="rect">
            <a:avLst/>
          </a:prstGeom>
        </p:spPr>
        <p:txBody>
          <a:bodyPr vert="vert" anchor="t">
            <a:normAutofit fontScale="25000" lnSpcReduction="20000"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buFont typeface="Wingdings 2"/>
              <a:buNone/>
            </a:pPr>
            <a:r>
              <a:rPr lang="ru-RU" sz="6400" b="1" dirty="0" smtClean="0"/>
              <a:t>Класс </a:t>
            </a:r>
            <a:r>
              <a:rPr lang="en-US" sz="6400" b="1" dirty="0" smtClean="0"/>
              <a:t>HomePage.java</a:t>
            </a:r>
            <a:r>
              <a:rPr lang="ru-RU" sz="6400" b="1" dirty="0" smtClean="0"/>
              <a:t>:</a:t>
            </a:r>
            <a:r>
              <a:rPr lang="ru-RU" sz="1600" b="1" dirty="0" smtClean="0"/>
              <a:t>:</a:t>
            </a:r>
            <a:endParaRPr lang="en-US" sz="1600" b="1" dirty="0" smtClean="0"/>
          </a:p>
          <a:p>
            <a:pPr marL="64008" indent="0">
              <a:buFont typeface="Wingdings 2"/>
              <a:buNone/>
            </a:pPr>
            <a:r>
              <a:rPr lang="en-US" sz="1600" b="1" dirty="0" smtClean="0"/>
              <a:t/>
            </a:r>
            <a:br>
              <a:rPr lang="en-US" sz="1600" b="1" dirty="0" smtClean="0"/>
            </a:br>
            <a:endParaRPr lang="en-US" sz="1600" b="1" dirty="0" smtClean="0"/>
          </a:p>
          <a:p>
            <a:pPr marL="64008" indent="0">
              <a:buFont typeface="Wingdings 2"/>
              <a:buNone/>
            </a:pPr>
            <a:endParaRPr lang="ru-RU" sz="1600" b="1" dirty="0"/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 rot="3426506">
            <a:off x="6462822" y="5443607"/>
            <a:ext cx="3279237" cy="36004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buFont typeface="Wingdings 2"/>
              <a:buNone/>
            </a:pPr>
            <a:r>
              <a:rPr lang="ru-RU" sz="1600" b="1" dirty="0" smtClean="0"/>
              <a:t>Файл </a:t>
            </a:r>
            <a:r>
              <a:rPr lang="en-US" sz="1600" b="1" dirty="0" smtClean="0"/>
              <a:t>HomePage.html</a:t>
            </a:r>
            <a:r>
              <a:rPr lang="ru-RU" sz="1600" b="1" dirty="0" smtClean="0"/>
              <a:t>:</a:t>
            </a:r>
            <a:endParaRPr lang="ru-RU" sz="1600" b="1" dirty="0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3131840" y="5730035"/>
            <a:ext cx="878735" cy="0"/>
          </a:xfrm>
          <a:prstGeom prst="line">
            <a:avLst/>
          </a:prstGeom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1412553" y="260648"/>
            <a:ext cx="5814837" cy="936104"/>
          </a:xfrm>
        </p:spPr>
        <p:txBody>
          <a:bodyPr/>
          <a:lstStyle/>
          <a:p>
            <a:pPr algn="ctr"/>
            <a:r>
              <a:rPr lang="en-US" sz="4400" dirty="0" smtClean="0"/>
              <a:t>Hello, World</a:t>
            </a:r>
            <a:r>
              <a:rPr lang="en-US" dirty="0" smtClean="0"/>
              <a:t>!</a:t>
            </a:r>
            <a:endParaRPr lang="ru-RU" dirty="0"/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 rot="16200000">
            <a:off x="5458091" y="3204166"/>
            <a:ext cx="370824" cy="3015936"/>
          </a:xfrm>
          <a:prstGeom prst="rect">
            <a:avLst/>
          </a:prstGeom>
        </p:spPr>
        <p:txBody>
          <a:bodyPr vert="vert" anchor="t">
            <a:normAutofit fontScale="25000" lnSpcReduction="20000"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buFont typeface="Wingdings 2"/>
              <a:buNone/>
            </a:pPr>
            <a:r>
              <a:rPr lang="ru-RU" sz="6400" b="1" dirty="0" smtClean="0">
                <a:solidFill>
                  <a:schemeClr val="accent5">
                    <a:lumMod val="75000"/>
                  </a:schemeClr>
                </a:solidFill>
              </a:rPr>
              <a:t>Содержимое</a:t>
            </a:r>
            <a:r>
              <a:rPr lang="ru-RU" sz="1600" b="1" dirty="0" smtClean="0"/>
              <a:t>:</a:t>
            </a:r>
            <a:endParaRPr lang="en-US" sz="1600" b="1" dirty="0" smtClean="0"/>
          </a:p>
          <a:p>
            <a:pPr marL="64008" indent="0">
              <a:buFont typeface="Wingdings 2"/>
              <a:buNone/>
            </a:pPr>
            <a:r>
              <a:rPr lang="en-US" sz="1600" b="1" dirty="0" smtClean="0"/>
              <a:t/>
            </a:r>
            <a:br>
              <a:rPr lang="en-US" sz="1600" b="1" dirty="0" smtClean="0"/>
            </a:br>
            <a:endParaRPr lang="en-US" sz="1600" b="1" dirty="0" smtClean="0"/>
          </a:p>
          <a:p>
            <a:pPr marL="64008" indent="0">
              <a:buFont typeface="Wingdings 2"/>
              <a:buNone/>
            </a:pPr>
            <a:endParaRPr lang="ru-RU" sz="1600" b="1" dirty="0"/>
          </a:p>
        </p:txBody>
      </p:sp>
      <p:cxnSp>
        <p:nvCxnSpPr>
          <p:cNvPr id="20" name="Прямая со стрелкой 19"/>
          <p:cNvCxnSpPr/>
          <p:nvPr/>
        </p:nvCxnSpPr>
        <p:spPr>
          <a:xfrm>
            <a:off x="2123728" y="4897546"/>
            <a:ext cx="1166767" cy="72607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Объект 2"/>
          <p:cNvSpPr txBox="1">
            <a:spLocks/>
          </p:cNvSpPr>
          <p:nvPr/>
        </p:nvSpPr>
        <p:spPr>
          <a:xfrm rot="16200000">
            <a:off x="2442332" y="3204168"/>
            <a:ext cx="370824" cy="3015936"/>
          </a:xfrm>
          <a:prstGeom prst="rect">
            <a:avLst/>
          </a:prstGeom>
        </p:spPr>
        <p:txBody>
          <a:bodyPr vert="vert" anchor="t">
            <a:normAutofit fontScale="25000" lnSpcReduction="20000"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buFont typeface="Wingdings 2"/>
              <a:buNone/>
            </a:pPr>
            <a:r>
              <a:rPr lang="ru-RU" sz="6400" b="1" dirty="0" smtClean="0">
                <a:solidFill>
                  <a:schemeClr val="accent2">
                    <a:lumMod val="75000"/>
                  </a:schemeClr>
                </a:solidFill>
              </a:rPr>
              <a:t>Идентификатор</a:t>
            </a:r>
            <a:r>
              <a:rPr lang="ru-RU" sz="1600" b="1" dirty="0" smtClean="0"/>
              <a:t>:</a:t>
            </a:r>
            <a:endParaRPr lang="en-US" sz="1600" b="1" dirty="0" smtClean="0"/>
          </a:p>
          <a:p>
            <a:pPr marL="64008" indent="0">
              <a:buFont typeface="Wingdings 2"/>
              <a:buNone/>
            </a:pPr>
            <a:r>
              <a:rPr lang="en-US" sz="1600" b="1" dirty="0" smtClean="0"/>
              <a:t/>
            </a:r>
            <a:br>
              <a:rPr lang="en-US" sz="1600" b="1" dirty="0" smtClean="0"/>
            </a:br>
            <a:endParaRPr lang="en-US" sz="1600" b="1" dirty="0" smtClean="0"/>
          </a:p>
          <a:p>
            <a:pPr marL="64008" indent="0">
              <a:buFont typeface="Wingdings 2"/>
              <a:buNone/>
            </a:pPr>
            <a:endParaRPr lang="ru-RU" sz="1600" b="1" dirty="0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91" t="20074" r="35746" b="51157"/>
          <a:stretch/>
        </p:blipFill>
        <p:spPr bwMode="auto">
          <a:xfrm>
            <a:off x="316803" y="1132145"/>
            <a:ext cx="5947384" cy="30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Прямая со стрелкой 6"/>
          <p:cNvCxnSpPr/>
          <p:nvPr/>
        </p:nvCxnSpPr>
        <p:spPr>
          <a:xfrm flipV="1">
            <a:off x="1893621" y="3573015"/>
            <a:ext cx="1084317" cy="95370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2915816" y="3573016"/>
            <a:ext cx="868293" cy="0"/>
          </a:xfrm>
          <a:prstGeom prst="line">
            <a:avLst/>
          </a:prstGeom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4167339" y="3573016"/>
            <a:ext cx="1476164" cy="0"/>
          </a:xfrm>
          <a:prstGeom prst="line">
            <a:avLst/>
          </a:prstGeom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V="1">
            <a:off x="4318484" y="3573016"/>
            <a:ext cx="1208233" cy="97671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97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Автоматическое создание </a:t>
            </a:r>
            <a:r>
              <a:rPr lang="en-US" dirty="0"/>
              <a:t>URL</a:t>
            </a:r>
            <a:r>
              <a:rPr lang="ru-RU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Создание «чистых» </a:t>
            </a:r>
            <a:r>
              <a:rPr lang="en-US" dirty="0" smtClean="0"/>
              <a:t>URL</a:t>
            </a:r>
            <a:r>
              <a:rPr lang="ru-RU" dirty="0" smtClean="0"/>
              <a:t> (монтирование и параметры страницы).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Ссылка на внешний ресурс.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472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0" t="22420" r="51586" b="26786"/>
          <a:stretch/>
        </p:blipFill>
        <p:spPr bwMode="auto">
          <a:xfrm>
            <a:off x="251520" y="836712"/>
            <a:ext cx="8587118" cy="5387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27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972616" y="0"/>
            <a:ext cx="10657184" cy="1399032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effectLst/>
              </a:rPr>
              <a:t>Stateless </a:t>
            </a:r>
            <a:r>
              <a:rPr lang="ru-RU" sz="3600" dirty="0">
                <a:effectLst/>
              </a:rPr>
              <a:t>и</a:t>
            </a:r>
            <a:r>
              <a:rPr lang="en-US" sz="3600" dirty="0">
                <a:effectLst/>
              </a:rPr>
              <a:t> Statefull </a:t>
            </a:r>
            <a:r>
              <a:rPr lang="ru-RU" sz="3600" dirty="0">
                <a:effectLst/>
              </a:rPr>
              <a:t>страницы в</a:t>
            </a:r>
            <a:r>
              <a:rPr lang="en-US" sz="3600" dirty="0">
                <a:effectLst/>
              </a:rPr>
              <a:t> Wicket 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64008" indent="0" algn="ctr">
              <a:buNone/>
            </a:pP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Stateless</a:t>
            </a:r>
            <a:endParaRPr lang="ru-RU" sz="2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ru-RU" sz="2400" dirty="0" smtClean="0"/>
              <a:t>Не имеют состояния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400" dirty="0" smtClean="0"/>
              <a:t>Используется один и тот же экземпляр</a:t>
            </a:r>
            <a:endParaRPr lang="ru-RU" sz="2000" dirty="0"/>
          </a:p>
          <a:p>
            <a:pPr algn="ctr"/>
            <a:endParaRPr lang="ru-RU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64008" indent="0" algn="ctr">
              <a:buNone/>
            </a:pPr>
            <a:r>
              <a:rPr lang="ru-RU" sz="1800" dirty="0" smtClean="0">
                <a:solidFill>
                  <a:schemeClr val="accent2">
                    <a:lumMod val="50000"/>
                  </a:schemeClr>
                </a:solidFill>
              </a:rPr>
              <a:t>Условия:</a:t>
            </a:r>
          </a:p>
          <a:p>
            <a:pPr marL="64008" indent="0">
              <a:buNone/>
            </a:pPr>
            <a:r>
              <a:rPr lang="ru-RU" sz="1800" dirty="0" smtClean="0"/>
              <a:t>•В первую очередь, страница должна быть bookmarkable;</a:t>
            </a:r>
          </a:p>
          <a:p>
            <a:pPr marL="64008" indent="0">
              <a:buNone/>
            </a:pPr>
            <a:r>
              <a:rPr lang="ru-RU" sz="1800" dirty="0" smtClean="0"/>
              <a:t>•Страница должна использовать только stateless-компоненты.</a:t>
            </a:r>
          </a:p>
          <a:p>
            <a:endParaRPr lang="ru-RU" sz="2000" dirty="0" smtClean="0"/>
          </a:p>
          <a:p>
            <a:endParaRPr lang="ru-RU" sz="2000" dirty="0"/>
          </a:p>
          <a:p>
            <a:pPr marL="64008" indent="0" algn="ctr">
              <a:buNone/>
            </a:pP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Statefull</a:t>
            </a:r>
            <a:endParaRPr lang="ru-RU" sz="2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ru-RU" sz="2400" dirty="0" smtClean="0"/>
              <a:t>Сохраняет свое внутреннее состояние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400" dirty="0" smtClean="0"/>
              <a:t>Присвоение версий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400" dirty="0" smtClean="0"/>
              <a:t>Сохраняется в </a:t>
            </a:r>
            <a:r>
              <a:rPr lang="ru-RU" sz="2400" dirty="0" smtClean="0"/>
              <a:t>сессии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01529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-315416"/>
            <a:ext cx="8229600" cy="1399032"/>
          </a:xfrm>
        </p:spPr>
        <p:txBody>
          <a:bodyPr>
            <a:normAutofit/>
          </a:bodyPr>
          <a:lstStyle/>
          <a:p>
            <a:r>
              <a:rPr lang="en-US" sz="3600" dirty="0">
                <a:effectLst/>
              </a:rPr>
              <a:t>Stateless </a:t>
            </a:r>
            <a:r>
              <a:rPr lang="ru-RU" sz="3600" dirty="0">
                <a:effectLst/>
              </a:rPr>
              <a:t>и</a:t>
            </a:r>
            <a:r>
              <a:rPr lang="en-US" sz="3600" dirty="0">
                <a:effectLst/>
              </a:rPr>
              <a:t> </a:t>
            </a:r>
            <a:r>
              <a:rPr lang="en-US" sz="3600" dirty="0" smtClean="0">
                <a:effectLst/>
              </a:rPr>
              <a:t>Statefull</a:t>
            </a:r>
            <a:r>
              <a:rPr lang="ru-RU" sz="3600" dirty="0" smtClean="0">
                <a:effectLst/>
              </a:rPr>
              <a:t> компоненты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5976664"/>
          </a:xfrm>
        </p:spPr>
        <p:txBody>
          <a:bodyPr numCol="2">
            <a:normAutofit/>
          </a:bodyPr>
          <a:lstStyle/>
          <a:p>
            <a:pPr marL="64008" indent="0" algn="ctr">
              <a:buNone/>
            </a:pPr>
            <a:r>
              <a:rPr lang="en-US" sz="18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Stateless</a:t>
            </a:r>
            <a:r>
              <a:rPr lang="ru-RU" sz="18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:</a:t>
            </a:r>
            <a:endParaRPr lang="ru-RU" sz="18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 smtClean="0"/>
              <a:t>Label</a:t>
            </a:r>
            <a:r>
              <a:rPr lang="en-US" sz="1600" dirty="0"/>
              <a:t>, </a:t>
            </a:r>
            <a:r>
              <a:rPr lang="en-US" sz="1600" dirty="0" err="1"/>
              <a:t>MultiLineLabel</a:t>
            </a:r>
            <a:r>
              <a:rPr lang="en-US" sz="1600" dirty="0"/>
              <a:t>, </a:t>
            </a:r>
            <a:r>
              <a:rPr lang="en-US" sz="1600" dirty="0" err="1"/>
              <a:t>EnumLabel</a:t>
            </a:r>
            <a:endParaRPr lang="en-US" sz="16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 smtClean="0"/>
              <a:t>Panel</a:t>
            </a:r>
            <a:r>
              <a:rPr lang="en-US" sz="1600" dirty="0"/>
              <a:t>, Border, </a:t>
            </a:r>
            <a:r>
              <a:rPr lang="en-US" sz="1600" dirty="0" err="1"/>
              <a:t>BoxBorder</a:t>
            </a:r>
            <a:r>
              <a:rPr lang="en-US" sz="1600" dirty="0"/>
              <a:t>, Include, </a:t>
            </a:r>
            <a:r>
              <a:rPr lang="en-US" sz="1600" dirty="0" err="1"/>
              <a:t>TabbedPanel</a:t>
            </a:r>
            <a:r>
              <a:rPr lang="en-US" sz="1600" dirty="0"/>
              <a:t>, </a:t>
            </a:r>
            <a:r>
              <a:rPr lang="en-US" sz="1600" dirty="0" err="1"/>
              <a:t>FeedbackPanel</a:t>
            </a:r>
            <a:endParaRPr lang="en-US" sz="16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 err="1" smtClean="0"/>
              <a:t>BookmarkablePageLink</a:t>
            </a:r>
            <a:r>
              <a:rPr lang="en-US" sz="1600" dirty="0"/>
              <a:t>, </a:t>
            </a:r>
            <a:r>
              <a:rPr lang="en-US" sz="1600" dirty="0" err="1"/>
              <a:t>ExternalLink</a:t>
            </a:r>
            <a:r>
              <a:rPr lang="en-US" sz="1600" dirty="0"/>
              <a:t>, </a:t>
            </a:r>
            <a:r>
              <a:rPr lang="en-US" sz="1600" dirty="0" err="1"/>
              <a:t>ImageMap</a:t>
            </a:r>
            <a:r>
              <a:rPr lang="en-US" sz="1600" dirty="0"/>
              <a:t>, </a:t>
            </a:r>
            <a:r>
              <a:rPr lang="en-US" sz="1600" dirty="0" err="1" smtClean="0"/>
              <a:t>StatelessLink</a:t>
            </a:r>
            <a:endParaRPr lang="en-US" sz="16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 err="1" smtClean="0"/>
              <a:t>StatelessForm</a:t>
            </a:r>
            <a:endParaRPr lang="en-US" sz="16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 smtClean="0"/>
              <a:t>Button, </a:t>
            </a:r>
            <a:r>
              <a:rPr lang="en-US" sz="1600" dirty="0" err="1" smtClean="0"/>
              <a:t>SubmitLink</a:t>
            </a:r>
            <a:endParaRPr lang="en-US" sz="16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 err="1" smtClean="0"/>
              <a:t>TextField</a:t>
            </a:r>
            <a:r>
              <a:rPr lang="en-US" sz="1600" dirty="0" smtClean="0"/>
              <a:t>, </a:t>
            </a:r>
            <a:r>
              <a:rPr lang="en-US" sz="1600" dirty="0" err="1" smtClean="0"/>
              <a:t>PasswordTextField</a:t>
            </a:r>
            <a:r>
              <a:rPr lang="en-US" sz="1600" dirty="0" smtClean="0"/>
              <a:t>, </a:t>
            </a:r>
            <a:r>
              <a:rPr lang="en-US" sz="1600" dirty="0" err="1" smtClean="0"/>
              <a:t>TextArea</a:t>
            </a:r>
            <a:r>
              <a:rPr lang="en-US" sz="1600" dirty="0" smtClean="0"/>
              <a:t>, </a:t>
            </a:r>
            <a:r>
              <a:rPr lang="en-US" sz="1600" dirty="0" err="1" smtClean="0"/>
              <a:t>HiddenField</a:t>
            </a:r>
            <a:r>
              <a:rPr lang="en-US" sz="1600" dirty="0" smtClean="0"/>
              <a:t>, </a:t>
            </a:r>
            <a:r>
              <a:rPr lang="en-US" sz="1600" dirty="0" err="1" smtClean="0"/>
              <a:t>RequiredTextField</a:t>
            </a:r>
            <a:r>
              <a:rPr lang="en-US" sz="1600" dirty="0" smtClean="0"/>
              <a:t>, </a:t>
            </a:r>
            <a:r>
              <a:rPr lang="en-US" sz="1600" dirty="0" err="1" smtClean="0"/>
              <a:t>DateTextField</a:t>
            </a:r>
            <a:endParaRPr lang="en-US" sz="16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 err="1" smtClean="0"/>
              <a:t>CheckBoxMultipleChoice</a:t>
            </a:r>
            <a:r>
              <a:rPr lang="en-US" sz="1600" dirty="0" smtClean="0"/>
              <a:t>, </a:t>
            </a:r>
            <a:r>
              <a:rPr lang="en-US" sz="1600" dirty="0" err="1" smtClean="0"/>
              <a:t>CheckGroupSelector</a:t>
            </a:r>
            <a:endParaRPr lang="en-US" sz="16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 err="1" smtClean="0"/>
              <a:t>ListMultipleChoice</a:t>
            </a:r>
            <a:endParaRPr lang="en-US" sz="16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 smtClean="0"/>
              <a:t>Select, Palette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 err="1" smtClean="0"/>
              <a:t>DataGridView</a:t>
            </a:r>
            <a:r>
              <a:rPr lang="en-US" sz="1600" dirty="0" smtClean="0"/>
              <a:t>, </a:t>
            </a:r>
            <a:r>
              <a:rPr lang="en-US" sz="1600" dirty="0" err="1" smtClean="0"/>
              <a:t>DataTable</a:t>
            </a:r>
            <a:r>
              <a:rPr lang="en-US" sz="1600" dirty="0" smtClean="0"/>
              <a:t>, Tree, </a:t>
            </a:r>
            <a:r>
              <a:rPr lang="en-US" sz="1600" dirty="0" err="1" smtClean="0"/>
              <a:t>TreeTable</a:t>
            </a:r>
            <a:r>
              <a:rPr lang="en-US" sz="1600" dirty="0" smtClean="0"/>
              <a:t>,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 err="1" smtClean="0"/>
              <a:t>ListItem</a:t>
            </a:r>
            <a:r>
              <a:rPr lang="en-US" sz="1600" dirty="0" smtClean="0"/>
              <a:t>, </a:t>
            </a:r>
            <a:r>
              <a:rPr lang="en-US" sz="1600" dirty="0" err="1" smtClean="0"/>
              <a:t>ListView</a:t>
            </a:r>
            <a:r>
              <a:rPr lang="en-US" sz="1600" dirty="0" smtClean="0"/>
              <a:t>, Loop, </a:t>
            </a:r>
            <a:r>
              <a:rPr lang="en-US" sz="1600" dirty="0" err="1" smtClean="0"/>
              <a:t>PageableListView</a:t>
            </a:r>
            <a:r>
              <a:rPr lang="en-US" sz="1600" dirty="0" smtClean="0"/>
              <a:t>, </a:t>
            </a:r>
            <a:r>
              <a:rPr lang="en-US" sz="1600" dirty="0" err="1" smtClean="0"/>
              <a:t>PropertyListView</a:t>
            </a:r>
            <a:endParaRPr lang="en-US" sz="16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 err="1" smtClean="0"/>
              <a:t>PagingNavigation</a:t>
            </a:r>
            <a:r>
              <a:rPr lang="en-US" sz="1600" dirty="0" smtClean="0"/>
              <a:t>, </a:t>
            </a:r>
            <a:r>
              <a:rPr lang="en-US" sz="1600" dirty="0" err="1" smtClean="0"/>
              <a:t>PagingNavigator</a:t>
            </a:r>
            <a:endParaRPr lang="en-US" sz="16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 err="1" smtClean="0"/>
              <a:t>BaseTree</a:t>
            </a:r>
            <a:r>
              <a:rPr lang="en-US" sz="1600" dirty="0" smtClean="0"/>
              <a:t>, </a:t>
            </a:r>
            <a:r>
              <a:rPr lang="en-US" sz="1600" dirty="0" err="1" smtClean="0"/>
              <a:t>LabelTree</a:t>
            </a:r>
            <a:r>
              <a:rPr lang="en-US" sz="1600" dirty="0" smtClean="0"/>
              <a:t>, </a:t>
            </a:r>
            <a:r>
              <a:rPr lang="en-US" sz="1600" dirty="0" err="1" smtClean="0"/>
              <a:t>LinkTree</a:t>
            </a:r>
            <a:endParaRPr lang="en-US" sz="1600" dirty="0" smtClean="0"/>
          </a:p>
          <a:p>
            <a:pPr marL="64008" indent="0" algn="ctr">
              <a:buNone/>
            </a:pPr>
            <a:r>
              <a:rPr lang="en-US" sz="18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Statefull</a:t>
            </a:r>
            <a:r>
              <a:rPr lang="ru-RU" sz="18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 smtClean="0"/>
              <a:t>Link, </a:t>
            </a:r>
            <a:r>
              <a:rPr lang="en-US" sz="1600" dirty="0" err="1" smtClean="0"/>
              <a:t>ResourceLink</a:t>
            </a:r>
            <a:endParaRPr lang="en-US" sz="16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 smtClean="0"/>
              <a:t>Form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 err="1" smtClean="0"/>
              <a:t>CheckBox</a:t>
            </a:r>
            <a:r>
              <a:rPr lang="en-US" sz="1600" dirty="0" smtClean="0"/>
              <a:t>, </a:t>
            </a:r>
            <a:r>
              <a:rPr lang="en-US" sz="1600" dirty="0" err="1" smtClean="0"/>
              <a:t>CheckGroup</a:t>
            </a:r>
            <a:r>
              <a:rPr lang="en-US" sz="1600" dirty="0" smtClean="0"/>
              <a:t>, Check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 err="1" smtClean="0"/>
              <a:t>DropDownChoice</a:t>
            </a:r>
            <a:r>
              <a:rPr lang="en-US" sz="1600" dirty="0" smtClean="0"/>
              <a:t>, </a:t>
            </a:r>
            <a:r>
              <a:rPr lang="en-US" sz="1600" dirty="0" err="1" smtClean="0"/>
              <a:t>ListChoice</a:t>
            </a:r>
            <a:endParaRPr lang="en-US" sz="16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 smtClean="0"/>
              <a:t>Radio</a:t>
            </a:r>
            <a:r>
              <a:rPr lang="en-US" sz="1600" dirty="0"/>
              <a:t>, </a:t>
            </a:r>
            <a:r>
              <a:rPr lang="en-US" sz="1600" dirty="0" err="1"/>
              <a:t>RadioChoice</a:t>
            </a:r>
            <a:r>
              <a:rPr lang="en-US" sz="1600" dirty="0"/>
              <a:t>, </a:t>
            </a:r>
            <a:r>
              <a:rPr lang="en-US" sz="1600" dirty="0" err="1"/>
              <a:t>RadioGroup</a:t>
            </a:r>
            <a:endParaRPr lang="en-US" sz="16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 err="1" smtClean="0"/>
              <a:t>ImageButton</a:t>
            </a:r>
            <a:endParaRPr lang="en-US" sz="16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 err="1" smtClean="0"/>
              <a:t>PagingNavigationIncrementLink</a:t>
            </a:r>
            <a:r>
              <a:rPr lang="en-US" sz="1600" dirty="0"/>
              <a:t>, </a:t>
            </a:r>
            <a:r>
              <a:rPr lang="en-US" sz="1600" dirty="0" err="1"/>
              <a:t>PagingNavigationLink</a:t>
            </a:r>
            <a:endParaRPr lang="en-US" sz="16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 smtClean="0"/>
              <a:t>AJAX </a:t>
            </a:r>
            <a:r>
              <a:rPr lang="ru-RU" sz="1600" dirty="0" smtClean="0"/>
              <a:t>компоненты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99012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Другая 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92D050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2186</TotalTime>
  <Words>336</Words>
  <Application>Microsoft Office PowerPoint</Application>
  <PresentationFormat>Экран (4:3)</PresentationFormat>
  <Paragraphs>80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Яркая</vt:lpstr>
      <vt:lpstr>Apache Wicket</vt:lpstr>
      <vt:lpstr>Apache Wicket</vt:lpstr>
      <vt:lpstr>Подход Wicket:</vt:lpstr>
      <vt:lpstr>Преимущества:</vt:lpstr>
      <vt:lpstr>Hello, World!</vt:lpstr>
      <vt:lpstr>Ссылки</vt:lpstr>
      <vt:lpstr>Презентация PowerPoint</vt:lpstr>
      <vt:lpstr>Stateless и Statefull страницы в Wicket </vt:lpstr>
      <vt:lpstr>Stateless и Statefull компоненты</vt:lpstr>
      <vt:lpstr>Монтирование страниц</vt:lpstr>
      <vt:lpstr>Источники: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Wicket</dc:title>
  <dc:creator>Лялька</dc:creator>
  <cp:lastModifiedBy>Лялька</cp:lastModifiedBy>
  <cp:revision>39</cp:revision>
  <dcterms:created xsi:type="dcterms:W3CDTF">2015-11-11T13:13:01Z</dcterms:created>
  <dcterms:modified xsi:type="dcterms:W3CDTF">2015-12-03T10:04:21Z</dcterms:modified>
</cp:coreProperties>
</file>