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8"/>
  </p:notesMasterIdLst>
  <p:sldIdLst>
    <p:sldId id="256" r:id="rId2"/>
    <p:sldId id="257" r:id="rId3"/>
    <p:sldId id="273" r:id="rId4"/>
    <p:sldId id="258" r:id="rId5"/>
    <p:sldId id="274" r:id="rId6"/>
    <p:sldId id="259" r:id="rId7"/>
    <p:sldId id="27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62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63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3B7C3-6D4E-4B72-8C8B-545729B28973}" type="datetimeFigureOut">
              <a:rPr lang="ru-RU" smtClean="0"/>
              <a:t>30.10.2015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E9526-D042-41D5-9FBE-9C06030C33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6972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30.10.2015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30.10.2015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30.10.2015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30.10.2015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30.10.2015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htmlbook.ru/html/!DOCTYP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&lt;!</a:t>
            </a:r>
            <a:r>
              <a:rPr lang="en-US" dirty="0" smtClean="0"/>
              <a:t>DOCTYPE </a:t>
            </a:r>
            <a:r>
              <a:rPr lang="en-US" dirty="0" smtClean="0"/>
              <a:t>html&gt; </a:t>
            </a:r>
            <a:r>
              <a:rPr lang="ru-RU" dirty="0" smtClean="0"/>
              <a:t>и все, все, все</a:t>
            </a:r>
            <a:r>
              <a:rPr lang="ru-RU" dirty="0"/>
              <a:t>.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Бритов Михаил</a:t>
            </a:r>
          </a:p>
          <a:p>
            <a:r>
              <a:rPr lang="ru-RU" dirty="0" smtClean="0"/>
              <a:t>3371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5901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70186"/>
          </a:xfrm>
        </p:spPr>
        <p:txBody>
          <a:bodyPr>
            <a:noAutofit/>
          </a:bodyPr>
          <a:lstStyle/>
          <a:p>
            <a:pPr marL="0" indent="0"/>
            <a:r>
              <a:rPr lang="ru-RU" sz="2800" dirty="0">
                <a:solidFill>
                  <a:schemeClr val="bg1">
                    <a:lumMod val="50000"/>
                  </a:schemeClr>
                </a:solidFill>
              </a:rPr>
              <a:t>&lt;!DOCTYPE [Элемент верхнего уровня] [Публичность] "</a:t>
            </a:r>
            <a:r>
              <a:rPr lang="ru-RU" sz="2800" dirty="0"/>
              <a:t>[Регистрация]</a:t>
            </a:r>
            <a:r>
              <a:rPr lang="ru-RU" sz="2800" dirty="0">
                <a:solidFill>
                  <a:schemeClr val="bg1">
                    <a:lumMod val="50000"/>
                  </a:schemeClr>
                </a:solidFill>
              </a:rPr>
              <a:t>//[Организация] //[Тип] [Имя]//[Язык]" "[URL]"&gt;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204864"/>
            <a:ext cx="8229600" cy="4309939"/>
          </a:xfrm>
        </p:spPr>
        <p:txBody>
          <a:bodyPr>
            <a:normAutofit/>
          </a:bodyPr>
          <a:lstStyle/>
          <a:p>
            <a:r>
              <a:rPr lang="ru-RU" b="1" dirty="0"/>
              <a:t>Регистрация</a:t>
            </a:r>
            <a:r>
              <a:rPr lang="ru-RU" dirty="0"/>
              <a:t> — сообщает, что разработчик </a:t>
            </a:r>
            <a:r>
              <a:rPr lang="ru-RU" dirty="0" smtClean="0"/>
              <a:t>DTD</a:t>
            </a:r>
            <a:r>
              <a:rPr lang="en-US" dirty="0" smtClean="0"/>
              <a:t>(</a:t>
            </a:r>
            <a:r>
              <a:rPr lang="en-US" i="1" dirty="0" smtClean="0"/>
              <a:t>Document </a:t>
            </a:r>
            <a:r>
              <a:rPr lang="en-US" i="1" dirty="0"/>
              <a:t>Type </a:t>
            </a:r>
            <a:r>
              <a:rPr lang="en-US" i="1" dirty="0" smtClean="0"/>
              <a:t>Definition)</a:t>
            </a:r>
            <a:r>
              <a:rPr lang="ru-RU" dirty="0" smtClean="0"/>
              <a:t> </a:t>
            </a:r>
            <a:r>
              <a:rPr lang="ru-RU" dirty="0"/>
              <a:t>зарегистрирован в международной организации по стандартизации (</a:t>
            </a:r>
            <a:r>
              <a:rPr lang="ru-RU" dirty="0" err="1"/>
              <a:t>International</a:t>
            </a:r>
            <a:r>
              <a:rPr lang="ru-RU" dirty="0"/>
              <a:t> </a:t>
            </a:r>
            <a:r>
              <a:rPr lang="ru-RU" dirty="0" err="1"/>
              <a:t>Organization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Standardization</a:t>
            </a:r>
            <a:r>
              <a:rPr lang="ru-RU" dirty="0"/>
              <a:t>, ISO). Принимает одно из двух значений: плюс (+) — разработчик зарегистрирован в ISO и - (минус) — разработчик не зарегистрирован. Для W3C значение ставится «-».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4047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02234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chemeClr val="bg1">
                    <a:lumMod val="50000"/>
                  </a:schemeClr>
                </a:solidFill>
              </a:rPr>
              <a:t>&lt;!DOCTYPE [Элемент верхнего уровня] [Публичность] "[Регистрация]//</a:t>
            </a:r>
            <a:r>
              <a:rPr lang="ru-RU" sz="2800" dirty="0"/>
              <a:t>[Организация</a:t>
            </a:r>
            <a:r>
              <a:rPr lang="ru-RU" sz="2800" dirty="0" smtClean="0"/>
              <a:t>]</a:t>
            </a:r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//[</a:t>
            </a:r>
            <a:r>
              <a:rPr lang="ru-RU" sz="2800" dirty="0">
                <a:solidFill>
                  <a:schemeClr val="bg1">
                    <a:lumMod val="50000"/>
                  </a:schemeClr>
                </a:solidFill>
              </a:rPr>
              <a:t>Тип] [Имя]//[Язык]" "[URL]"&gt;</a:t>
            </a:r>
            <a:r>
              <a:rPr lang="ru-RU" sz="2800" dirty="0"/>
              <a:t/>
            </a:r>
            <a:br>
              <a:rPr lang="ru-RU" sz="2800" dirty="0"/>
            </a:b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489251"/>
          </a:xfrm>
        </p:spPr>
        <p:txBody>
          <a:bodyPr>
            <a:normAutofit/>
          </a:bodyPr>
          <a:lstStyle/>
          <a:p>
            <a:r>
              <a:rPr lang="ru-RU" b="1" dirty="0"/>
              <a:t>Организация</a:t>
            </a:r>
            <a:r>
              <a:rPr lang="ru-RU" dirty="0"/>
              <a:t> — уникальное название организации, разработавшей </a:t>
            </a:r>
            <a:r>
              <a:rPr lang="ru-RU" dirty="0" smtClean="0"/>
              <a:t>DTD</a:t>
            </a:r>
            <a:r>
              <a:rPr lang="en-US" dirty="0" smtClean="0"/>
              <a:t> (</a:t>
            </a:r>
            <a:r>
              <a:rPr lang="en-US" i="1" dirty="0"/>
              <a:t>Document Type </a:t>
            </a:r>
            <a:r>
              <a:rPr lang="en-US" i="1" dirty="0" smtClean="0"/>
              <a:t>Definition)</a:t>
            </a:r>
            <a:r>
              <a:rPr lang="ru-RU" dirty="0" smtClean="0"/>
              <a:t>. </a:t>
            </a:r>
            <a:r>
              <a:rPr lang="ru-RU" dirty="0"/>
              <a:t>Официально HTML/XHTML публикует W3C, это название и пишется в </a:t>
            </a:r>
            <a:r>
              <a:rPr lang="ru-RU" b="1" dirty="0"/>
              <a:t>&lt;!DOCTYPE&gt;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6254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>
                <a:solidFill>
                  <a:schemeClr val="bg1">
                    <a:lumMod val="50000"/>
                  </a:schemeClr>
                </a:solidFill>
              </a:rPr>
              <a:t>&lt;!DOCTYPE [Элемент верхнего уровня] [Публичность] "[Регистрация]//[Организация] </a:t>
            </a:r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ru-RU" sz="2800" dirty="0" smtClean="0"/>
              <a:t>[</a:t>
            </a:r>
            <a:r>
              <a:rPr lang="ru-RU" sz="2800" dirty="0"/>
              <a:t>Тип] </a:t>
            </a:r>
            <a:r>
              <a:rPr lang="ru-RU" sz="2800" dirty="0">
                <a:solidFill>
                  <a:schemeClr val="bg1">
                    <a:lumMod val="50000"/>
                  </a:schemeClr>
                </a:solidFill>
              </a:rPr>
              <a:t>[Имя]//[Язык]" "[URL]"&gt;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176504"/>
          </a:xfrm>
        </p:spPr>
        <p:txBody>
          <a:bodyPr>
            <a:normAutofit/>
          </a:bodyPr>
          <a:lstStyle/>
          <a:p>
            <a:r>
              <a:rPr lang="ru-RU" b="1" dirty="0"/>
              <a:t>Тип</a:t>
            </a:r>
            <a:r>
              <a:rPr lang="ru-RU" dirty="0"/>
              <a:t> — тип описываемого документа. Для HTML/XHTML значение указывается </a:t>
            </a:r>
            <a:r>
              <a:rPr lang="ru-RU" dirty="0" smtClean="0"/>
              <a:t>DTD</a:t>
            </a:r>
            <a:r>
              <a:rPr lang="en-US" dirty="0" smtClean="0"/>
              <a:t> (</a:t>
            </a:r>
            <a:r>
              <a:rPr lang="en-US" i="1" dirty="0"/>
              <a:t>Document Type </a:t>
            </a:r>
            <a:r>
              <a:rPr lang="en-US" i="1" dirty="0" smtClean="0"/>
              <a:t>Definition)</a:t>
            </a:r>
            <a:r>
              <a:rPr lang="ru-RU" dirty="0" smtClean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1123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>
                <a:solidFill>
                  <a:schemeClr val="bg1">
                    <a:lumMod val="50000"/>
                  </a:schemeClr>
                </a:solidFill>
              </a:rPr>
              <a:t>&lt;!DOCTYPE [Элемент верхнего уровня] [Публичность] "[Регистрация]//[Организация] //[Тип] </a:t>
            </a:r>
            <a:r>
              <a:rPr lang="ru-RU" sz="2800" dirty="0"/>
              <a:t>[Имя</a:t>
            </a:r>
            <a:r>
              <a:rPr lang="ru-RU" sz="2800" dirty="0" smtClean="0"/>
              <a:t>]</a:t>
            </a:r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//[</a:t>
            </a:r>
            <a:r>
              <a:rPr lang="ru-RU" sz="2800" dirty="0">
                <a:solidFill>
                  <a:schemeClr val="bg1">
                    <a:lumMod val="50000"/>
                  </a:schemeClr>
                </a:solidFill>
              </a:rPr>
              <a:t>Язык]" "[URL]"&gt;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104496"/>
          </a:xfrm>
        </p:spPr>
        <p:txBody>
          <a:bodyPr/>
          <a:lstStyle/>
          <a:p>
            <a:r>
              <a:rPr lang="ru-RU" b="1" dirty="0"/>
              <a:t>Имя</a:t>
            </a:r>
            <a:r>
              <a:rPr lang="ru-RU" dirty="0"/>
              <a:t> — уникальное имя документа для описания </a:t>
            </a:r>
            <a:r>
              <a:rPr lang="ru-RU" dirty="0" smtClean="0"/>
              <a:t>DTD</a:t>
            </a:r>
            <a:r>
              <a:rPr lang="en-US" dirty="0" smtClean="0"/>
              <a:t>(</a:t>
            </a:r>
            <a:r>
              <a:rPr lang="en-US" i="1" dirty="0"/>
              <a:t>Document Type Definition</a:t>
            </a:r>
            <a:r>
              <a:rPr lang="en-US" dirty="0" smtClean="0"/>
              <a:t>)</a:t>
            </a:r>
            <a:r>
              <a:rPr lang="ru-RU" dirty="0" smtClean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4006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>
                <a:solidFill>
                  <a:schemeClr val="bg1">
                    <a:lumMod val="50000"/>
                  </a:schemeClr>
                </a:solidFill>
              </a:rPr>
              <a:t>&lt;!DOCTYPE [Элемент верхнего уровня] [Публичность] "[Регистрация]//[Организация] //[Тип] [Имя</a:t>
            </a:r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]//</a:t>
            </a:r>
            <a:r>
              <a:rPr lang="ru-RU" sz="2800" dirty="0" smtClean="0"/>
              <a:t>[</a:t>
            </a:r>
            <a:r>
              <a:rPr lang="ru-RU" sz="2800" dirty="0"/>
              <a:t>Язык</a:t>
            </a:r>
            <a:r>
              <a:rPr lang="ru-RU" sz="2800" dirty="0" smtClean="0"/>
              <a:t>]</a:t>
            </a:r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" </a:t>
            </a:r>
            <a:r>
              <a:rPr lang="ru-RU" sz="2800" dirty="0">
                <a:solidFill>
                  <a:schemeClr val="bg1">
                    <a:lumMod val="50000"/>
                  </a:schemeClr>
                </a:solidFill>
              </a:rPr>
              <a:t>"[URL]"&gt;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104496"/>
          </a:xfrm>
        </p:spPr>
        <p:txBody>
          <a:bodyPr/>
          <a:lstStyle/>
          <a:p>
            <a:r>
              <a:rPr lang="ru-RU" b="1" dirty="0"/>
              <a:t>Язык</a:t>
            </a:r>
            <a:r>
              <a:rPr lang="ru-RU" dirty="0"/>
              <a:t> — язык, на котором написан текст для описания объекта. Содержит две буквы, пишется в верхнем регистре. Для документа HTML/XHTML указывается английский язык (EN).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2198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>
                <a:solidFill>
                  <a:schemeClr val="bg1">
                    <a:lumMod val="50000"/>
                  </a:schemeClr>
                </a:solidFill>
              </a:rPr>
              <a:t>&lt;!DOCTYPE [Элемент верхнего уровня] [Публичность] "[Регистрация]//[Организация] //[Тип] [Имя]//[Язык]" </a:t>
            </a:r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"</a:t>
            </a:r>
            <a:r>
              <a:rPr lang="ru-RU" sz="2800" dirty="0" smtClean="0"/>
              <a:t>[</a:t>
            </a:r>
            <a:r>
              <a:rPr lang="ru-RU" sz="2800" dirty="0"/>
              <a:t>URL</a:t>
            </a:r>
            <a:r>
              <a:rPr lang="ru-RU" sz="2800" dirty="0" smtClean="0"/>
              <a:t>]</a:t>
            </a:r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"&gt;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4032488"/>
          </a:xfrm>
        </p:spPr>
        <p:txBody>
          <a:bodyPr/>
          <a:lstStyle/>
          <a:p>
            <a:r>
              <a:rPr lang="ru-RU" b="1" dirty="0"/>
              <a:t>URL</a:t>
            </a:r>
            <a:r>
              <a:rPr lang="ru-RU" dirty="0"/>
              <a:t> — адрес документа с </a:t>
            </a:r>
            <a:r>
              <a:rPr lang="ru-RU" dirty="0" smtClean="0"/>
              <a:t>DTD</a:t>
            </a:r>
            <a:r>
              <a:rPr lang="en-US" dirty="0" smtClean="0"/>
              <a:t>(</a:t>
            </a:r>
            <a:r>
              <a:rPr lang="en-US" i="1" dirty="0"/>
              <a:t>Document Type </a:t>
            </a:r>
            <a:r>
              <a:rPr lang="en-US" i="1" dirty="0" smtClean="0"/>
              <a:t>Definition)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3664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Спасибо! </a:t>
            </a:r>
            <a:r>
              <a:rPr lang="ru-RU" dirty="0" smtClean="0">
                <a:sym typeface="Wingdings" pitchFamily="2" charset="2"/>
              </a:rPr>
              <a:t>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Информация с сайтов: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http://htmlbook.ru/html/!DOCTYPE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http://habrahabr.ru/post/71364/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3493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чего его придумали?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/>
              <a:t>	Во времена </a:t>
            </a:r>
            <a:r>
              <a:rPr lang="en-US" dirty="0" smtClean="0"/>
              <a:t>IE4, </a:t>
            </a:r>
            <a:r>
              <a:rPr lang="ru-RU" dirty="0"/>
              <a:t>р</a:t>
            </a:r>
            <a:r>
              <a:rPr lang="ru-RU" dirty="0" smtClean="0"/>
              <a:t>азные браузеры выполняли правила </a:t>
            </a:r>
            <a:r>
              <a:rPr lang="en-US" dirty="0" smtClean="0"/>
              <a:t>CSS </a:t>
            </a:r>
            <a:r>
              <a:rPr lang="ru-RU" dirty="0" smtClean="0"/>
              <a:t>по разному и не в соответствии со стандартом, поэтому частыми были сбои. 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39552" y="6356350"/>
            <a:ext cx="8280920" cy="365125"/>
          </a:xfrm>
        </p:spPr>
        <p:txBody>
          <a:bodyPr/>
          <a:lstStyle/>
          <a:p>
            <a:r>
              <a:rPr lang="ru-RU" dirty="0" smtClean="0"/>
              <a:t>*организация, разрабатывающая и внедряющая технологические стандарты для </a:t>
            </a:r>
            <a:r>
              <a:rPr lang="en-US" dirty="0" smtClean="0"/>
              <a:t>“</a:t>
            </a:r>
            <a:r>
              <a:rPr lang="ru-RU" dirty="0" smtClean="0"/>
              <a:t>Всемирной паутины</a:t>
            </a:r>
            <a:r>
              <a:rPr lang="en-US" dirty="0" smtClean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73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чего его придумали?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/>
              <a:t>	</a:t>
            </a:r>
            <a:r>
              <a:rPr lang="ru-RU" dirty="0" smtClean="0"/>
              <a:t>Тогда </a:t>
            </a:r>
            <a:r>
              <a:rPr lang="en-US" dirty="0" smtClean="0"/>
              <a:t>W3C</a:t>
            </a:r>
            <a:r>
              <a:rPr lang="ru-RU" dirty="0" smtClean="0"/>
              <a:t>* поставила задачу всем браузерам приблизиться к стандартам </a:t>
            </a:r>
            <a:r>
              <a:rPr lang="en-US" dirty="0" smtClean="0"/>
              <a:t>W3C. </a:t>
            </a:r>
            <a:r>
              <a:rPr lang="ru-RU" dirty="0" smtClean="0"/>
              <a:t>Но в таком случае многие сайты пришлось бы переписывать.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39552" y="6356350"/>
            <a:ext cx="8280920" cy="365125"/>
          </a:xfrm>
        </p:spPr>
        <p:txBody>
          <a:bodyPr/>
          <a:lstStyle/>
          <a:p>
            <a:r>
              <a:rPr lang="ru-RU" dirty="0" smtClean="0"/>
              <a:t>*организация, разрабатывающая и внедряющая технологические стандарты для </a:t>
            </a:r>
            <a:r>
              <a:rPr lang="en-US" dirty="0" smtClean="0"/>
              <a:t>“</a:t>
            </a:r>
            <a:r>
              <a:rPr lang="ru-RU" dirty="0" smtClean="0"/>
              <a:t>Всемирной паутины</a:t>
            </a:r>
            <a:r>
              <a:rPr lang="en-US" dirty="0" smtClean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7620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чего его придумали?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Поэтому было решено:</a:t>
            </a:r>
          </a:p>
          <a:p>
            <a:pPr lvl="1" algn="just"/>
            <a:r>
              <a:rPr lang="ru-RU" dirty="0" smtClean="0"/>
              <a:t> </a:t>
            </a:r>
            <a:r>
              <a:rPr lang="ru-RU" dirty="0"/>
              <a:t>позволить веб-разработчикам, которые знали о стандартах, выбирать какой режим </a:t>
            </a:r>
            <a:r>
              <a:rPr lang="ru-RU" dirty="0" smtClean="0"/>
              <a:t>использовать</a:t>
            </a:r>
            <a:endParaRPr lang="ru-RU" dirty="0"/>
          </a:p>
          <a:p>
            <a:pPr lvl="1" algn="just"/>
            <a:r>
              <a:rPr lang="ru-RU" dirty="0" smtClean="0"/>
              <a:t>продолжать </a:t>
            </a:r>
            <a:r>
              <a:rPr lang="ru-RU" dirty="0"/>
              <a:t>показывать старые страницы по старым (совместимым) правилам</a:t>
            </a:r>
            <a:r>
              <a:rPr lang="ru-RU" dirty="0" smtClean="0"/>
              <a:t>.(</a:t>
            </a:r>
            <a:r>
              <a:rPr lang="ru-RU" dirty="0" err="1"/>
              <a:t>quirks</a:t>
            </a:r>
            <a:r>
              <a:rPr lang="ru-RU" dirty="0"/>
              <a:t> </a:t>
            </a:r>
            <a:r>
              <a:rPr lang="ru-RU" dirty="0" err="1"/>
              <a:t>mode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831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чего его придумали?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ru-RU" dirty="0" smtClean="0"/>
              <a:t>Для </a:t>
            </a:r>
            <a:r>
              <a:rPr lang="ru-RU" dirty="0" smtClean="0"/>
              <a:t>выбора в начале любого </a:t>
            </a:r>
            <a:r>
              <a:rPr lang="en-US" dirty="0" smtClean="0"/>
              <a:t>HTML</a:t>
            </a:r>
            <a:r>
              <a:rPr lang="ru-RU" dirty="0" smtClean="0"/>
              <a:t> документа должен быть элемент </a:t>
            </a:r>
            <a:r>
              <a:rPr lang="en-US" dirty="0" smtClean="0"/>
              <a:t>DOCTYPE</a:t>
            </a:r>
            <a:r>
              <a:rPr lang="ru-RU" dirty="0" smtClean="0"/>
              <a:t> с указанием типа </a:t>
            </a:r>
            <a:r>
              <a:rPr lang="en-US" dirty="0" smtClean="0"/>
              <a:t>HTML</a:t>
            </a:r>
            <a:r>
              <a:rPr lang="ru-RU" dirty="0" smtClean="0"/>
              <a:t> документа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4955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</a:t>
            </a:r>
            <a:r>
              <a:rPr lang="en-US" dirty="0" smtClean="0"/>
              <a:t>DOCTYPE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95856" y="1916832"/>
            <a:ext cx="87249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Строгий синтаксис </a:t>
            </a:r>
            <a:r>
              <a:rPr lang="en-US" sz="2400" b="1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4.01</a:t>
            </a:r>
          </a:p>
          <a:p>
            <a:pPr algn="ctr"/>
            <a:r>
              <a:rPr lang="en-US" sz="2400" dirty="0" smtClean="0"/>
              <a:t>&lt;!</a:t>
            </a:r>
            <a:r>
              <a:rPr lang="en-US" sz="2400" dirty="0"/>
              <a:t>DOCTYPE HTML PUBLIC "-//W3C//DTD HTML 4.01//</a:t>
            </a:r>
            <a:r>
              <a:rPr lang="en-US" sz="2400" dirty="0" smtClean="0"/>
              <a:t>EN“ "</a:t>
            </a:r>
            <a:r>
              <a:rPr lang="en-US" sz="2400" dirty="0"/>
              <a:t>http://</a:t>
            </a:r>
            <a:r>
              <a:rPr lang="en-US" sz="2400" dirty="0" smtClean="0"/>
              <a:t>www.w3.org/TR/html4/strict.dtd"&gt;</a:t>
            </a:r>
          </a:p>
          <a:p>
            <a:pPr algn="ctr"/>
            <a:endParaRPr lang="en-US" sz="2000" b="1" dirty="0" smtClean="0"/>
          </a:p>
          <a:p>
            <a:pPr algn="ctr"/>
            <a:r>
              <a:rPr lang="ru-RU" sz="2400" b="1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Для всех документов </a:t>
            </a:r>
            <a:r>
              <a:rPr lang="en-US" sz="2400" b="1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5</a:t>
            </a:r>
          </a:p>
          <a:p>
            <a:pPr algn="ctr"/>
            <a:r>
              <a:rPr lang="en-US" sz="2400" dirty="0" smtClean="0"/>
              <a:t>&lt;!</a:t>
            </a:r>
            <a:r>
              <a:rPr lang="en-US" sz="2400" dirty="0"/>
              <a:t>DOCTYPE html</a:t>
            </a:r>
            <a:r>
              <a:rPr lang="en-US" sz="2400" dirty="0" smtClean="0"/>
              <a:t>&gt;</a:t>
            </a:r>
          </a:p>
          <a:p>
            <a:pPr algn="ctr"/>
            <a:endParaRPr lang="en-US" sz="1600" dirty="0" smtClean="0"/>
          </a:p>
          <a:p>
            <a:pPr algn="ctr"/>
            <a:r>
              <a:rPr lang="ru-RU" sz="2400" b="1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Строгий синтаксис </a:t>
            </a:r>
            <a:r>
              <a:rPr lang="en-US" sz="2400" b="1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XHTML 1.0</a:t>
            </a:r>
          </a:p>
          <a:p>
            <a:pPr algn="ctr"/>
            <a:r>
              <a:rPr lang="en-US" sz="2400" dirty="0" smtClean="0"/>
              <a:t>&lt;!</a:t>
            </a:r>
            <a:r>
              <a:rPr lang="en-US" sz="2400" dirty="0"/>
              <a:t>DOCTYPE html PUBLIC "-//W3C//DTD XHTML 1.0 Strict//EN" "http://</a:t>
            </a:r>
            <a:r>
              <a:rPr lang="en-US" sz="2400" dirty="0" smtClean="0"/>
              <a:t>www.w3.org/TR/xhtml1/DTD/xhtml1-strict.dtd</a:t>
            </a:r>
            <a:r>
              <a:rPr lang="en-US" sz="2400" dirty="0"/>
              <a:t>"&gt;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32428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Синтаксис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74445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&lt;!DOCTYPE [Элемент верхнего уровня] [Публичность] "[Регистрация]//[Организация] //[Тип] [Имя]//[Язык]" "[URL]"&gt;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2392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98178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chemeClr val="bg1">
                    <a:lumMod val="50000"/>
                  </a:schemeClr>
                </a:solidFill>
              </a:rPr>
              <a:t>&lt;!DOCTYPE </a:t>
            </a:r>
            <a:r>
              <a:rPr lang="ru-RU" sz="2800" dirty="0"/>
              <a:t>[Элемент верхнего уровня] </a:t>
            </a:r>
            <a:r>
              <a:rPr lang="ru-RU" sz="2800" dirty="0">
                <a:solidFill>
                  <a:schemeClr val="bg1">
                    <a:lumMod val="50000"/>
                  </a:schemeClr>
                </a:solidFill>
              </a:rPr>
              <a:t>[Публичность] "[Регистрация]//[Организация] //[Тип] [Имя]//[Язык]" "[URL]"&gt;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>
            <a:normAutofit/>
          </a:bodyPr>
          <a:lstStyle/>
          <a:p>
            <a:r>
              <a:rPr lang="ru-RU" b="1" dirty="0"/>
              <a:t>Элемент верхнего уровня</a:t>
            </a:r>
            <a:r>
              <a:rPr lang="ru-RU" dirty="0"/>
              <a:t> — указывает элемент верхнего уровня в документе, для HTML это тег </a:t>
            </a:r>
            <a:r>
              <a:rPr lang="ru-RU" b="1" dirty="0"/>
              <a:t>&lt;</a:t>
            </a:r>
            <a:r>
              <a:rPr lang="ru-RU" b="1" dirty="0" err="1"/>
              <a:t>html</a:t>
            </a:r>
            <a:r>
              <a:rPr lang="ru-RU" b="1" dirty="0"/>
              <a:t>&gt;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1944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6210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chemeClr val="bg1">
                    <a:lumMod val="50000"/>
                  </a:schemeClr>
                </a:solidFill>
              </a:rPr>
              <a:t>&lt;!DOCTYPE [Элемент верхнего уровня] </a:t>
            </a:r>
            <a:r>
              <a:rPr lang="ru-RU" sz="2800" dirty="0"/>
              <a:t>[Публичность]</a:t>
            </a:r>
            <a:r>
              <a:rPr lang="ru-RU" sz="2800" dirty="0">
                <a:solidFill>
                  <a:schemeClr val="bg1">
                    <a:lumMod val="50000"/>
                  </a:schemeClr>
                </a:solidFill>
              </a:rPr>
              <a:t> "[Регистрация]//[Организация] //[Тип] [Имя]//[Язык]" "[URL]"&gt;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>
            <a:normAutofit/>
          </a:bodyPr>
          <a:lstStyle/>
          <a:p>
            <a:r>
              <a:rPr lang="ru-RU" b="1" dirty="0"/>
              <a:t>Публичность</a:t>
            </a:r>
            <a:r>
              <a:rPr lang="ru-RU" dirty="0"/>
              <a:t> — объект является публичным (значение PUBLIC) или системным ресурсом (значение SYSTEM), например, таким как локальный файл. Для HTML/XHTML указывается значение PUBLIC.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67084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633</TotalTime>
  <Words>419</Words>
  <Application>Microsoft Office PowerPoint</Application>
  <PresentationFormat>Экран (4:3)</PresentationFormat>
  <Paragraphs>45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Апекс</vt:lpstr>
      <vt:lpstr>&lt;!DOCTYPE html&gt; и все, все, все.</vt:lpstr>
      <vt:lpstr>Для чего его придумали?</vt:lpstr>
      <vt:lpstr>Для чего его придумали?</vt:lpstr>
      <vt:lpstr>Для чего его придумали?</vt:lpstr>
      <vt:lpstr>Для чего его придумали?</vt:lpstr>
      <vt:lpstr>Примеры DOCTYPE</vt:lpstr>
      <vt:lpstr>Синтаксис</vt:lpstr>
      <vt:lpstr>&lt;!DOCTYPE [Элемент верхнего уровня] [Публичность] "[Регистрация]//[Организация] //[Тип] [Имя]//[Язык]" "[URL]"&gt;</vt:lpstr>
      <vt:lpstr>&lt;!DOCTYPE [Элемент верхнего уровня] [Публичность] "[Регистрация]//[Организация] //[Тип] [Имя]//[Язык]" "[URL]"&gt;</vt:lpstr>
      <vt:lpstr>&lt;!DOCTYPE [Элемент верхнего уровня] [Публичность] "[Регистрация]//[Организация] //[Тип] [Имя]//[Язык]" "[URL]"&gt;</vt:lpstr>
      <vt:lpstr>&lt;!DOCTYPE [Элемент верхнего уровня] [Публичность] "[Регистрация]//[Организация]//[Тип] [Имя]//[Язык]" "[URL]"&gt; </vt:lpstr>
      <vt:lpstr>&lt;!DOCTYPE [Элемент верхнего уровня] [Публичность] "[Регистрация]//[Организация] //[Тип] [Имя]//[Язык]" "[URL]"&gt;</vt:lpstr>
      <vt:lpstr>&lt;!DOCTYPE [Элемент верхнего уровня] [Публичность] "[Регистрация]//[Организация] //[Тип] [Имя]//[Язык]" "[URL]"&gt;</vt:lpstr>
      <vt:lpstr>&lt;!DOCTYPE [Элемент верхнего уровня] [Публичность] "[Регистрация]//[Организация] //[Тип] [Имя]//[Язык]" "[URL]"&gt;</vt:lpstr>
      <vt:lpstr>&lt;!DOCTYPE [Элемент верхнего уровня] [Публичность] "[Регистрация]//[Организация] //[Тип] [Имя]//[Язык]" "[URL]"&gt;</vt:lpstr>
      <vt:lpstr>Спасибо!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!DOCTYPE html и все, все, все.</dc:title>
  <dc:creator>Михаил</dc:creator>
  <cp:lastModifiedBy>Михаил</cp:lastModifiedBy>
  <cp:revision>13</cp:revision>
  <dcterms:created xsi:type="dcterms:W3CDTF">2015-09-30T22:12:55Z</dcterms:created>
  <dcterms:modified xsi:type="dcterms:W3CDTF">2015-10-30T17:26:27Z</dcterms:modified>
</cp:coreProperties>
</file>