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Microsoft___1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4.xml" ContentType="application/vnd.openxmlformats-officedocument.presentationml.tags+xml"/>
  <Override PartName="/ppt/notesSlides/notesSlide47.xml" ContentType="application/vnd.openxmlformats-officedocument.presentationml.notesSlide+xml"/>
  <Override PartName="/ppt/tags/tag5.xml" ContentType="application/vnd.openxmlformats-officedocument.presentationml.tags+xml"/>
  <Override PartName="/ppt/embeddings/oleObject1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3"/>
  </p:notesMasterIdLst>
  <p:sldIdLst>
    <p:sldId id="256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96" r:id="rId10"/>
    <p:sldId id="397" r:id="rId11"/>
    <p:sldId id="398" r:id="rId12"/>
    <p:sldId id="399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49" r:id="rId25"/>
    <p:sldId id="450" r:id="rId26"/>
    <p:sldId id="548" r:id="rId27"/>
    <p:sldId id="451" r:id="rId28"/>
    <p:sldId id="453" r:id="rId29"/>
    <p:sldId id="454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71" r:id="rId39"/>
    <p:sldId id="472" r:id="rId40"/>
    <p:sldId id="473" r:id="rId41"/>
    <p:sldId id="549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2" r:id="rId61"/>
    <p:sldId id="493" r:id="rId62"/>
    <p:sldId id="494" r:id="rId63"/>
    <p:sldId id="495" r:id="rId64"/>
    <p:sldId id="496" r:id="rId65"/>
    <p:sldId id="497" r:id="rId66"/>
    <p:sldId id="498" r:id="rId67"/>
    <p:sldId id="500" r:id="rId68"/>
    <p:sldId id="501" r:id="rId69"/>
    <p:sldId id="502" r:id="rId70"/>
    <p:sldId id="503" r:id="rId71"/>
    <p:sldId id="504" r:id="rId72"/>
    <p:sldId id="505" r:id="rId73"/>
    <p:sldId id="506" r:id="rId74"/>
    <p:sldId id="507" r:id="rId75"/>
    <p:sldId id="508" r:id="rId76"/>
    <p:sldId id="509" r:id="rId77"/>
    <p:sldId id="510" r:id="rId78"/>
    <p:sldId id="511" r:id="rId79"/>
    <p:sldId id="512" r:id="rId80"/>
    <p:sldId id="513" r:id="rId81"/>
    <p:sldId id="514" r:id="rId82"/>
    <p:sldId id="515" r:id="rId83"/>
    <p:sldId id="516" r:id="rId84"/>
    <p:sldId id="517" r:id="rId85"/>
    <p:sldId id="518" r:id="rId86"/>
    <p:sldId id="520" r:id="rId87"/>
    <p:sldId id="521" r:id="rId88"/>
    <p:sldId id="522" r:id="rId89"/>
    <p:sldId id="523" r:id="rId90"/>
    <p:sldId id="524" r:id="rId91"/>
    <p:sldId id="525" r:id="rId92"/>
    <p:sldId id="526" r:id="rId93"/>
    <p:sldId id="527" r:id="rId94"/>
    <p:sldId id="528" r:id="rId95"/>
    <p:sldId id="529" r:id="rId96"/>
    <p:sldId id="530" r:id="rId97"/>
    <p:sldId id="531" r:id="rId98"/>
    <p:sldId id="532" r:id="rId99"/>
    <p:sldId id="535" r:id="rId100"/>
    <p:sldId id="536" r:id="rId101"/>
    <p:sldId id="537" r:id="rId102"/>
    <p:sldId id="538" r:id="rId103"/>
    <p:sldId id="539" r:id="rId104"/>
    <p:sldId id="541" r:id="rId105"/>
    <p:sldId id="542" r:id="rId106"/>
    <p:sldId id="543" r:id="rId107"/>
    <p:sldId id="544" r:id="rId108"/>
    <p:sldId id="545" r:id="rId109"/>
    <p:sldId id="546" r:id="rId110"/>
    <p:sldId id="547" r:id="rId111"/>
    <p:sldId id="278" r:id="rId1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41" autoAdjust="0"/>
  </p:normalViewPr>
  <p:slideViewPr>
    <p:cSldViewPr snapToGrid="0" snapToObjects="1">
      <p:cViewPr varScale="1">
        <p:scale>
          <a:sx n="101" d="100"/>
          <a:sy n="101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interSettings" Target="printerSettings/printerSettings1.bin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3C1FF-CFE3-C541-A07A-E6310B7EA6B1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67A567-FDAC-9D41-9E5B-23A7C18A14EA}">
      <dgm:prSet/>
      <dgm:spPr/>
      <dgm:t>
        <a:bodyPr/>
        <a:lstStyle/>
        <a:p>
          <a:pPr rtl="0"/>
          <a:r>
            <a:rPr lang="en-US" altLang="zh-CN" dirty="0" smtClean="0">
              <a:solidFill>
                <a:srgbClr val="FF0000"/>
              </a:solidFill>
            </a:rPr>
            <a:t>Programming</a:t>
          </a:r>
          <a:endParaRPr lang="zh-CN" altLang="en-US" dirty="0">
            <a:solidFill>
              <a:srgbClr val="FF0000"/>
            </a:solidFill>
          </a:endParaRPr>
        </a:p>
      </dgm:t>
    </dgm:pt>
    <dgm:pt modelId="{C60AA256-6D01-7246-BFAC-D11989F8F27F}" type="parTrans" cxnId="{193020FC-3396-D54A-A600-73142793CEFD}">
      <dgm:prSet/>
      <dgm:spPr/>
      <dgm:t>
        <a:bodyPr/>
        <a:lstStyle/>
        <a:p>
          <a:endParaRPr lang="zh-CN" altLang="en-US"/>
        </a:p>
      </dgm:t>
    </dgm:pt>
    <dgm:pt modelId="{DFC2B8B4-DA93-CA42-8A03-DF53256915DB}" type="sibTrans" cxnId="{193020FC-3396-D54A-A600-73142793CEFD}">
      <dgm:prSet/>
      <dgm:spPr/>
      <dgm:t>
        <a:bodyPr/>
        <a:lstStyle/>
        <a:p>
          <a:endParaRPr lang="zh-CN" altLang="en-US"/>
        </a:p>
      </dgm:t>
    </dgm:pt>
    <dgm:pt modelId="{953ECF80-107E-424C-A14C-C8CE0D79E826}">
      <dgm:prSet/>
      <dgm:spPr/>
      <dgm:t>
        <a:bodyPr/>
        <a:lstStyle/>
        <a:p>
          <a:pPr rtl="0"/>
          <a:r>
            <a:rPr lang="en-US" altLang="zh-CN" dirty="0" smtClean="0"/>
            <a:t>Data</a:t>
          </a:r>
          <a:endParaRPr lang="zh-CN" altLang="en-US" dirty="0"/>
        </a:p>
      </dgm:t>
    </dgm:pt>
    <dgm:pt modelId="{8852E7D1-E0CB-9641-91A9-C38D6BDDB663}" type="parTrans" cxnId="{B231F304-7D2D-784E-B2CB-2EEED9BFC372}">
      <dgm:prSet/>
      <dgm:spPr/>
      <dgm:t>
        <a:bodyPr/>
        <a:lstStyle/>
        <a:p>
          <a:endParaRPr lang="zh-CN" altLang="en-US"/>
        </a:p>
      </dgm:t>
    </dgm:pt>
    <dgm:pt modelId="{8253E479-A2A6-7A4A-A242-75391AF00929}" type="sibTrans" cxnId="{B231F304-7D2D-784E-B2CB-2EEED9BFC372}">
      <dgm:prSet/>
      <dgm:spPr/>
      <dgm:t>
        <a:bodyPr/>
        <a:lstStyle/>
        <a:p>
          <a:endParaRPr lang="zh-CN" altLang="en-US"/>
        </a:p>
      </dgm:t>
    </dgm:pt>
    <dgm:pt modelId="{276F8CB8-2679-1747-8580-FD533736868B}">
      <dgm:prSet/>
      <dgm:spPr/>
      <dgm:t>
        <a:bodyPr/>
        <a:lstStyle/>
        <a:p>
          <a:pPr rtl="0"/>
          <a:r>
            <a:rPr lang="en-US" altLang="zh-CN" dirty="0" smtClean="0"/>
            <a:t>Algorithm</a:t>
          </a:r>
          <a:endParaRPr lang="zh-CN" altLang="en-US" dirty="0"/>
        </a:p>
      </dgm:t>
    </dgm:pt>
    <dgm:pt modelId="{281A5872-0490-254E-83F8-4B387DA4CF98}" type="parTrans" cxnId="{EBA2B3CC-AFAA-BB4A-9DA5-4B425866DE9F}">
      <dgm:prSet/>
      <dgm:spPr/>
      <dgm:t>
        <a:bodyPr/>
        <a:lstStyle/>
        <a:p>
          <a:endParaRPr lang="zh-CN" altLang="en-US"/>
        </a:p>
      </dgm:t>
    </dgm:pt>
    <dgm:pt modelId="{D96E78DC-866C-6B46-AA0A-673981FC826D}" type="sibTrans" cxnId="{EBA2B3CC-AFAA-BB4A-9DA5-4B425866DE9F}">
      <dgm:prSet/>
      <dgm:spPr/>
      <dgm:t>
        <a:bodyPr/>
        <a:lstStyle/>
        <a:p>
          <a:endParaRPr lang="zh-CN" altLang="en-US"/>
        </a:p>
      </dgm:t>
    </dgm:pt>
    <dgm:pt modelId="{3AA19CB2-F1BA-5143-B034-00C414E3A44C}" type="pres">
      <dgm:prSet presAssocID="{8583C1FF-CFE3-C541-A07A-E6310B7EA6B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11A7DD-43F3-2C4D-95AD-DD5363E77551}" type="pres">
      <dgm:prSet presAssocID="{8583C1FF-CFE3-C541-A07A-E6310B7EA6B1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DC8E674B-9B36-D442-A5F3-C0D3C02E4E5E}" type="pres">
      <dgm:prSet presAssocID="{8583C1FF-CFE3-C541-A07A-E6310B7EA6B1}" presName="dummy1a" presStyleCnt="0"/>
      <dgm:spPr/>
    </dgm:pt>
    <dgm:pt modelId="{3E9BCDC7-07CB-0847-B62A-9F8C8EC24B8F}" type="pres">
      <dgm:prSet presAssocID="{8583C1FF-CFE3-C541-A07A-E6310B7EA6B1}" presName="dummy1b" presStyleCnt="0"/>
      <dgm:spPr/>
    </dgm:pt>
    <dgm:pt modelId="{FB59C3AC-AACA-CB46-A470-834380F7B51B}" type="pres">
      <dgm:prSet presAssocID="{8583C1FF-CFE3-C541-A07A-E6310B7EA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E82AB-2D0F-A248-9311-F897A0F5C34E}" type="pres">
      <dgm:prSet presAssocID="{8583C1FF-CFE3-C541-A07A-E6310B7EA6B1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80B6A054-DDD1-4E45-A390-630826822CFF}" type="pres">
      <dgm:prSet presAssocID="{8583C1FF-CFE3-C541-A07A-E6310B7EA6B1}" presName="dummy2a" presStyleCnt="0"/>
      <dgm:spPr/>
    </dgm:pt>
    <dgm:pt modelId="{ABC51EEB-2F07-024D-8669-223CA8DF2891}" type="pres">
      <dgm:prSet presAssocID="{8583C1FF-CFE3-C541-A07A-E6310B7EA6B1}" presName="dummy2b" presStyleCnt="0"/>
      <dgm:spPr/>
    </dgm:pt>
    <dgm:pt modelId="{A23DD65F-8F4E-8F49-B355-41FDCA3C57BB}" type="pres">
      <dgm:prSet presAssocID="{8583C1FF-CFE3-C541-A07A-E6310B7EA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EFA83-216B-9C4C-A828-139B176C0EAD}" type="pres">
      <dgm:prSet presAssocID="{8583C1FF-CFE3-C541-A07A-E6310B7EA6B1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59190EAC-BD6C-3840-ADF4-D7253D1146CA}" type="pres">
      <dgm:prSet presAssocID="{8583C1FF-CFE3-C541-A07A-E6310B7EA6B1}" presName="dummy3a" presStyleCnt="0"/>
      <dgm:spPr/>
    </dgm:pt>
    <dgm:pt modelId="{4807B84C-3D5C-1A4D-9B8A-3025CF34CD86}" type="pres">
      <dgm:prSet presAssocID="{8583C1FF-CFE3-C541-A07A-E6310B7EA6B1}" presName="dummy3b" presStyleCnt="0"/>
      <dgm:spPr/>
    </dgm:pt>
    <dgm:pt modelId="{C2DB8940-26B6-B54B-B951-924F8A80419E}" type="pres">
      <dgm:prSet presAssocID="{8583C1FF-CFE3-C541-A07A-E6310B7EA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98FA98-79F7-2342-A993-4A1A363D5DF8}" type="pres">
      <dgm:prSet presAssocID="{DFC2B8B4-DA93-CA42-8A03-DF53256915DB}" presName="arrowWedge1" presStyleLbl="fgSibTrans2D1" presStyleIdx="0" presStyleCnt="3"/>
      <dgm:spPr/>
    </dgm:pt>
    <dgm:pt modelId="{DBE9343E-2796-D643-9B44-8BE5B9028B9C}" type="pres">
      <dgm:prSet presAssocID="{8253E479-A2A6-7A4A-A242-75391AF00929}" presName="arrowWedge2" presStyleLbl="fgSibTrans2D1" presStyleIdx="1" presStyleCnt="3"/>
      <dgm:spPr/>
    </dgm:pt>
    <dgm:pt modelId="{9ADF68B4-BE3D-414B-98F1-6E15891850A8}" type="pres">
      <dgm:prSet presAssocID="{D96E78DC-866C-6B46-AA0A-673981FC826D}" presName="arrowWedge3" presStyleLbl="fgSibTrans2D1" presStyleIdx="2" presStyleCnt="3"/>
      <dgm:spPr/>
    </dgm:pt>
  </dgm:ptLst>
  <dgm:cxnLst>
    <dgm:cxn modelId="{0E685889-612A-A94F-BF59-63B62C5C78EA}" type="presOf" srcId="{8767A567-FDAC-9D41-9E5B-23A7C18A14EA}" destId="{0411A7DD-43F3-2C4D-95AD-DD5363E77551}" srcOrd="0" destOrd="0" presId="urn:microsoft.com/office/officeart/2005/8/layout/cycle8"/>
    <dgm:cxn modelId="{193020FC-3396-D54A-A600-73142793CEFD}" srcId="{8583C1FF-CFE3-C541-A07A-E6310B7EA6B1}" destId="{8767A567-FDAC-9D41-9E5B-23A7C18A14EA}" srcOrd="0" destOrd="0" parTransId="{C60AA256-6D01-7246-BFAC-D11989F8F27F}" sibTransId="{DFC2B8B4-DA93-CA42-8A03-DF53256915DB}"/>
    <dgm:cxn modelId="{B231F304-7D2D-784E-B2CB-2EEED9BFC372}" srcId="{8583C1FF-CFE3-C541-A07A-E6310B7EA6B1}" destId="{953ECF80-107E-424C-A14C-C8CE0D79E826}" srcOrd="1" destOrd="0" parTransId="{8852E7D1-E0CB-9641-91A9-C38D6BDDB663}" sibTransId="{8253E479-A2A6-7A4A-A242-75391AF00929}"/>
    <dgm:cxn modelId="{82C31DCD-7899-6248-BD20-F633354D00B1}" type="presOf" srcId="{953ECF80-107E-424C-A14C-C8CE0D79E826}" destId="{046E82AB-2D0F-A248-9311-F897A0F5C34E}" srcOrd="0" destOrd="0" presId="urn:microsoft.com/office/officeart/2005/8/layout/cycle8"/>
    <dgm:cxn modelId="{31F03F87-158A-0745-A8B0-ADB94408AFB9}" type="presOf" srcId="{276F8CB8-2679-1747-8580-FD533736868B}" destId="{C2DB8940-26B6-B54B-B951-924F8A80419E}" srcOrd="1" destOrd="0" presId="urn:microsoft.com/office/officeart/2005/8/layout/cycle8"/>
    <dgm:cxn modelId="{A0DEBC63-9032-B94A-8863-4C41785C4336}" type="presOf" srcId="{953ECF80-107E-424C-A14C-C8CE0D79E826}" destId="{A23DD65F-8F4E-8F49-B355-41FDCA3C57BB}" srcOrd="1" destOrd="0" presId="urn:microsoft.com/office/officeart/2005/8/layout/cycle8"/>
    <dgm:cxn modelId="{5EDF6B08-1FC7-CE42-A801-A6868993BA96}" type="presOf" srcId="{8583C1FF-CFE3-C541-A07A-E6310B7EA6B1}" destId="{3AA19CB2-F1BA-5143-B034-00C414E3A44C}" srcOrd="0" destOrd="0" presId="urn:microsoft.com/office/officeart/2005/8/layout/cycle8"/>
    <dgm:cxn modelId="{17AF17C6-A72B-844F-80D7-A40D608B6F01}" type="presOf" srcId="{276F8CB8-2679-1747-8580-FD533736868B}" destId="{C8FEFA83-216B-9C4C-A828-139B176C0EAD}" srcOrd="0" destOrd="0" presId="urn:microsoft.com/office/officeart/2005/8/layout/cycle8"/>
    <dgm:cxn modelId="{41098E17-2744-0A4D-8CB7-8DA98DA08D17}" type="presOf" srcId="{8767A567-FDAC-9D41-9E5B-23A7C18A14EA}" destId="{FB59C3AC-AACA-CB46-A470-834380F7B51B}" srcOrd="1" destOrd="0" presId="urn:microsoft.com/office/officeart/2005/8/layout/cycle8"/>
    <dgm:cxn modelId="{EBA2B3CC-AFAA-BB4A-9DA5-4B425866DE9F}" srcId="{8583C1FF-CFE3-C541-A07A-E6310B7EA6B1}" destId="{276F8CB8-2679-1747-8580-FD533736868B}" srcOrd="2" destOrd="0" parTransId="{281A5872-0490-254E-83F8-4B387DA4CF98}" sibTransId="{D96E78DC-866C-6B46-AA0A-673981FC826D}"/>
    <dgm:cxn modelId="{7C29919B-2470-7D4C-B43D-35100DFA944B}" type="presParOf" srcId="{3AA19CB2-F1BA-5143-B034-00C414E3A44C}" destId="{0411A7DD-43F3-2C4D-95AD-DD5363E77551}" srcOrd="0" destOrd="0" presId="urn:microsoft.com/office/officeart/2005/8/layout/cycle8"/>
    <dgm:cxn modelId="{CCFFB5E4-A3A2-2041-9D68-45181CE8A2B0}" type="presParOf" srcId="{3AA19CB2-F1BA-5143-B034-00C414E3A44C}" destId="{DC8E674B-9B36-D442-A5F3-C0D3C02E4E5E}" srcOrd="1" destOrd="0" presId="urn:microsoft.com/office/officeart/2005/8/layout/cycle8"/>
    <dgm:cxn modelId="{94DA4375-8918-DD40-BD0C-E1BA0DFF031A}" type="presParOf" srcId="{3AA19CB2-F1BA-5143-B034-00C414E3A44C}" destId="{3E9BCDC7-07CB-0847-B62A-9F8C8EC24B8F}" srcOrd="2" destOrd="0" presId="urn:microsoft.com/office/officeart/2005/8/layout/cycle8"/>
    <dgm:cxn modelId="{DF1E35CB-1A45-6D45-BAAE-7CBD903CDF26}" type="presParOf" srcId="{3AA19CB2-F1BA-5143-B034-00C414E3A44C}" destId="{FB59C3AC-AACA-CB46-A470-834380F7B51B}" srcOrd="3" destOrd="0" presId="urn:microsoft.com/office/officeart/2005/8/layout/cycle8"/>
    <dgm:cxn modelId="{DDE216A4-4A7C-024B-B29B-6B98108390E8}" type="presParOf" srcId="{3AA19CB2-F1BA-5143-B034-00C414E3A44C}" destId="{046E82AB-2D0F-A248-9311-F897A0F5C34E}" srcOrd="4" destOrd="0" presId="urn:microsoft.com/office/officeart/2005/8/layout/cycle8"/>
    <dgm:cxn modelId="{0576D8D9-4FEE-0A4A-83A8-3903896AB2E4}" type="presParOf" srcId="{3AA19CB2-F1BA-5143-B034-00C414E3A44C}" destId="{80B6A054-DDD1-4E45-A390-630826822CFF}" srcOrd="5" destOrd="0" presId="urn:microsoft.com/office/officeart/2005/8/layout/cycle8"/>
    <dgm:cxn modelId="{143CD686-14EF-8542-A533-446F391CD6EA}" type="presParOf" srcId="{3AA19CB2-F1BA-5143-B034-00C414E3A44C}" destId="{ABC51EEB-2F07-024D-8669-223CA8DF2891}" srcOrd="6" destOrd="0" presId="urn:microsoft.com/office/officeart/2005/8/layout/cycle8"/>
    <dgm:cxn modelId="{B71B20DE-B3B4-8B40-B4D3-8ED2F9D82278}" type="presParOf" srcId="{3AA19CB2-F1BA-5143-B034-00C414E3A44C}" destId="{A23DD65F-8F4E-8F49-B355-41FDCA3C57BB}" srcOrd="7" destOrd="0" presId="urn:microsoft.com/office/officeart/2005/8/layout/cycle8"/>
    <dgm:cxn modelId="{C9BA96A1-386D-114A-969E-6CECBE4DD240}" type="presParOf" srcId="{3AA19CB2-F1BA-5143-B034-00C414E3A44C}" destId="{C8FEFA83-216B-9C4C-A828-139B176C0EAD}" srcOrd="8" destOrd="0" presId="urn:microsoft.com/office/officeart/2005/8/layout/cycle8"/>
    <dgm:cxn modelId="{03E36AD0-086A-104F-8F10-A117418E594A}" type="presParOf" srcId="{3AA19CB2-F1BA-5143-B034-00C414E3A44C}" destId="{59190EAC-BD6C-3840-ADF4-D7253D1146CA}" srcOrd="9" destOrd="0" presId="urn:microsoft.com/office/officeart/2005/8/layout/cycle8"/>
    <dgm:cxn modelId="{FCAC9A03-9742-CF4F-89AD-01B22079CB0C}" type="presParOf" srcId="{3AA19CB2-F1BA-5143-B034-00C414E3A44C}" destId="{4807B84C-3D5C-1A4D-9B8A-3025CF34CD86}" srcOrd="10" destOrd="0" presId="urn:microsoft.com/office/officeart/2005/8/layout/cycle8"/>
    <dgm:cxn modelId="{6361067B-5BA6-B54A-B924-40F7AA235FEE}" type="presParOf" srcId="{3AA19CB2-F1BA-5143-B034-00C414E3A44C}" destId="{C2DB8940-26B6-B54B-B951-924F8A80419E}" srcOrd="11" destOrd="0" presId="urn:microsoft.com/office/officeart/2005/8/layout/cycle8"/>
    <dgm:cxn modelId="{772D4576-C76C-FD43-998D-311D8D6ABDDF}" type="presParOf" srcId="{3AA19CB2-F1BA-5143-B034-00C414E3A44C}" destId="{6898FA98-79F7-2342-A993-4A1A363D5DF8}" srcOrd="12" destOrd="0" presId="urn:microsoft.com/office/officeart/2005/8/layout/cycle8"/>
    <dgm:cxn modelId="{C808D429-77FD-AE4B-BD9F-137373A22BCB}" type="presParOf" srcId="{3AA19CB2-F1BA-5143-B034-00C414E3A44C}" destId="{DBE9343E-2796-D643-9B44-8BE5B9028B9C}" srcOrd="13" destOrd="0" presId="urn:microsoft.com/office/officeart/2005/8/layout/cycle8"/>
    <dgm:cxn modelId="{0BAD534A-4B1B-5040-A039-E4CD79D1126C}" type="presParOf" srcId="{3AA19CB2-F1BA-5143-B034-00C414E3A44C}" destId="{9ADF68B4-BE3D-414B-98F1-6E15891850A8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1A7DD-43F3-2C4D-95AD-DD5363E77551}">
      <dsp:nvSpPr>
        <dsp:cNvPr id="0" name=""/>
        <dsp:cNvSpPr/>
      </dsp:nvSpPr>
      <dsp:spPr>
        <a:xfrm>
          <a:off x="2087116" y="308840"/>
          <a:ext cx="3991165" cy="3991165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rgbClr val="FF0000"/>
              </a:solidFill>
            </a:rPr>
            <a:t>Programming</a:t>
          </a:r>
          <a:endParaRPr lang="zh-CN" altLang="en-US" sz="1900" kern="1200" dirty="0">
            <a:solidFill>
              <a:srgbClr val="FF0000"/>
            </a:solidFill>
          </a:endParaRPr>
        </a:p>
      </dsp:txBody>
      <dsp:txXfrm>
        <a:off x="4190555" y="1154587"/>
        <a:ext cx="1425416" cy="1187846"/>
      </dsp:txXfrm>
    </dsp:sp>
    <dsp:sp modelId="{046E82AB-2D0F-A248-9311-F897A0F5C34E}">
      <dsp:nvSpPr>
        <dsp:cNvPr id="0" name=""/>
        <dsp:cNvSpPr/>
      </dsp:nvSpPr>
      <dsp:spPr>
        <a:xfrm>
          <a:off x="2004917" y="451381"/>
          <a:ext cx="3991165" cy="3991165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</a:t>
          </a:r>
          <a:endParaRPr lang="zh-CN" altLang="en-US" sz="1900" kern="1200" dirty="0"/>
        </a:p>
      </dsp:txBody>
      <dsp:txXfrm>
        <a:off x="2955194" y="3040887"/>
        <a:ext cx="2138124" cy="1045305"/>
      </dsp:txXfrm>
    </dsp:sp>
    <dsp:sp modelId="{C8FEFA83-216B-9C4C-A828-139B176C0EAD}">
      <dsp:nvSpPr>
        <dsp:cNvPr id="0" name=""/>
        <dsp:cNvSpPr/>
      </dsp:nvSpPr>
      <dsp:spPr>
        <a:xfrm>
          <a:off x="1922718" y="308840"/>
          <a:ext cx="3991165" cy="3991165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Algorithm</a:t>
          </a:r>
          <a:endParaRPr lang="zh-CN" altLang="en-US" sz="1900" kern="1200" dirty="0"/>
        </a:p>
      </dsp:txBody>
      <dsp:txXfrm>
        <a:off x="2385028" y="1154587"/>
        <a:ext cx="1425416" cy="1187846"/>
      </dsp:txXfrm>
    </dsp:sp>
    <dsp:sp modelId="{6898FA98-79F7-2342-A993-4A1A363D5DF8}">
      <dsp:nvSpPr>
        <dsp:cNvPr id="0" name=""/>
        <dsp:cNvSpPr/>
      </dsp:nvSpPr>
      <dsp:spPr>
        <a:xfrm>
          <a:off x="1840373" y="61768"/>
          <a:ext cx="4485309" cy="448530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E9343E-2796-D643-9B44-8BE5B9028B9C}">
      <dsp:nvSpPr>
        <dsp:cNvPr id="0" name=""/>
        <dsp:cNvSpPr/>
      </dsp:nvSpPr>
      <dsp:spPr>
        <a:xfrm>
          <a:off x="1757845" y="204057"/>
          <a:ext cx="4485309" cy="448530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DF68B4-BE3D-414B-98F1-6E15891850A8}">
      <dsp:nvSpPr>
        <dsp:cNvPr id="0" name=""/>
        <dsp:cNvSpPr/>
      </dsp:nvSpPr>
      <dsp:spPr>
        <a:xfrm>
          <a:off x="1675316" y="61768"/>
          <a:ext cx="4485309" cy="448530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3788-2AD3-2041-B933-30A616E52201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72FB-FFC0-F64D-B6DF-4B8F529D2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93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Arial" charset="0"/>
              <a:ea typeface="SimSun" charset="0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 sz="4100" b="1">
                <a:solidFill>
                  <a:schemeClr val="tx1"/>
                </a:solidFill>
                <a:latin typeface="Arial" charset="0"/>
                <a:ea typeface="宋体" charset="0"/>
                <a:cs typeface="Times New Roman" charset="0"/>
              </a:defRPr>
            </a:lvl1pPr>
            <a:lvl2pPr marL="685817" indent="-263776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055103" indent="-211021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477145" indent="-211021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1899186" indent="-211021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fld id="{888E49A0-8970-524C-BFE9-4DAA51CB3F56}" type="slidenum">
              <a:rPr lang="en-US" altLang="zh-CN" sz="1200" b="0">
                <a:ea typeface="SimSun" charset="0"/>
                <a:cs typeface="SimSun" charset="0"/>
              </a:rPr>
              <a:pPr/>
              <a:t>2</a:t>
            </a:fld>
            <a:endParaRPr lang="en-US" altLang="zh-CN" sz="1200" b="0"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09B8D23B-B70C-334C-977A-D7CFAC109216}" type="slidenum"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 algn="r"/>
              <a:t>18</a:t>
            </a:fld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39" tIns="45020" rIns="90039" bIns="45020"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r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t>CS267 Lecture 2</a:t>
            </a:r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962" name="Rectangle 5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D4562A0E-1CF6-B240-9A20-0487BBE2CC40}" type="slidenum"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 algn="r"/>
              <a:t>19</a:t>
            </a:fld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B01557D5-340C-EA41-A248-3189DB611DDE}" type="slidenum"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 algn="r"/>
              <a:t>20</a:t>
            </a:fld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39" tIns="45020" rIns="90039" bIns="45020"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D06258B7-0FEE-A14E-AF68-0DF8E79B24BF}" type="slidenum"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 algn="r"/>
              <a:t>21</a:t>
            </a:fld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39" tIns="45020" rIns="90039" bIns="45020"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D5A155BD-84FF-4F41-AF2A-87B5241BE0E0}" type="slidenum"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 algn="r"/>
              <a:t>23</a:t>
            </a:fld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39" tIns="45020" rIns="90039" bIns="45020"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en-US" altLang="zh-CN" baseline="0" dirty="0" smtClean="0"/>
              <a:t> with this code?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827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85817" indent="-263776" defTabSz="911492"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55103" indent="-211021" defTabSz="911492"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477145" indent="-211021" defTabSz="911492"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899186" indent="-211021" defTabSz="911492"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21227" indent="-211021" algn="ctr" defTabSz="911492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43269" indent="-211021" algn="ctr" defTabSz="911492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65310" indent="-211021" algn="ctr" defTabSz="911492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7351" indent="-211021" algn="ctr" defTabSz="911492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800" b="0">
                <a:solidFill>
                  <a:schemeClr val="tx1"/>
                </a:solidFill>
                <a:latin typeface="Times New Roman" pitchFamily="18" charset="0"/>
              </a:rPr>
              <a:t>CS267 Lecture 2</a:t>
            </a:r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85817" indent="-263776" defTabSz="911492"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55103" indent="-211021" defTabSz="911492"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477145" indent="-211021" defTabSz="911492"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899186" indent="-211021" defTabSz="911492"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21227" indent="-211021" algn="ctr" defTabSz="911492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43269" indent="-211021" algn="ctr" defTabSz="911492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65310" indent="-211021" algn="ctr" defTabSz="911492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7351" indent="-211021" algn="ctr" defTabSz="911492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D392C2C-9CD4-44F0-A2A6-22D42F63E527}" type="slidenum">
              <a:rPr lang="en-US" altLang="zh-CN" sz="800" b="0">
                <a:solidFill>
                  <a:schemeClr val="tx1"/>
                </a:solidFill>
                <a:latin typeface="Times New Roman" pitchFamily="18" charset="0"/>
              </a:rPr>
              <a:pPr/>
              <a:t>29</a:t>
            </a:fld>
            <a:endParaRPr lang="en-US" altLang="zh-CN" sz="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Motivated by simplifying pThreads</a:t>
            </a:r>
          </a:p>
          <a:p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Latest version 4.0, July 2013</a:t>
            </a:r>
          </a:p>
          <a:p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Won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t do all details, lots of on-line material,</a:t>
            </a:r>
          </a:p>
          <a:p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    Homework will give you working code to modify</a:t>
            </a:r>
          </a:p>
          <a:p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Directives: hints to compiler (look like comments) about what to parallelize</a:t>
            </a:r>
          </a:p>
          <a:p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   Can run sequentially, comments 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“</a:t>
            </a:r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parallelize following loop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”</a:t>
            </a:r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 are ignored</a:t>
            </a:r>
          </a:p>
          <a:p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Some library calls to do specific functions in parallel</a:t>
            </a:r>
          </a:p>
          <a:p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    get, set #threads, get thread#, </a:t>
            </a:r>
          </a:p>
          <a:p>
            <a:r>
              <a:rPr lang="en-US" altLang="zh-CN" smtClean="0">
                <a:latin typeface="Arial" pitchFamily="34" charset="0"/>
                <a:ea typeface="ＭＳ Ｐゴシック" pitchFamily="34" charset="-128"/>
              </a:rPr>
              <a:t>Environment variables: hints like how many processors do I have.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F37AB-AE94-4F3F-9FDB-DB27E4632403}" type="slidenum">
              <a:rPr lang="zh-CN" altLang="en-US" smtClean="0"/>
              <a:pPr>
                <a:defRPr/>
              </a:pPr>
              <a:t>30</a:t>
            </a:fld>
            <a:endParaRPr lang="en-US" altLang="zh-CN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403" tIns="43426" rIns="88403" bIns="43426"/>
          <a:lstStyle/>
          <a:p>
            <a:pPr defTabSz="867529">
              <a:spcBef>
                <a:spcPct val="0"/>
              </a:spcBef>
            </a:pPr>
            <a:endParaRPr lang="zh-CN" altLang="en-US" sz="2100"/>
          </a:p>
        </p:txBody>
      </p:sp>
      <p:sp>
        <p:nvSpPr>
          <p:cNvPr id="849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1363" cy="34131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9318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5E9B56-5BA4-441D-9B7E-59C6DCFEE27E}" type="slidenum">
              <a:rPr lang="zh-CN" altLang="en-US" smtClean="0"/>
              <a:pPr>
                <a:defRPr/>
              </a:pPr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94211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97511A-0FD3-4B0E-AE47-72E6AD5BBAEE}" type="slidenum">
              <a:rPr lang="zh-CN" altLang="en-US" smtClean="0"/>
              <a:pPr>
                <a:defRPr/>
              </a:pPr>
              <a:t>32</a:t>
            </a:fld>
            <a:endParaRPr lang="en-US" altLang="zh-CN" smtClean="0"/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373063"/>
            <a:ext cx="5845175" cy="438467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97" y="4871978"/>
            <a:ext cx="6417874" cy="389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6" tIns="45763" rIns="89996" bIns="45763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Arial" charset="0"/>
              <a:ea typeface="SimSun" charset="0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 sz="4100" b="1">
                <a:solidFill>
                  <a:schemeClr val="tx1"/>
                </a:solidFill>
                <a:latin typeface="Arial" charset="0"/>
                <a:ea typeface="宋体" charset="0"/>
                <a:cs typeface="Times New Roman" charset="0"/>
              </a:defRPr>
            </a:lvl1pPr>
            <a:lvl2pPr marL="685817" indent="-263776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055103" indent="-211021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477145" indent="-211021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1899186" indent="-211021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fld id="{888E49A0-8970-524C-BFE9-4DAA51CB3F56}" type="slidenum">
              <a:rPr lang="en-US" altLang="zh-CN" sz="1200" b="0">
                <a:ea typeface="SimSun" charset="0"/>
                <a:cs typeface="SimSun" charset="0"/>
              </a:rPr>
              <a:pPr/>
              <a:t>3</a:t>
            </a:fld>
            <a:endParaRPr lang="en-US" altLang="zh-CN" sz="1200" b="0"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97283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597903-C9F2-4180-B5B8-4686F853D264}" type="slidenum">
              <a:rPr lang="zh-CN" altLang="en-US" smtClean="0"/>
              <a:pPr>
                <a:defRPr/>
              </a:pPr>
              <a:t>33</a:t>
            </a:fld>
            <a:endParaRPr lang="en-US" altLang="zh-CN" smtClean="0"/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849313"/>
            <a:ext cx="4576763" cy="3432175"/>
          </a:xfrm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964" y="4420948"/>
            <a:ext cx="6417874" cy="37117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For Fortran example </a:t>
            </a:r>
            <a:r>
              <a:rPr lang="en-US" altLang="zh-CN" dirty="0" err="1" smtClean="0"/>
              <a:t>TestForPrime</a:t>
            </a:r>
            <a:r>
              <a:rPr lang="en-US" altLang="zh-CN" dirty="0" smtClean="0"/>
              <a:t> is a LOGICAL function.  This example has an increasing amount of work as the iteration counter gets larger.  That is because testing numbers for </a:t>
            </a:r>
            <a:r>
              <a:rPr lang="en-US" altLang="zh-CN" dirty="0" err="1" smtClean="0"/>
              <a:t>primality</a:t>
            </a:r>
            <a:r>
              <a:rPr lang="en-US" altLang="zh-CN" dirty="0" smtClean="0"/>
              <a:t> with a brute force method takes longer to work since there are more numbers to test.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 example uses STATIC scheduling.  Set of iterations is divided up into chunks of size 8 and distributed to threads in round robin fashion.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Fortran example uses DYNAMIC scheduling.  Chunks of 8 iterations are scheduled to threads when more work is needed by a thread.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8D58F8-A251-437F-A711-361BCAF52903}" type="slidenum">
              <a:rPr lang="zh-CN" altLang="en-US" smtClean="0"/>
              <a:pPr>
                <a:defRPr/>
              </a:pPr>
              <a:t>37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10547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C600D-5D1E-4BC7-ABD1-0E9B088962C9}" type="slidenum">
              <a:rPr lang="zh-CN" altLang="en-US" smtClean="0"/>
              <a:pPr>
                <a:defRPr/>
              </a:pPr>
              <a:t>38</a:t>
            </a:fld>
            <a:endParaRPr lang="en-US" altLang="zh-CN" smtClean="0"/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849313"/>
            <a:ext cx="4576763" cy="3432175"/>
          </a:xfrm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964" y="4420948"/>
            <a:ext cx="6417874" cy="37117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详细解释原因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Multiple threads modifying sum with no protection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106499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31D64-D498-4AAE-B84A-81A92D7E145F}" type="slidenum">
              <a:rPr lang="zh-CN" altLang="en-US" smtClean="0"/>
              <a:pPr>
                <a:defRPr/>
              </a:pPr>
              <a:t>39</a:t>
            </a:fld>
            <a:endParaRPr lang="en-US" altLang="zh-CN" smtClean="0"/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8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107523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CB655-BD88-4453-83BF-3C7DA25A61A6}" type="slidenum">
              <a:rPr lang="zh-CN" altLang="en-US" smtClean="0"/>
              <a:pPr>
                <a:defRPr/>
              </a:pPr>
              <a:t>40</a:t>
            </a:fld>
            <a:endParaRPr lang="en-US" altLang="zh-CN" smtClean="0"/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373063"/>
            <a:ext cx="5845175" cy="438467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97" y="4871978"/>
            <a:ext cx="6417874" cy="389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6" tIns="45763" rIns="89996" bIns="45763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4B4CC-D36C-4ED2-84AA-B22ABCC5A492}" type="slidenum">
              <a:rPr lang="zh-CN" altLang="en-US" smtClean="0"/>
              <a:pPr>
                <a:defRPr/>
              </a:pPr>
              <a:t>42</a:t>
            </a:fld>
            <a:endParaRPr lang="en-US" altLang="zh-CN" smtClean="0"/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373063"/>
            <a:ext cx="5845175" cy="438467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97" y="4871978"/>
            <a:ext cx="6417874" cy="389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6" tIns="45763" rIns="89996" bIns="45763"/>
          <a:lstStyle/>
          <a:p>
            <a:r>
              <a:rPr lang="zh-CN" altLang="en-US" dirty="0" smtClean="0"/>
              <a:t>机理和优势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E28223-7E95-4394-A610-AD128A04FC0B}" type="slidenum">
              <a:rPr lang="zh-CN" altLang="en-US" smtClean="0"/>
              <a:pPr>
                <a:defRPr/>
              </a:pPr>
              <a:t>43</a:t>
            </a:fld>
            <a:endParaRPr lang="en-US" altLang="zh-CN" smtClean="0"/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8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106499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31D64-D498-4AAE-B84A-81A92D7E145F}" type="slidenum">
              <a:rPr lang="zh-CN" altLang="en-US" smtClean="0"/>
              <a:pPr>
                <a:defRPr/>
              </a:pPr>
              <a:t>44</a:t>
            </a:fld>
            <a:endParaRPr lang="en-US" altLang="zh-CN" smtClean="0"/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8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CS267 Lecture 2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8A315-AE8B-4A87-AB2B-01335C67640A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88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Arial" charset="0"/>
              <a:ea typeface="SimSun" charset="0"/>
            </a:endParaRP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 sz="4100" b="1">
                <a:solidFill>
                  <a:schemeClr val="tx1"/>
                </a:solidFill>
                <a:latin typeface="Arial" charset="0"/>
                <a:ea typeface="宋体" charset="0"/>
                <a:cs typeface="Times New Roman" charset="0"/>
              </a:defRPr>
            </a:lvl1pPr>
            <a:lvl2pPr marL="685817" indent="-263776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055103" indent="-211021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477145" indent="-211021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1899186" indent="-211021" defTabSz="914423"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fld id="{E83019BE-74A1-B54F-AC14-1DA3B819F1B3}" type="slidenum">
              <a:rPr lang="en-US" altLang="zh-CN" sz="1200" b="0">
                <a:ea typeface="SimSun" charset="0"/>
                <a:cs typeface="SimSun" charset="0"/>
              </a:rPr>
              <a:pPr/>
              <a:t>5</a:t>
            </a:fld>
            <a:endParaRPr lang="en-US" altLang="zh-CN" sz="1200" b="0"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Conditional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distinguish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SPMD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739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CS267 Lecture 2</a:t>
            </a:r>
            <a:endParaRPr lang="en-US" altLang="zh-CN" smtClean="0"/>
          </a:p>
        </p:txBody>
      </p:sp>
      <p:sp>
        <p:nvSpPr>
          <p:cNvPr id="50181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4E8242-DA38-48E0-AD1C-D7450BF27BC8}" type="slidenum">
              <a:rPr lang="zh-CN" altLang="en-US" smtClean="0"/>
              <a:pPr>
                <a:defRPr/>
              </a:pPr>
              <a:t>52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num_steps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41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-Separated compute and storage</a:t>
            </a:r>
          </a:p>
          <a:p>
            <a:r>
              <a:rPr kumimoji="1" lang="en-US" altLang="zh-CN" dirty="0" smtClean="0"/>
              <a:t>-Homogeneous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661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700" dirty="0" smtClean="0">
                <a:latin typeface="Calibri" charset="0"/>
                <a:ea typeface="宋体" charset="0"/>
              </a:rPr>
              <a:t>Hardware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alibri" charset="0"/>
                <a:ea typeface="宋体" charset="0"/>
              </a:rPr>
              <a:t>Hundreds to thousands cores, homogeneous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alibri" charset="0"/>
                <a:ea typeface="宋体" charset="0"/>
              </a:rPr>
              <a:t>Connected with high speed network, such as </a:t>
            </a:r>
            <a:r>
              <a:rPr lang="en-US" altLang="zh-CN" sz="2400" dirty="0" err="1" smtClean="0">
                <a:latin typeface="Calibri" charset="0"/>
                <a:ea typeface="宋体" charset="0"/>
              </a:rPr>
              <a:t>Infiniband</a:t>
            </a:r>
            <a:endParaRPr lang="en-US" altLang="zh-CN" sz="2400" dirty="0" smtClean="0">
              <a:latin typeface="Calibri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700" dirty="0" smtClean="0">
                <a:latin typeface="Calibri" charset="0"/>
                <a:ea typeface="宋体" charset="0"/>
              </a:rPr>
              <a:t>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alibri" charset="0"/>
                <a:ea typeface="宋体" charset="0"/>
              </a:rPr>
              <a:t>MPI applications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alibri" charset="0"/>
                <a:ea typeface="宋体" charset="0"/>
              </a:rPr>
              <a:t>MPI Libraries( Intel MPI, </a:t>
            </a:r>
            <a:r>
              <a:rPr lang="en-US" altLang="zh-CN" sz="2400" dirty="0" err="1" smtClean="0">
                <a:latin typeface="Calibri" charset="0"/>
                <a:ea typeface="宋体" charset="0"/>
              </a:rPr>
              <a:t>OpenMPI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 etc.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 smtClean="0">
                <a:latin typeface="Calibri" charset="0"/>
                <a:ea typeface="宋体" charset="0"/>
              </a:rPr>
              <a:t>OpenPBS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 or LSF as scheduler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alibri" charset="0"/>
                <a:ea typeface="宋体" charset="0"/>
              </a:rPr>
              <a:t>NFS or </a:t>
            </a:r>
            <a:r>
              <a:rPr lang="en-US" altLang="zh-CN" sz="2400" dirty="0" err="1" smtClean="0">
                <a:latin typeface="Calibri" charset="0"/>
                <a:ea typeface="宋体" charset="0"/>
              </a:rPr>
              <a:t>Lustre</a:t>
            </a:r>
            <a:endParaRPr lang="en-US" altLang="zh-CN" sz="2400" dirty="0" smtClean="0">
              <a:latin typeface="Calibri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 smtClean="0">
                <a:latin typeface="Calibri" charset="0"/>
                <a:ea typeface="宋体" charset="0"/>
              </a:rPr>
              <a:t>TotalView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, </a:t>
            </a:r>
            <a:r>
              <a:rPr lang="en-US" altLang="zh-CN" sz="2400" dirty="0" err="1" smtClean="0">
                <a:latin typeface="Calibri" charset="0"/>
                <a:ea typeface="宋体" charset="0"/>
              </a:rPr>
              <a:t>gdb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, or </a:t>
            </a:r>
            <a:r>
              <a:rPr lang="en-US" altLang="zh-CN" sz="2400" dirty="0" err="1" smtClean="0">
                <a:latin typeface="Calibri" charset="0"/>
                <a:ea typeface="宋体" charset="0"/>
              </a:rPr>
              <a:t>printf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700" dirty="0" smtClean="0">
                <a:latin typeface="Calibri" charset="0"/>
                <a:ea typeface="宋体" charset="0"/>
              </a:rPr>
              <a:t>Fastest machine today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alibri" charset="0"/>
                <a:ea typeface="宋体" charset="0"/>
              </a:rPr>
              <a:t>5Pflops ( 10</a:t>
            </a:r>
            <a:r>
              <a:rPr lang="en-US" altLang="zh-CN" sz="2400" baseline="30000" dirty="0" smtClean="0">
                <a:latin typeface="Calibri" charset="0"/>
                <a:ea typeface="宋体" charset="0"/>
              </a:rPr>
              <a:t>15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714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33FCBE1-2463-A34B-B161-A5D673D539CC}" type="slidenum">
              <a:rPr lang="zh-CN" altLang="en-US">
                <a:latin typeface="Calibri" charset="0"/>
              </a:rPr>
              <a:pPr eaLnBrk="1" hangingPunct="1"/>
              <a:t>61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Source: Fabrizio Petrini and Kei Davis and José Carlos Sancho. System-Level Fault-Tolerance in Large-Scale Parallel Machines with Buffered Coscheduling. In </a:t>
            </a:r>
            <a:r>
              <a:rPr lang="en-US" altLang="zh-CN" i="1">
                <a:latin typeface="Calibri" charset="0"/>
                <a:ea typeface="宋体" charset="0"/>
              </a:rPr>
              <a:t>In 9th IEEE Workshop on Fault-Tolerant Parallel, Distributed and Network-Centric Systems (FTPDS04)</a:t>
            </a:r>
            <a:r>
              <a:rPr lang="en-US" altLang="zh-CN">
                <a:latin typeface="Calibri" charset="0"/>
                <a:ea typeface="宋体" charset="0"/>
              </a:rPr>
              <a:t>, Santa Fe, NM, April 2004. 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Calibri" charset="0"/>
              <a:ea typeface="宋体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latin typeface="Calibri" charset="0"/>
                <a:ea typeface="宋体" charset="0"/>
              </a:rPr>
              <a:t>显示当节点数增加后整个系统</a:t>
            </a:r>
            <a:r>
              <a:rPr lang="en-US" altLang="zh-CN">
                <a:latin typeface="Calibri" charset="0"/>
                <a:ea typeface="宋体" charset="0"/>
              </a:rPr>
              <a:t>MTBF</a:t>
            </a:r>
            <a:r>
              <a:rPr lang="zh-CN" altLang="en-US">
                <a:latin typeface="Calibri" charset="0"/>
                <a:ea typeface="宋体" charset="0"/>
              </a:rPr>
              <a:t>的下降。不同的曲线表示节点不同的</a:t>
            </a:r>
            <a:r>
              <a:rPr lang="en-US" altLang="zh-CN">
                <a:latin typeface="Calibri" charset="0"/>
                <a:ea typeface="宋体" charset="0"/>
              </a:rPr>
              <a:t>MTBF</a:t>
            </a:r>
            <a:r>
              <a:rPr lang="zh-CN" altLang="en-US">
                <a:latin typeface="Calibri" charset="0"/>
                <a:ea typeface="宋体" charset="0"/>
              </a:rPr>
              <a:t>。</a:t>
            </a:r>
            <a:endParaRPr lang="en-US" altLang="zh-CN">
              <a:latin typeface="Calibri" charset="0"/>
              <a:ea typeface="宋体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Calibri" charset="0"/>
              <a:ea typeface="宋体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04</a:t>
            </a:r>
            <a:r>
              <a:rPr lang="zh-CN" altLang="en-US">
                <a:latin typeface="Calibri" charset="0"/>
                <a:ea typeface="宋体" charset="0"/>
              </a:rPr>
              <a:t>年的预测数据可能比较老，尤其是对系统规模。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744D244-E856-AE4A-82EE-5037B5A9AB78}" type="slidenum">
              <a:rPr lang="zh-CN" altLang="en-US">
                <a:latin typeface="Calibri" charset="0"/>
              </a:rPr>
              <a:pPr eaLnBrk="1" hangingPunct="1"/>
              <a:t>62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>
              <a:latin typeface="Calibri" charset="0"/>
              <a:ea typeface="宋体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0DECC7A-93E3-8D42-AD12-59C2E6648653}" type="slidenum">
              <a:rPr lang="zh-CN" altLang="en-US">
                <a:latin typeface="Calibri" charset="0"/>
              </a:rPr>
              <a:pPr eaLnBrk="1" hangingPunct="1"/>
              <a:t>63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Schroeder, B., Gibson, G.A., "Understanding failure in petascale computers." SciDAC 2007.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>
              <a:latin typeface="Calibri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Calibri" charset="0"/>
                <a:ea typeface="宋体" charset="0"/>
              </a:rPr>
              <a:t>The effective application utilization of a system is the amount of time it is doing useful work, i.e. executing user code, rather than writing checkpoints or redoing work that has been lost after a node failure.</a:t>
            </a:r>
          </a:p>
          <a:p>
            <a:pPr>
              <a:lnSpc>
                <a:spcPct val="90000"/>
              </a:lnSpc>
            </a:pPr>
            <a:endParaRPr lang="en-US" altLang="zh-CN">
              <a:latin typeface="Calibri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Calibri" charset="0"/>
                <a:ea typeface="宋体" charset="0"/>
              </a:rPr>
              <a:t>For future projections, we assume a balanced system model, where bandwidth and memory both grow in proportion to compute power, and hence the time t to write a checkpoint will stay constant over time.</a:t>
            </a:r>
          </a:p>
          <a:p>
            <a:pPr>
              <a:lnSpc>
                <a:spcPct val="90000"/>
              </a:lnSpc>
            </a:pPr>
            <a:endParaRPr lang="en-US" altLang="zh-CN">
              <a:latin typeface="Calibri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Calibri" charset="0"/>
                <a:ea typeface="宋体" charset="0"/>
              </a:rPr>
              <a:t>Optimial checkpoint invterval: sqrt(2*MTTF*t). From: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Calibri" charset="0"/>
                <a:ea typeface="宋体" charset="0"/>
              </a:rPr>
              <a:t>J. W. Young. A first order approximation to the optimum checkpoint interval. </a:t>
            </a:r>
            <a:r>
              <a:rPr lang="en-US" altLang="zh-CN" i="1">
                <a:latin typeface="Calibri" charset="0"/>
                <a:ea typeface="宋体" charset="0"/>
              </a:rPr>
              <a:t>Commun. ACM, 17(9):530–531, 1974</a:t>
            </a:r>
            <a:endParaRPr lang="en-US" altLang="zh-CN">
              <a:latin typeface="Calibri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Calibri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Calibri" charset="0"/>
                <a:ea typeface="宋体" charset="0"/>
              </a:rPr>
              <a:t>in the case where the number of cores per chip doubles every 30 months, the utilization drops to zero by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Calibri" charset="0"/>
                <a:ea typeface="宋体" charset="0"/>
              </a:rPr>
              <a:t>2013, meaning the system would spend 100% of its time writing checkpoints or recovering lost work, a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Calibri" charset="0"/>
                <a:ea typeface="宋体" charset="0"/>
              </a:rPr>
              <a:t>situation that is clearly unacceptable. In the remainder of this section we consider different strategies to stave off this predicted drop in utilization.</a:t>
            </a:r>
            <a:endParaRPr lang="zh-CN" altLang="en-US">
              <a:latin typeface="Calibri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B1F6942-FA2F-AB41-ADFE-15417697DFA9}" type="slidenum">
              <a:rPr lang="zh-CN" altLang="en-US">
                <a:latin typeface="Calibri" charset="0"/>
              </a:rPr>
              <a:pPr eaLnBrk="1" hangingPunct="1"/>
              <a:t>65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16455C0-53DC-D545-9136-52D4EDA15886}" type="slidenum">
              <a:rPr lang="zh-CN" altLang="en-US">
                <a:latin typeface="Calibri" charset="0"/>
              </a:rPr>
              <a:pPr eaLnBrk="1" hangingPunct="1"/>
              <a:t>67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9988" y="688975"/>
            <a:ext cx="4529137" cy="3397250"/>
          </a:xfrm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-Separated compute and storage</a:t>
            </a:r>
          </a:p>
          <a:p>
            <a:r>
              <a:rPr kumimoji="1" lang="en-US" altLang="zh-CN" dirty="0" smtClean="0"/>
              <a:t>-Homogeneous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6619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41AFC46-4E41-C840-9C01-DC9E7130159A}" type="slidenum">
              <a:rPr kumimoji="0" lang="zh-CN" altLang="en-US" sz="1200"/>
              <a:pPr/>
              <a:t>71</a:t>
            </a:fld>
            <a:endParaRPr kumimoji="0" lang="zh-CN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Locality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bottleneck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430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B078F3-253B-4D48-AC9E-33803960EEF8}" type="slidenum">
              <a:rPr lang="en-US" altLang="zh-CN">
                <a:latin typeface="Calibri" charset="0"/>
              </a:rPr>
              <a:pPr eaLnBrk="1" hangingPunct="1"/>
              <a:t>74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suggestions?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MTBF</a:t>
            </a:r>
          </a:p>
          <a:p>
            <a:r>
              <a:rPr kumimoji="1" lang="en-US" altLang="zh-CN" dirty="0" smtClean="0"/>
              <a:t>Fix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</a:t>
            </a:r>
          </a:p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failure</a:t>
            </a:r>
            <a:r>
              <a:rPr kumimoji="1" lang="zh-CN" altLang="en-US" dirty="0" smtClean="0"/>
              <a:t>? 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years</a:t>
            </a:r>
          </a:p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failure?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75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0925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Conditional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distinguish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SPMD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77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7399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num_steps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82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4199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num_steps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84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4199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pPr defTabSz="86493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64515" name="灯片编号占位符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 eaLnBrk="1" hangingPunct="1"/>
            <a:fld id="{193B55F2-554B-7847-B6E3-40A86CCFDDA7}" type="slidenum">
              <a:rPr lang="zh-CN" altLang="en-US" sz="12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pPr algn="r" eaLnBrk="1" hangingPunct="1"/>
              <a:t>104</a:t>
            </a:fld>
            <a:endParaRPr lang="en-US" altLang="zh-CN" sz="12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pPr defTabSz="86493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66563" name="灯片编号占位符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 eaLnBrk="1" hangingPunct="1"/>
            <a:fld id="{D6AA1BEF-2F8D-1342-8D46-CC8AC4C0EA79}" type="slidenum">
              <a:rPr lang="zh-CN" altLang="en-US" sz="12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pPr algn="r" eaLnBrk="1" hangingPunct="1"/>
              <a:t>105</a:t>
            </a:fld>
            <a:endParaRPr lang="en-US" altLang="zh-CN" sz="12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02756" indent="-270291" defTabSz="934005"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081164" indent="-216233" defTabSz="934005"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513629" indent="-216233" defTabSz="934005"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1946095" indent="-216233" defTabSz="934005"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fld id="{5E14DA50-0A3B-EF49-912E-3AA9D0E5B468}" type="slidenum">
              <a:rPr lang="zh-CN" altLang="en-US" sz="9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/>
              <a:t>13</a:t>
            </a:fld>
            <a:endParaRPr lang="en-US" altLang="zh-CN" sz="900" b="0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39" tIns="45020" rIns="90039" bIns="45020"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pPr defTabSz="86493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68611" name="灯片编号占位符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 eaLnBrk="1" hangingPunct="1"/>
            <a:fld id="{3BF9AAB7-CCC7-AE4C-ACB9-FFF1E3FE6784}" type="slidenum">
              <a:rPr lang="zh-CN" altLang="en-US" sz="12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pPr algn="r" eaLnBrk="1" hangingPunct="1"/>
              <a:t>106</a:t>
            </a:fld>
            <a:endParaRPr lang="en-US" altLang="zh-CN" sz="12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pPr defTabSz="86493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71683" name="灯片编号占位符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 eaLnBrk="1" hangingPunct="1"/>
            <a:fld id="{B5978637-1780-5F4F-8824-2DF20DA9AE01}" type="slidenum">
              <a:rPr lang="zh-CN" altLang="en-US" sz="12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pPr algn="r" eaLnBrk="1" hangingPunct="1"/>
              <a:t>108</a:t>
            </a:fld>
            <a:endParaRPr lang="en-US" altLang="zh-CN" sz="12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110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8473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r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t>CS267 Lecture 2</a:t>
            </a:r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6322" name="Rectangle 5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0275EDC5-DB3F-9A4E-827C-CB1195CD8371}" type="slidenum"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 algn="r"/>
              <a:t>111</a:t>
            </a:fld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E2133551-11BB-6A43-9767-AF8138FA2EC4}" type="slidenum"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 algn="r"/>
              <a:t>14</a:t>
            </a:fld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9" tIns="45020" rIns="90039" bIns="45020"/>
          <a:lstStyle/>
          <a:p>
            <a:pPr eaLnBrk="1" hangingPunct="1"/>
            <a:r>
              <a:rPr kumimoji="0" lang="en-US" altLang="zh-CN"/>
              <a:t>What are the serial parts in applications?</a:t>
            </a:r>
            <a:endParaRPr kumimoji="0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761CA0BA-6DBF-BE49-8F76-3B687672BB7D}" type="slidenum"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 algn="r"/>
              <a:t>15</a:t>
            </a:fld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9" tIns="45020" rIns="90039" bIns="45020"/>
          <a:lstStyle/>
          <a:p>
            <a:pPr eaLnBrk="1" hangingPunct="1"/>
            <a:r>
              <a:rPr kumimoji="0" lang="en-US" altLang="zh-CN"/>
              <a:t>Give an example that parallel part of applications increase faster than serial part</a:t>
            </a:r>
            <a:endParaRPr kumimoji="0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29" tIns="0" rIns="18729" bIns="0" anchor="b"/>
          <a:lstStyle>
            <a:lvl1pPr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87425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0A5897EE-BA01-7041-98C2-40A6F9FC8AE4}" type="slidenum">
              <a:rPr lang="zh-CN" altLang="en-US" sz="900" b="0" i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 algn="r"/>
              <a:t>16</a:t>
            </a:fld>
            <a:endParaRPr lang="en-US" altLang="zh-CN" sz="900" b="0" i="1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39" tIns="45020" rIns="90039" bIns="45020"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02756" indent="-270291" defTabSz="934005"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081164" indent="-216233" defTabSz="934005"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513629" indent="-216233" defTabSz="934005"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1946095" indent="-216233" defTabSz="934005"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fld id="{84CA0ADA-2367-7D49-9CEF-155F7C5B3E05}" type="slidenum">
              <a:rPr lang="zh-CN" altLang="en-US" sz="9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rPr>
              <a:pPr/>
              <a:t>17</a:t>
            </a:fld>
            <a:endParaRPr lang="en-US" altLang="zh-CN" sz="900" b="0">
              <a:solidFill>
                <a:schemeClr val="tx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39" tIns="45020" rIns="90039" bIns="45020"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60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6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1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4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5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0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51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9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71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CDB0-31B1-9545-AE74-78C3662FF07D}" type="datetimeFigureOut">
              <a:rPr kumimoji="1" lang="zh-CN" altLang="en-US" smtClean="0"/>
              <a:t>16/7/11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hyperlink" Target="http://en.wikipedia.org/wiki/Voronoi_diagram" TargetMode="External"/><Relationship Id="rId7" Type="http://schemas.openxmlformats.org/officeDocument/2006/relationships/hyperlink" Target="http://en.wikipedia.org/wiki/Centroid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5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" TargetMode="External"/><Relationship Id="rId4" Type="http://schemas.openxmlformats.org/officeDocument/2006/relationships/hyperlink" Target="https://portal.xsede.org/online-training" TargetMode="External"/><Relationship Id="rId5" Type="http://schemas.openxmlformats.org/officeDocument/2006/relationships/hyperlink" Target="http://www.nersc.gov/assets/Uploads/XE62011OpenMP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jpe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jpeg"/><Relationship Id="rId16" Type="http://schemas.openxmlformats.org/officeDocument/2006/relationships/image" Target="../media/image18.jpeg"/><Relationship Id="rId17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0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Microsoft___1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Big Data Summer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School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Lecture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Wenguang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</a:t>
            </a:r>
          </a:p>
          <a:p>
            <a:r>
              <a:rPr kumimoji="1" lang="en-US" altLang="zh-CN" dirty="0" smtClean="0"/>
              <a:t>Tsinghua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24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Paralellism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13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6858000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Problem 1 Distributed Grep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347663" y="1150938"/>
            <a:ext cx="8001000" cy="355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800">
                <a:latin typeface="Calibri" charset="0"/>
              </a:rPr>
              <a:t>Input</a:t>
            </a:r>
          </a:p>
          <a:p>
            <a:pPr lvl="1">
              <a:lnSpc>
                <a:spcPct val="8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A key word  and documents to be searched</a:t>
            </a:r>
          </a:p>
          <a:p>
            <a:pPr>
              <a:lnSpc>
                <a:spcPct val="80000"/>
              </a:lnSpc>
            </a:pPr>
            <a:r>
              <a:rPr kumimoji="0" lang="en-US" altLang="zh-CN" sz="2800">
                <a:latin typeface="Calibri" charset="0"/>
              </a:rPr>
              <a:t>Output</a:t>
            </a:r>
          </a:p>
          <a:p>
            <a:pPr lvl="1">
              <a:lnSpc>
                <a:spcPct val="8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The line contains the keyword, with file name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kumimoji="0" lang="en-US" altLang="zh-CN">
              <a:latin typeface="Calibri" charset="0"/>
              <a:cs typeface="宋体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zh-CN" sz="1400">
                <a:latin typeface="Times New Roman" charset="0"/>
                <a:cs typeface="Times New Roman" charset="0"/>
              </a:rPr>
              <a:t>[cwg@HPC-AMD phoenix_scheduler]$ grep main *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zh-CN" sz="1400">
                <a:latin typeface="Times New Roman" charset="0"/>
                <a:cs typeface="Times New Roman" charset="0"/>
              </a:rPr>
              <a:t>MapReduceScheduler.h:/* The main MapReduce engine. This is the function called by the application.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zh-CN" sz="1400">
                <a:latin typeface="Times New Roman" charset="0"/>
                <a:cs typeface="Times New Roman" charset="0"/>
              </a:rPr>
              <a:t>MapReduceScheduler.h: * also organizes and maintains the data which is passed from application to</a:t>
            </a:r>
          </a:p>
          <a:p>
            <a:pPr lvl="1">
              <a:lnSpc>
                <a:spcPct val="80000"/>
              </a:lnSpc>
              <a:buFontTx/>
              <a:buNone/>
            </a:pPr>
            <a:endParaRPr kumimoji="0" lang="zh-CN" altLang="en-US" sz="2000">
              <a:latin typeface="Calibri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5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 idx="4294967295"/>
          </p:nvPr>
        </p:nvSpPr>
        <p:spPr>
          <a:xfrm>
            <a:off x="263525" y="306388"/>
            <a:ext cx="3424238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MR Grep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2170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>
                <a:latin typeface="Calibri" charset="0"/>
              </a:rPr>
              <a:t>Map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Emits the result of local grep</a:t>
            </a: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Calibri" charset="0"/>
              </a:rPr>
              <a:t>Reduce 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Output what it get from Map</a:t>
            </a:r>
            <a:endParaRPr kumimoji="0" lang="zh-CN" altLang="en-US">
              <a:latin typeface="Calibri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5892800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Problem 2 Inverted Index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2170113"/>
          </a:xfrm>
        </p:spPr>
        <p:txBody>
          <a:bodyPr>
            <a:normAutofit fontScale="92500" lnSpcReduction="10000"/>
          </a:bodyPr>
          <a:lstStyle/>
          <a:p>
            <a:r>
              <a:rPr kumimoji="0" lang="en-US" altLang="zh-CN" sz="3600">
                <a:latin typeface="Calibri" charset="0"/>
              </a:rPr>
              <a:t>Input</a:t>
            </a:r>
          </a:p>
          <a:p>
            <a:pPr lvl="1"/>
            <a:r>
              <a:rPr kumimoji="0" lang="en-US" altLang="zh-CN" sz="3200">
                <a:latin typeface="Calibri" charset="0"/>
                <a:cs typeface="宋体" charset="0"/>
              </a:rPr>
              <a:t>A few text documents</a:t>
            </a:r>
          </a:p>
          <a:p>
            <a:r>
              <a:rPr kumimoji="0" lang="en-US" altLang="zh-CN" sz="3600">
                <a:latin typeface="Calibri" charset="0"/>
              </a:rPr>
              <a:t>Output</a:t>
            </a:r>
          </a:p>
          <a:p>
            <a:pPr lvl="1"/>
            <a:r>
              <a:rPr kumimoji="0" lang="en-US" altLang="zh-CN" sz="3200">
                <a:latin typeface="Calibri" charset="0"/>
                <a:cs typeface="宋体" charset="0"/>
              </a:rPr>
              <a:t>(word, docIDList)</a:t>
            </a:r>
            <a:endParaRPr kumimoji="0" lang="zh-CN" altLang="en-US" sz="3200">
              <a:latin typeface="Calibri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0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2701925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MR-II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2170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>
                <a:latin typeface="Calibri" charset="0"/>
              </a:rPr>
              <a:t>Map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Parse document and emit (word, DocID)</a:t>
            </a: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Calibri" charset="0"/>
              </a:rPr>
              <a:t>Reduce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Emit ( word, DocIDList )</a:t>
            </a:r>
            <a:endParaRPr kumimoji="0" lang="zh-CN" altLang="en-US">
              <a:latin typeface="Calibri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3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ctrTitle" idx="4294967295"/>
          </p:nvPr>
        </p:nvSpPr>
        <p:spPr>
          <a:xfrm>
            <a:off x="220663" y="2130425"/>
            <a:ext cx="8804275" cy="1470025"/>
          </a:xfrm>
        </p:spPr>
        <p:txBody>
          <a:bodyPr/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Iterative MapReduce: </a:t>
            </a:r>
            <a:b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</a:br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K-Means as an Example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0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6391275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K-Means Algorithm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4294967295"/>
          </p:nvPr>
        </p:nvSpPr>
        <p:spPr>
          <a:xfrm>
            <a:off x="550863" y="1608138"/>
            <a:ext cx="8001000" cy="4073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4000">
                <a:latin typeface="Calibri" charset="0"/>
              </a:rPr>
              <a:t>Input: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3200">
                <a:latin typeface="Calibri" charset="0"/>
                <a:cs typeface="宋体" charset="0"/>
              </a:rPr>
              <a:t>a set of P points in N-dimension space </a:t>
            </a:r>
          </a:p>
          <a:p>
            <a:pPr>
              <a:lnSpc>
                <a:spcPct val="80000"/>
              </a:lnSpc>
            </a:pPr>
            <a:r>
              <a:rPr kumimoji="0" lang="en-US" altLang="zh-CN" sz="4000">
                <a:latin typeface="Calibri" charset="0"/>
              </a:rPr>
              <a:t>Output: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3200">
                <a:latin typeface="Calibri" charset="0"/>
                <a:cs typeface="宋体" charset="0"/>
              </a:rPr>
              <a:t>distribute them into K clusters, so that points closer to each other is in the same cluster</a:t>
            </a:r>
          </a:p>
          <a:p>
            <a:pPr>
              <a:lnSpc>
                <a:spcPct val="80000"/>
              </a:lnSpc>
            </a:pPr>
            <a:r>
              <a:rPr kumimoji="0" lang="en-US" altLang="zh-CN" sz="4000">
                <a:latin typeface="Calibri" charset="0"/>
              </a:rPr>
              <a:t>This is an NP-hard problem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3200">
                <a:latin typeface="Calibri" charset="0"/>
                <a:cs typeface="宋体" charset="0"/>
              </a:rPr>
              <a:t>Even when K=2 or D=2</a:t>
            </a:r>
          </a:p>
          <a:p>
            <a:pPr>
              <a:lnSpc>
                <a:spcPct val="80000"/>
              </a:lnSpc>
            </a:pPr>
            <a:endParaRPr kumimoji="0" lang="en-US" altLang="zh-CN" sz="25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7091363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K-Means Algorithm (cont.)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idx="4294967295"/>
          </p:nvPr>
        </p:nvSpPr>
        <p:spPr>
          <a:xfrm>
            <a:off x="682625" y="1392238"/>
            <a:ext cx="8001000" cy="4449762"/>
          </a:xfrm>
        </p:spPr>
        <p:txBody>
          <a:bodyPr/>
          <a:lstStyle/>
          <a:p>
            <a:r>
              <a:rPr kumimoji="0" lang="en-US" altLang="zh-CN">
                <a:latin typeface="Calibri" charset="0"/>
              </a:rPr>
              <a:t>randomly generate K points as the </a:t>
            </a:r>
            <a:r>
              <a:rPr kumimoji="0" lang="en-US" altLang="zh-CN">
                <a:solidFill>
                  <a:srgbClr val="FF0000"/>
                </a:solidFill>
                <a:latin typeface="Calibri" charset="0"/>
              </a:rPr>
              <a:t>means</a:t>
            </a:r>
            <a:r>
              <a:rPr kumimoji="0" lang="en-US" altLang="zh-CN">
                <a:latin typeface="Calibri" charset="0"/>
              </a:rPr>
              <a:t> </a:t>
            </a:r>
          </a:p>
          <a:p>
            <a:r>
              <a:rPr kumimoji="0" lang="en-US" altLang="zh-CN">
                <a:latin typeface="Calibri" charset="0"/>
              </a:rPr>
              <a:t>do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for each point in the point set</a:t>
            </a:r>
          </a:p>
          <a:p>
            <a:pPr lvl="2"/>
            <a:r>
              <a:rPr kumimoji="0" lang="en-US" altLang="zh-CN">
                <a:latin typeface="Calibri" charset="0"/>
                <a:cs typeface="宋体" charset="0"/>
              </a:rPr>
              <a:t>find the closest mean I, assign the point to cluster I, forming K clusters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calculate new means for each cluster </a:t>
            </a:r>
          </a:p>
          <a:p>
            <a:r>
              <a:rPr kumimoji="0" lang="en-US" altLang="zh-CN">
                <a:latin typeface="Calibri" charset="0"/>
              </a:rPr>
              <a:t>until no changes are made to the clusters</a:t>
            </a:r>
          </a:p>
        </p:txBody>
      </p:sp>
    </p:spTree>
    <p:extLst>
      <p:ext uri="{BB962C8B-B14F-4D97-AF65-F5344CB8AC3E}">
        <p14:creationId xmlns:p14="http://schemas.microsoft.com/office/powerpoint/2010/main" val="95447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内容占位符 3" descr="124px-K_Means_Example_Step_1_svg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788" y="2474913"/>
            <a:ext cx="917575" cy="439737"/>
          </a:xfrm>
        </p:spPr>
      </p:pic>
      <p:pic>
        <p:nvPicPr>
          <p:cNvPr id="69634" name="图片 5" descr="139px-K_Means_Example_Step_3_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000250"/>
            <a:ext cx="10588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图片 6" descr="139px-K_Means_Example_Step_2_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000250"/>
            <a:ext cx="10588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图片 7" descr="139px-K_Means_Example_Step_4_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28813"/>
            <a:ext cx="10588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Box 8"/>
          <p:cNvSpPr txBox="1">
            <a:spLocks noChangeArrowheads="1"/>
          </p:cNvSpPr>
          <p:nvPr/>
        </p:nvSpPr>
        <p:spPr bwMode="auto">
          <a:xfrm>
            <a:off x="285750" y="3500438"/>
            <a:ext cx="21431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1) </a:t>
            </a:r>
            <a:r>
              <a:rPr lang="en-US" altLang="zh-CN" sz="1800" b="0" 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k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initial "means" (in this case </a:t>
            </a:r>
            <a:r>
              <a:rPr lang="en-US" altLang="zh-CN" sz="1800" b="0" 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k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=3) are randomly selected from the data set (shown in color).</a:t>
            </a:r>
          </a:p>
          <a:p>
            <a:pPr eaLnBrk="1" hangingPunct="1"/>
            <a:endParaRPr lang="zh-CN" altLang="en-US" sz="18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9638" name="TextBox 9"/>
          <p:cNvSpPr txBox="1">
            <a:spLocks noChangeArrowheads="1"/>
          </p:cNvSpPr>
          <p:nvPr/>
        </p:nvSpPr>
        <p:spPr bwMode="auto">
          <a:xfrm>
            <a:off x="2428875" y="3500438"/>
            <a:ext cx="22145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2) </a:t>
            </a:r>
            <a:r>
              <a:rPr lang="en-US" altLang="zh-CN" sz="1800" b="0" 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k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clusters are created by associating every observation with the nearest mean. The partitions here represent the 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  <a:hlinkClick r:id="rId6" action="ppaction://hlinkfile" tooltip="Voronoi diagram"/>
              </a:rPr>
              <a:t>Voronoi diagram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generated by the means.</a:t>
            </a:r>
          </a:p>
          <a:p>
            <a:pPr eaLnBrk="1" hangingPunct="1"/>
            <a:endParaRPr lang="zh-CN" altLang="en-US" sz="18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9639" name="TextBox 10"/>
          <p:cNvSpPr txBox="1">
            <a:spLocks noChangeArrowheads="1"/>
          </p:cNvSpPr>
          <p:nvPr/>
        </p:nvSpPr>
        <p:spPr bwMode="auto">
          <a:xfrm>
            <a:off x="4857750" y="3571875"/>
            <a:ext cx="1785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3) The 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  <a:hlinkClick r:id="rId7" action="ppaction://hlinkfile" tooltip="Centroid"/>
              </a:rPr>
              <a:t>centroid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of each of the </a:t>
            </a:r>
            <a:r>
              <a:rPr lang="en-US" altLang="zh-CN" sz="1800" b="0" 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k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clusters becomes the new means.</a:t>
            </a:r>
          </a:p>
          <a:p>
            <a:pPr eaLnBrk="1" hangingPunct="1"/>
            <a:endParaRPr lang="zh-CN" altLang="en-US" sz="18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9640" name="TextBox 11"/>
          <p:cNvSpPr txBox="1">
            <a:spLocks noChangeArrowheads="1"/>
          </p:cNvSpPr>
          <p:nvPr/>
        </p:nvSpPr>
        <p:spPr bwMode="auto">
          <a:xfrm>
            <a:off x="6929438" y="3571875"/>
            <a:ext cx="17859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4) Steps 2 and 3 are repeated until convergence has been reached.</a:t>
            </a:r>
          </a:p>
          <a:p>
            <a:pPr eaLnBrk="1" hangingPunct="1"/>
            <a:endParaRPr lang="zh-CN" altLang="en-US" sz="18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8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8788400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Expressing an Iteration in MapReduce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4294967295"/>
          </p:nvPr>
        </p:nvSpPr>
        <p:spPr>
          <a:xfrm>
            <a:off x="0" y="914400"/>
            <a:ext cx="4625975" cy="2784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for each point in the point set</a:t>
            </a:r>
          </a:p>
          <a:p>
            <a:pPr lvl="2">
              <a:lnSpc>
                <a:spcPct val="8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find the closest mean I, assign the point to cluster I, forming new K clusters</a:t>
            </a:r>
          </a:p>
          <a:p>
            <a:pPr lvl="1">
              <a:lnSpc>
                <a:spcPct val="8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calculate new means for each cluster </a:t>
            </a:r>
          </a:p>
          <a:p>
            <a:pPr>
              <a:lnSpc>
                <a:spcPct val="80000"/>
              </a:lnSpc>
            </a:pPr>
            <a:endParaRPr kumimoji="0" lang="zh-CN" altLang="en-US" sz="1600">
              <a:latin typeface="Calibri" charset="0"/>
            </a:endParaRPr>
          </a:p>
        </p:txBody>
      </p:sp>
      <p:cxnSp>
        <p:nvCxnSpPr>
          <p:cNvPr id="6" name="直接箭头连接符 5"/>
          <p:cNvCxnSpPr>
            <a:cxnSpLocks noChangeShapeType="1"/>
            <a:stCxn id="7" idx="1"/>
          </p:cNvCxnSpPr>
          <p:nvPr/>
        </p:nvCxnSpPr>
        <p:spPr bwMode="auto">
          <a:xfrm rot="10800000" flipV="1">
            <a:off x="5000625" y="2324100"/>
            <a:ext cx="1428750" cy="33338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29375" y="2000250"/>
            <a:ext cx="1643063" cy="646113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 smtClean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can be done as a map task</a:t>
            </a:r>
            <a:endParaRPr lang="zh-CN" altLang="en-US" sz="1800" b="0" smtClean="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14" name="直接箭头连接符 13"/>
          <p:cNvCxnSpPr>
            <a:cxnSpLocks noChangeShapeType="1"/>
            <a:stCxn id="15" idx="1"/>
          </p:cNvCxnSpPr>
          <p:nvPr/>
        </p:nvCxnSpPr>
        <p:spPr bwMode="auto">
          <a:xfrm rot="10800000" flipV="1">
            <a:off x="5000625" y="3327400"/>
            <a:ext cx="1285875" cy="30163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86500" y="3143250"/>
            <a:ext cx="1643063" cy="369888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 smtClean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reduce task</a:t>
            </a:r>
            <a:endParaRPr lang="zh-CN" altLang="en-US" sz="1800" b="0" smtClean="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75" y="3929063"/>
            <a:ext cx="7786688" cy="2586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 smtClean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map(point p):</a:t>
            </a:r>
          </a:p>
          <a:p>
            <a:pPr eaLnBrk="1" hangingPunct="1">
              <a:defRPr/>
            </a:pPr>
            <a:r>
              <a:rPr lang="en-US" altLang="zh-CN" sz="1800" b="0" smtClean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for each mean in K means</a:t>
            </a:r>
          </a:p>
          <a:p>
            <a:pPr eaLnBrk="1" hangingPunct="1">
              <a:defRPr/>
            </a:pPr>
            <a:r>
              <a:rPr lang="en-US" altLang="zh-CN" sz="1800" b="0" smtClean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	find the closet mean M to this point</a:t>
            </a:r>
          </a:p>
          <a:p>
            <a:pPr eaLnBrk="1" hangingPunct="1">
              <a:defRPr/>
            </a:pPr>
            <a:r>
              <a:rPr lang="en-US" altLang="zh-CN" sz="1800" b="0" smtClean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emit_intermediate (index of M, p)</a:t>
            </a:r>
          </a:p>
          <a:p>
            <a:pPr eaLnBrk="1" hangingPunct="1">
              <a:defRPr/>
            </a:pPr>
            <a:endParaRPr lang="en-US" altLang="zh-CN" sz="1800" b="0" smtClean="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  <a:p>
            <a:pPr eaLnBrk="1" hangingPunct="1">
              <a:defRPr/>
            </a:pPr>
            <a:r>
              <a:rPr lang="en-US" altLang="zh-CN" sz="1800" b="0" smtClean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reduce(index of cluster i, list of points lp):</a:t>
            </a:r>
          </a:p>
          <a:p>
            <a:pPr eaLnBrk="1" hangingPunct="1">
              <a:defRPr/>
            </a:pPr>
            <a:r>
              <a:rPr lang="en-US" altLang="zh-CN" sz="1800" b="0" smtClean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calculate the new mean M’ for points in lp</a:t>
            </a:r>
          </a:p>
          <a:p>
            <a:pPr eaLnBrk="1" hangingPunct="1">
              <a:defRPr/>
            </a:pPr>
            <a:r>
              <a:rPr lang="en-US" altLang="zh-CN" sz="1800" b="0" smtClean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emit(M’)</a:t>
            </a:r>
          </a:p>
          <a:p>
            <a:pPr eaLnBrk="1" hangingPunct="1">
              <a:defRPr/>
            </a:pPr>
            <a:r>
              <a:rPr lang="en-US" altLang="zh-CN" sz="1800" b="0" smtClean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</a:t>
            </a:r>
            <a:endParaRPr lang="zh-CN" altLang="en-US" sz="1800" b="0" smtClean="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0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7802563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But it only completes one iteration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4294967295"/>
          </p:nvPr>
        </p:nvSpPr>
        <p:spPr>
          <a:xfrm>
            <a:off x="500063" y="1201738"/>
            <a:ext cx="8001000" cy="4918075"/>
          </a:xfrm>
        </p:spPr>
        <p:txBody>
          <a:bodyPr/>
          <a:lstStyle/>
          <a:p>
            <a:r>
              <a:rPr kumimoji="0" lang="en-US" altLang="zh-CN">
                <a:latin typeface="Calibri" charset="0"/>
              </a:rPr>
              <a:t>Can we express the whole K-Means algorithms with Map-Reduce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Yes, but we have to extend the basic Map-Reduce model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Connect output of a Map-Reduce iteration to the input of the next iteration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That what we called Iterative Map-Reduce</a:t>
            </a:r>
          </a:p>
        </p:txBody>
      </p:sp>
    </p:spTree>
    <p:extLst>
      <p:ext uri="{BB962C8B-B14F-4D97-AF65-F5344CB8AC3E}">
        <p14:creationId xmlns:p14="http://schemas.microsoft.com/office/powerpoint/2010/main" val="87367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153988"/>
            <a:ext cx="2606675" cy="600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solidFill>
                  <a:srgbClr val="04289D"/>
                </a:solidFill>
                <a:cs typeface="Times New Roman" charset="0"/>
              </a:rPr>
              <a:t>Parallelism</a:t>
            </a:r>
          </a:p>
        </p:txBody>
      </p:sp>
      <p:grpSp>
        <p:nvGrpSpPr>
          <p:cNvPr id="17410" name="Group 10"/>
          <p:cNvGrpSpPr>
            <a:grpSpLocks/>
          </p:cNvGrpSpPr>
          <p:nvPr/>
        </p:nvGrpSpPr>
        <p:grpSpPr bwMode="auto">
          <a:xfrm>
            <a:off x="254000" y="992188"/>
            <a:ext cx="2951163" cy="2952750"/>
            <a:chOff x="576" y="1045"/>
            <a:chExt cx="1584" cy="1461"/>
          </a:xfrm>
        </p:grpSpPr>
        <p:pic>
          <p:nvPicPr>
            <p:cNvPr id="17418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9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  <a:latin typeface="+mj-lt"/>
                  <a:ea typeface="宋体" charset="0"/>
                  <a:cs typeface="宋体" charset="0"/>
                </a:rPr>
                <a:t>Sequential</a:t>
              </a:r>
            </a:p>
          </p:txBody>
        </p:sp>
      </p:grpSp>
      <p:grpSp>
        <p:nvGrpSpPr>
          <p:cNvPr id="17411" name="Group 11"/>
          <p:cNvGrpSpPr>
            <a:grpSpLocks/>
          </p:cNvGrpSpPr>
          <p:nvPr/>
        </p:nvGrpSpPr>
        <p:grpSpPr bwMode="auto">
          <a:xfrm>
            <a:off x="3405188" y="992188"/>
            <a:ext cx="1809750" cy="2952750"/>
            <a:chOff x="3504" y="960"/>
            <a:chExt cx="1022" cy="1543"/>
          </a:xfrm>
        </p:grpSpPr>
        <p:pic>
          <p:nvPicPr>
            <p:cNvPr id="17416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  <a:latin typeface="+mj-lt"/>
                  <a:ea typeface="宋体" charset="0"/>
                  <a:cs typeface="宋体" charset="0"/>
                </a:rPr>
                <a:t>Parallel</a:t>
              </a:r>
            </a:p>
          </p:txBody>
        </p:sp>
      </p:grpSp>
      <p:grpSp>
        <p:nvGrpSpPr>
          <p:cNvPr id="17412" name="Group 12"/>
          <p:cNvGrpSpPr>
            <a:grpSpLocks/>
          </p:cNvGrpSpPr>
          <p:nvPr/>
        </p:nvGrpSpPr>
        <p:grpSpPr bwMode="auto">
          <a:xfrm>
            <a:off x="5559425" y="992188"/>
            <a:ext cx="3330575" cy="2952750"/>
            <a:chOff x="720" y="2688"/>
            <a:chExt cx="1728" cy="1323"/>
          </a:xfrm>
        </p:grpSpPr>
        <p:pic>
          <p:nvPicPr>
            <p:cNvPr id="17414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  <a:latin typeface="+mj-lt"/>
                  <a:ea typeface="宋体" charset="0"/>
                  <a:cs typeface="宋体" charset="0"/>
                </a:rPr>
                <a:t>Pipelined</a:t>
              </a:r>
            </a:p>
          </p:txBody>
        </p:sp>
      </p:grp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673100" y="4046538"/>
            <a:ext cx="8085138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Parallelism is employed to provide higher performance with more cost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Why this is beneficial</a:t>
            </a:r>
            <a:r>
              <a:rPr lang="en-US" altLang="zh-CN" sz="32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altLang="zh-CN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0624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6370638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MapReduce Conclusions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7283" name="内容占位符 2"/>
          <p:cNvSpPr>
            <a:spLocks noGrp="1"/>
          </p:cNvSpPr>
          <p:nvPr>
            <p:ph idx="4294967295"/>
          </p:nvPr>
        </p:nvSpPr>
        <p:spPr>
          <a:xfrm>
            <a:off x="584200" y="1252538"/>
            <a:ext cx="8001000" cy="5181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zh-CN" dirty="0" err="1" smtClean="0">
                <a:ea typeface="+mn-ea"/>
                <a:cs typeface="+mn-cs"/>
              </a:rPr>
              <a:t>MapReduce</a:t>
            </a:r>
            <a:r>
              <a:rPr kumimoji="0" lang="en-US" altLang="zh-CN" dirty="0" smtClean="0">
                <a:ea typeface="+mn-ea"/>
                <a:cs typeface="+mn-cs"/>
              </a:rPr>
              <a:t> has proven to be a useful abstraction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kumimoji="0" lang="en-US" altLang="zh-CN" dirty="0" smtClean="0">
                <a:ea typeface="+mn-ea"/>
                <a:cs typeface="+mn-cs"/>
              </a:rPr>
              <a:t>Greatly simplifies large-scale computations at Google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kumimoji="0" lang="en-US" altLang="zh-CN" dirty="0" smtClean="0">
                <a:ea typeface="+mn-ea"/>
                <a:cs typeface="+mn-cs"/>
              </a:rPr>
              <a:t>Functional programming paradigm can be applied to large-scale applications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kumimoji="0" lang="en-US" altLang="zh-CN" dirty="0" smtClean="0">
                <a:ea typeface="+mn-ea"/>
                <a:cs typeface="+mn-cs"/>
              </a:rPr>
              <a:t>Fun to use: focus on problem, let library deal w/ messy details </a:t>
            </a:r>
            <a:endParaRPr kumimoji="0" lang="en-US" altLang="zh-CN" dirty="0" smtClean="0">
              <a:ea typeface="+mn-ea"/>
              <a:cs typeface="+mn-cs"/>
            </a:endParaRPr>
          </a:p>
          <a:p>
            <a:pPr lvl="2">
              <a:buFont typeface="Arial" pitchFamily="34" charset="0"/>
              <a:buChar char="•"/>
              <a:defRPr/>
            </a:pPr>
            <a:r>
              <a:rPr lang="en-US" altLang="zh-CN" dirty="0" smtClean="0"/>
              <a:t>Automatic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tolerance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balancing</a:t>
            </a:r>
            <a:endParaRPr kumimoji="0" lang="en-US" altLang="zh-CN" dirty="0" smtClean="0">
              <a:ea typeface="+mn-ea"/>
              <a:cs typeface="+mn-cs"/>
            </a:endParaRPr>
          </a:p>
        </p:txBody>
      </p:sp>
      <p:sp>
        <p:nvSpPr>
          <p:cNvPr id="5632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6EE90B03-FA71-584A-BB25-CD4C67E7D5D2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110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0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028"/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3D42798F-C005-824C-BDFB-25691146A2B5}" type="slidenum">
              <a:rPr lang="zh-CN" altLang="en-US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111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97100"/>
            <a:ext cx="7772400" cy="766763"/>
          </a:xfrm>
        </p:spPr>
        <p:txBody>
          <a:bodyPr wrap="square">
            <a:normAutofit fontScale="90000"/>
          </a:bodyPr>
          <a:lstStyle/>
          <a:p>
            <a:pPr algn="ctr"/>
            <a:r>
              <a:rPr lang="en-US" altLang="zh-CN" sz="5400">
                <a:latin typeface="Times New Roman" charset="0"/>
                <a:cs typeface="Times New Roman" charset="0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53491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Motivations for </a:t>
            </a:r>
            <a:r>
              <a:rPr kumimoji="1" lang="en-US" altLang="zh-CN" dirty="0" err="1" smtClean="0"/>
              <a:t>Parallellism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Require </a:t>
            </a:r>
            <a:r>
              <a:rPr kumimoji="1" lang="en-US" altLang="zh-CN" dirty="0" smtClean="0"/>
              <a:t>more resources to achieve the performance</a:t>
            </a:r>
          </a:p>
          <a:p>
            <a:pPr lvl="1"/>
            <a:r>
              <a:rPr kumimoji="1" lang="en-US" altLang="zh-CN" dirty="0" smtClean="0"/>
              <a:t>CPU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Memory</a:t>
            </a:r>
          </a:p>
          <a:p>
            <a:pPr lvl="1"/>
            <a:r>
              <a:rPr kumimoji="1" lang="en-US" altLang="zh-CN" dirty="0" smtClean="0"/>
              <a:t> I</a:t>
            </a:r>
            <a:r>
              <a:rPr kumimoji="1" lang="en-US" altLang="zh-CN" dirty="0" smtClean="0"/>
              <a:t>/</a:t>
            </a:r>
            <a:r>
              <a:rPr kumimoji="1" lang="en-US" altLang="zh-CN" dirty="0" smtClean="0"/>
              <a:t>O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456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29375" cy="587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Fundamentals of Parallelism</a:t>
            </a:r>
            <a:endParaRPr lang="en-US" altLang="zh-CN" sz="40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673100" y="1054100"/>
            <a:ext cx="7772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  <a:latin typeface="+mj-lt"/>
              </a:rPr>
              <a:t>Task parallelism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endParaRPr lang="en-US" altLang="zh-CN" sz="3200">
              <a:solidFill>
                <a:schemeClr val="tx1"/>
              </a:solidFill>
              <a:latin typeface="+mj-lt"/>
            </a:endParaRPr>
          </a:p>
          <a:p>
            <a:pPr marL="660400" lvl="1" indent="-203200">
              <a:spcBef>
                <a:spcPct val="15000"/>
              </a:spcBef>
              <a:buSzPct val="100000"/>
            </a:pPr>
            <a:endParaRPr lang="en-US" altLang="zh-CN" sz="3200">
              <a:solidFill>
                <a:schemeClr val="tx1"/>
              </a:solidFill>
              <a:latin typeface="+mj-lt"/>
            </a:endParaRP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  <a:latin typeface="+mj-lt"/>
              </a:rPr>
              <a:t>Data parallelism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endParaRPr lang="en-US" altLang="zh-CN" sz="3200">
              <a:solidFill>
                <a:schemeClr val="tx1"/>
              </a:solidFill>
              <a:latin typeface="+mj-lt"/>
            </a:endParaRP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  <a:latin typeface="+mj-lt"/>
              </a:rPr>
              <a:t>Pipeline parallelism</a:t>
            </a:r>
          </a:p>
          <a:p>
            <a:pPr marL="203200" indent="-203200">
              <a:spcBef>
                <a:spcPct val="15000"/>
              </a:spcBef>
              <a:buSzPct val="100000"/>
            </a:pPr>
            <a:endParaRPr lang="en-US" altLang="zh-CN" sz="3200">
              <a:solidFill>
                <a:schemeClr val="tx1"/>
              </a:solidFill>
              <a:latin typeface="+mj-lt"/>
            </a:endParaRP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endParaRPr lang="zh-CN" altLang="en-US" b="0">
              <a:solidFill>
                <a:schemeClr val="tx1"/>
              </a:solidFill>
              <a:latin typeface="+mj-lt"/>
              <a:ea typeface="宋体" charset="0"/>
              <a:cs typeface="宋体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260475" y="1689100"/>
            <a:ext cx="51943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1800" dirty="0" err="1">
                <a:solidFill>
                  <a:schemeClr val="tx1"/>
                </a:solidFill>
                <a:latin typeface="+mj-lt"/>
                <a:cs typeface="+mn-cs"/>
              </a:rPr>
              <a:t>calculate_direction_x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cs typeface="+mn-cs"/>
              </a:rPr>
              <a:t>(m);</a:t>
            </a:r>
          </a:p>
          <a:p>
            <a:pPr>
              <a:defRPr/>
            </a:pPr>
            <a:r>
              <a:rPr lang="en-US" altLang="zh-CN" sz="1800" dirty="0" err="1">
                <a:solidFill>
                  <a:schemeClr val="tx1"/>
                </a:solidFill>
                <a:latin typeface="+mj-lt"/>
                <a:ea typeface="楷体_GB2312" pitchFamily="49" charset="-122"/>
                <a:cs typeface="+mn-cs"/>
              </a:rPr>
              <a:t>calculate_direction_y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楷体_GB2312" pitchFamily="49" charset="-122"/>
                <a:cs typeface="+mn-cs"/>
              </a:rPr>
              <a:t>(m);</a:t>
            </a:r>
          </a:p>
          <a:p>
            <a:pPr>
              <a:defRPr/>
            </a:pPr>
            <a:r>
              <a:rPr lang="en-US" altLang="zh-CN" sz="1800" dirty="0" err="1">
                <a:solidFill>
                  <a:schemeClr val="tx1"/>
                </a:solidFill>
                <a:latin typeface="+mj-lt"/>
                <a:ea typeface="楷体_GB2312" pitchFamily="49" charset="-122"/>
                <a:cs typeface="+mn-cs"/>
              </a:rPr>
              <a:t>calculate_direction_z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楷体_GB2312" pitchFamily="49" charset="-122"/>
                <a:cs typeface="+mn-cs"/>
              </a:rPr>
              <a:t>(m);</a:t>
            </a:r>
            <a:endParaRPr lang="en-US" altLang="zh-CN" sz="1800" dirty="0">
              <a:solidFill>
                <a:schemeClr val="tx1"/>
              </a:solidFill>
              <a:latin typeface="+mj-lt"/>
              <a:cs typeface="+mn-cs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298575" y="3251200"/>
            <a:ext cx="3235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for ( </a:t>
            </a:r>
            <a:r>
              <a:rPr lang="en-US" altLang="zh-CN" sz="18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=0; </a:t>
            </a:r>
            <a:r>
              <a:rPr lang="en-US" altLang="zh-CN" sz="18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&lt;N; </a:t>
            </a:r>
            <a:r>
              <a:rPr lang="en-US" altLang="zh-CN" sz="18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++)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   a[</a:t>
            </a:r>
            <a:r>
              <a:rPr lang="en-US" altLang="zh-CN" sz="18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] = b[</a:t>
            </a:r>
            <a:r>
              <a:rPr lang="en-US" altLang="zh-CN" sz="18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];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349375" y="4676775"/>
            <a:ext cx="51943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+mj-lt"/>
                <a:cs typeface="+mn-cs"/>
              </a:rPr>
              <a:t>x = </a:t>
            </a:r>
            <a:r>
              <a:rPr lang="en-US" altLang="zh-CN" sz="1800" dirty="0" err="1">
                <a:solidFill>
                  <a:schemeClr val="tx1"/>
                </a:solidFill>
                <a:latin typeface="+mj-lt"/>
                <a:cs typeface="+mn-cs"/>
              </a:rPr>
              <a:t>calculate_direction_x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cs typeface="+mn-cs"/>
              </a:rPr>
              <a:t>(m);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+mj-lt"/>
                <a:ea typeface="楷体_GB2312" pitchFamily="49" charset="-122"/>
                <a:cs typeface="+mn-cs"/>
              </a:rPr>
              <a:t>y = </a:t>
            </a:r>
            <a:r>
              <a:rPr lang="en-US" altLang="zh-CN" sz="1800" dirty="0" err="1">
                <a:solidFill>
                  <a:schemeClr val="tx1"/>
                </a:solidFill>
                <a:latin typeface="+mj-lt"/>
                <a:ea typeface="楷体_GB2312" pitchFamily="49" charset="-122"/>
                <a:cs typeface="+mn-cs"/>
              </a:rPr>
              <a:t>calculate_direction_y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楷体_GB2312" pitchFamily="49" charset="-122"/>
                <a:cs typeface="+mn-cs"/>
              </a:rPr>
              <a:t>(x);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+mj-lt"/>
                <a:ea typeface="楷体_GB2312" pitchFamily="49" charset="-122"/>
                <a:cs typeface="+mn-cs"/>
              </a:rPr>
              <a:t>z = </a:t>
            </a:r>
            <a:r>
              <a:rPr lang="en-US" altLang="zh-CN" sz="1800" dirty="0" err="1">
                <a:solidFill>
                  <a:schemeClr val="tx1"/>
                </a:solidFill>
                <a:latin typeface="+mj-lt"/>
                <a:ea typeface="楷体_GB2312" pitchFamily="49" charset="-122"/>
                <a:cs typeface="+mn-cs"/>
              </a:rPr>
              <a:t>calculate_direction_z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楷体_GB2312" pitchFamily="49" charset="-122"/>
                <a:cs typeface="+mn-cs"/>
              </a:rPr>
              <a:t>(y);</a:t>
            </a:r>
            <a:endParaRPr lang="en-US" altLang="zh-CN" sz="1800" dirty="0">
              <a:solidFill>
                <a:schemeClr val="tx1"/>
              </a:solidFill>
              <a:latin typeface="+mj-lt"/>
              <a:cs typeface="+mn-cs"/>
            </a:endParaRP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105400" y="1625600"/>
            <a:ext cx="1247775" cy="13112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+mj-lt"/>
              </a:rPr>
              <a:t>dir_x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+mj-lt"/>
            </a:endParaRPr>
          </a:p>
          <a:p>
            <a:pPr>
              <a:spcBef>
                <a:spcPct val="50000"/>
              </a:spcBef>
            </a:pPr>
            <a:endParaRPr lang="en-US" altLang="zh-CN">
              <a:latin typeface="+mj-lt"/>
            </a:endParaRP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6353175" y="1625600"/>
            <a:ext cx="1247775" cy="854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+mj-lt"/>
              </a:rPr>
              <a:t>dir_y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+mj-lt"/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7566025" y="1625600"/>
            <a:ext cx="1247775" cy="13112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+mj-lt"/>
              </a:rPr>
              <a:t>dir_z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+mj-lt"/>
            </a:endParaRPr>
          </a:p>
          <a:p>
            <a:pPr>
              <a:spcBef>
                <a:spcPct val="50000"/>
              </a:spcBef>
            </a:pPr>
            <a:endParaRPr lang="en-US" altLang="zh-CN">
              <a:latin typeface="+mj-lt"/>
            </a:endParaRPr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>
            <a:off x="5105400" y="3962400"/>
            <a:ext cx="12477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+mj-lt"/>
              </a:rPr>
              <a:t>dir_x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6353175" y="4356100"/>
            <a:ext cx="12477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+mj-lt"/>
              </a:rPr>
              <a:t>dir_y</a:t>
            </a:r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7629525" y="4775200"/>
            <a:ext cx="1247775" cy="396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+mj-lt"/>
              </a:rPr>
              <a:t>dir_z</a:t>
            </a:r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>
            <a:off x="5105400" y="4368800"/>
            <a:ext cx="12477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+mj-lt"/>
              </a:rPr>
              <a:t>dir_x</a:t>
            </a:r>
          </a:p>
        </p:txBody>
      </p:sp>
      <p:sp>
        <p:nvSpPr>
          <p:cNvPr id="27661" name="Text Box 15"/>
          <p:cNvSpPr txBox="1">
            <a:spLocks noChangeArrowheads="1"/>
          </p:cNvSpPr>
          <p:nvPr/>
        </p:nvSpPr>
        <p:spPr bwMode="auto">
          <a:xfrm>
            <a:off x="6365875" y="4775200"/>
            <a:ext cx="12477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+mj-lt"/>
              </a:rPr>
              <a:t>dir_y</a:t>
            </a:r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7642225" y="5181600"/>
            <a:ext cx="1247775" cy="396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+mj-lt"/>
              </a:rPr>
              <a:t>dir_z</a:t>
            </a:r>
          </a:p>
        </p:txBody>
      </p:sp>
      <p:sp>
        <p:nvSpPr>
          <p:cNvPr id="27663" name="Rectangle 4"/>
          <p:cNvSpPr>
            <a:spLocks noChangeArrowheads="1"/>
          </p:cNvSpPr>
          <p:nvPr/>
        </p:nvSpPr>
        <p:spPr bwMode="auto">
          <a:xfrm>
            <a:off x="5105400" y="3251200"/>
            <a:ext cx="323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1800">
                <a:latin typeface="+mj-lt"/>
              </a:rPr>
              <a:t>a[1:N] = b[1:N]</a:t>
            </a:r>
          </a:p>
        </p:txBody>
      </p:sp>
    </p:spTree>
    <p:extLst>
      <p:ext uri="{BB962C8B-B14F-4D97-AF65-F5344CB8AC3E}">
        <p14:creationId xmlns:p14="http://schemas.microsoft.com/office/powerpoint/2010/main" val="1725656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553325" cy="581025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rgbClr val="04289D"/>
                </a:solidFill>
                <a:cs typeface="Times New Roman" charset="0"/>
              </a:rPr>
              <a:t>Two laws in parallel computing(1)</a:t>
            </a: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673100" y="766763"/>
            <a:ext cx="7772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  <a:latin typeface="+mj-lt"/>
              </a:rPr>
              <a:t>Amdahl’s law</a:t>
            </a:r>
          </a:p>
          <a:p>
            <a:pPr marL="660400" lvl="1" indent="-203200"/>
            <a:r>
              <a:rPr lang="en-US" altLang="zh-CN">
                <a:solidFill>
                  <a:schemeClr val="tx1"/>
                </a:solidFill>
                <a:latin typeface="+mj-lt"/>
              </a:rPr>
              <a:t>If P is the proportion of a program that can be made parallel, the limit of speedup of whole program is bounded at</a:t>
            </a:r>
            <a:r>
              <a:rPr lang="en-US" altLang="zh-CN">
                <a:latin typeface="+mj-lt"/>
              </a:rPr>
              <a:t> 	1/(1-P)</a:t>
            </a:r>
          </a:p>
        </p:txBody>
      </p:sp>
      <p:pic>
        <p:nvPicPr>
          <p:cNvPr id="29699" name="Picture 5" descr="Amdah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128838"/>
            <a:ext cx="58769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057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553325" cy="581025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rgbClr val="04289D"/>
                </a:solidFill>
                <a:cs typeface="Times New Roman" charset="0"/>
              </a:rPr>
              <a:t>Two laws in parallel computing(2)</a:t>
            </a: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673100" y="1054100"/>
            <a:ext cx="7772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  <a:latin typeface="+mj-lt"/>
              </a:rPr>
              <a:t>Gustafson’s law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  <a:latin typeface="+mj-lt"/>
              </a:rPr>
              <a:t>Amdahl’s law assume the fixed problem size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  <a:latin typeface="+mj-lt"/>
              </a:rPr>
              <a:t>If problem size can increase as the compute power increases, the speedup that can be achieved is much larger, which is </a:t>
            </a:r>
          </a:p>
          <a:p>
            <a:pPr marL="1143000" lvl="2" indent="-2286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latin typeface="+mj-lt"/>
              </a:rPr>
              <a:t>S = a(n) + p(1-a(n))</a:t>
            </a:r>
          </a:p>
          <a:p>
            <a:pPr marL="1600200" lvl="3" indent="-2286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latin typeface="+mj-lt"/>
              </a:rPr>
              <a:t>n, problem size</a:t>
            </a:r>
          </a:p>
          <a:p>
            <a:pPr marL="1600200" lvl="3" indent="-2286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latin typeface="+mj-lt"/>
              </a:rPr>
              <a:t>p, number of processors</a:t>
            </a:r>
          </a:p>
          <a:p>
            <a:pPr marL="1600200" lvl="3" indent="-2286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latin typeface="+mj-lt"/>
              </a:rPr>
              <a:t>a(n), serial portion at problem size n</a:t>
            </a:r>
          </a:p>
          <a:p>
            <a:pPr marL="1143000" lvl="2" indent="-2286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latin typeface="+mj-lt"/>
              </a:rPr>
              <a:t>S </a:t>
            </a:r>
            <a:r>
              <a:rPr lang="en-US" altLang="zh-CN" sz="2400">
                <a:solidFill>
                  <a:schemeClr val="tx1"/>
                </a:solidFill>
                <a:latin typeface="+mj-lt"/>
                <a:sym typeface="Wingdings" charset="0"/>
              </a:rPr>
              <a:t> p when a(n)  0</a:t>
            </a:r>
            <a:endParaRPr lang="en-US" altLang="zh-CN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304800" y="6248400"/>
            <a:ext cx="8470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+mj-lt"/>
              </a:rPr>
              <a:t>Reevaluating Amdahl's Law ,Communications of the ACM 31(5),1988. pp. 532-533</a:t>
            </a:r>
            <a:r>
              <a:rPr lang="en-US" altLang="zh-CN">
                <a:latin typeface="+mj-lt"/>
              </a:rPr>
              <a:t> </a:t>
            </a:r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918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4463"/>
            <a:ext cx="3783013" cy="581025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rgbClr val="04289D"/>
                </a:solidFill>
                <a:cs typeface="Times New Roman" charset="0"/>
              </a:rPr>
              <a:t>In the real world</a:t>
            </a:r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673100" y="736287"/>
            <a:ext cx="81661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Gustafson’s law rescues parallel computing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Larger machines are still useful</a:t>
            </a:r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Many small chips can deliver good performance when the problem size is big</a:t>
            </a:r>
          </a:p>
          <a:p>
            <a:pPr marL="1143000" lvl="2" indent="-2286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Blue Gene/L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However, some applications do not have bigger data set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Genome 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</a:rPr>
              <a:t>alignment, social network</a:t>
            </a:r>
          </a:p>
          <a:p>
            <a:pPr marL="1117600" lvl="2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 smtClean="0">
                <a:latin typeface="+mj-lt"/>
              </a:rPr>
              <a:t>What happens when fixed problem size meet Moore’s law?</a:t>
            </a:r>
            <a:endParaRPr lang="en-US" altLang="zh-CN" sz="2800" dirty="0">
              <a:solidFill>
                <a:schemeClr val="tx1"/>
              </a:solidFill>
              <a:latin typeface="+mj-lt"/>
            </a:endParaRP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Real world are mix of Amdahl’s law and Gustafson’s law</a:t>
            </a:r>
          </a:p>
        </p:txBody>
      </p:sp>
    </p:spTree>
    <p:extLst>
      <p:ext uri="{BB962C8B-B14F-4D97-AF65-F5344CB8AC3E}">
        <p14:creationId xmlns:p14="http://schemas.microsoft.com/office/powerpoint/2010/main" val="645895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28600"/>
            <a:ext cx="8426450" cy="581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04289D"/>
                </a:solidFill>
                <a:cs typeface="Times New Roman" charset="0"/>
              </a:rPr>
              <a:t>Challenges of </a:t>
            </a:r>
            <a:r>
              <a:rPr lang="en-US" altLang="zh-CN" sz="4000" dirty="0">
                <a:solidFill>
                  <a:srgbClr val="04289D"/>
                </a:solidFill>
                <a:cs typeface="Times New Roman" charset="0"/>
              </a:rPr>
              <a:t>Parallel Programming</a:t>
            </a:r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673100" y="809625"/>
            <a:ext cx="7772400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Parallelism </a:t>
            </a:r>
            <a:r>
              <a:rPr lang="en-US" altLang="zh-CN" sz="3200" dirty="0" smtClean="0">
                <a:solidFill>
                  <a:schemeClr val="tx1"/>
                </a:solidFill>
                <a:latin typeface="+mj-lt"/>
              </a:rPr>
              <a:t>identification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+mj-lt"/>
              </a:rPr>
              <a:t>Rely </a:t>
            </a: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on developers to specify</a:t>
            </a:r>
          </a:p>
          <a:p>
            <a:pPr marL="1143000" lvl="2" indent="-2286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May need incremental parallelization to achieve the performance target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Load balance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The completion time of a parallel program is its last thread’s completion time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Proper synchronization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Make sure the programs are parallelized correctly </a:t>
            </a:r>
          </a:p>
          <a:p>
            <a:pPr marL="1143000" lvl="2" indent="-2286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Data race and deadlock free</a:t>
            </a:r>
            <a:endParaRPr lang="en-US" altLang="zh-CN" sz="2800" dirty="0">
              <a:solidFill>
                <a:schemeClr val="tx1"/>
              </a:solidFill>
              <a:latin typeface="+mj-lt"/>
            </a:endParaRPr>
          </a:p>
          <a:p>
            <a:pPr marL="1143000" lvl="2" indent="-2286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Respect dependence of 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13438463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7000"/>
            <a:ext cx="7566025" cy="111125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rgbClr val="04289D"/>
                </a:solidFill>
                <a:cs typeface="Times New Roman" charset="0"/>
              </a:rPr>
              <a:t>So what is the rule behind correct </a:t>
            </a:r>
            <a:br>
              <a:rPr lang="en-US" altLang="zh-CN" sz="4000">
                <a:solidFill>
                  <a:srgbClr val="04289D"/>
                </a:solidFill>
                <a:cs typeface="Times New Roman" charset="0"/>
              </a:rPr>
            </a:br>
            <a:r>
              <a:rPr lang="en-US" altLang="zh-CN" sz="4000">
                <a:solidFill>
                  <a:srgbClr val="04289D"/>
                </a:solidFill>
                <a:cs typeface="Times New Roman" charset="0"/>
              </a:rPr>
              <a:t>parallelism?</a:t>
            </a: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562100" y="2679700"/>
            <a:ext cx="5969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/>
            <a:r>
              <a:rPr lang="en-US" altLang="zh-CN">
                <a:solidFill>
                  <a:schemeClr val="tx1"/>
                </a:solidFill>
                <a:latin typeface="+mj-lt"/>
              </a:rPr>
              <a:t>//Loop 1</a:t>
            </a:r>
          </a:p>
          <a:p>
            <a:pPr marL="203200" indent="-203200"/>
            <a:r>
              <a:rPr lang="en-US" altLang="zh-CN">
                <a:solidFill>
                  <a:schemeClr val="tx1"/>
                </a:solidFill>
                <a:latin typeface="+mj-lt"/>
              </a:rPr>
              <a:t>for(int i=0; i&lt;N; i++)</a:t>
            </a:r>
          </a:p>
          <a:p>
            <a:pPr marL="203200" indent="-203200"/>
            <a:r>
              <a:rPr lang="en-US" altLang="zh-CN">
                <a:solidFill>
                  <a:schemeClr val="tx1"/>
                </a:solidFill>
                <a:latin typeface="+mj-lt"/>
              </a:rPr>
              <a:t>{</a:t>
            </a:r>
          </a:p>
          <a:p>
            <a:pPr marL="203200" indent="-203200"/>
            <a:r>
              <a:rPr lang="en-US" altLang="zh-CN">
                <a:solidFill>
                  <a:srgbClr val="04E4FC"/>
                </a:solidFill>
                <a:latin typeface="+mj-lt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+mj-lt"/>
              </a:rPr>
              <a:t>a[i] = a[i]+1.0;</a:t>
            </a:r>
          </a:p>
          <a:p>
            <a:pPr marL="203200" indent="-203200"/>
            <a:r>
              <a:rPr lang="en-US" altLang="zh-CN">
                <a:solidFill>
                  <a:schemeClr val="tx1"/>
                </a:solidFill>
                <a:latin typeface="+mj-lt"/>
              </a:rPr>
              <a:t>}</a:t>
            </a:r>
          </a:p>
          <a:p>
            <a:pPr marL="203200" indent="-203200"/>
            <a:endParaRPr lang="en-US" altLang="zh-CN">
              <a:solidFill>
                <a:schemeClr val="tx1"/>
              </a:solidFill>
              <a:latin typeface="+mj-lt"/>
            </a:endParaRPr>
          </a:p>
          <a:p>
            <a:pPr marL="203200" indent="-203200"/>
            <a:r>
              <a:rPr lang="en-US" altLang="zh-CN">
                <a:solidFill>
                  <a:schemeClr val="tx1"/>
                </a:solidFill>
                <a:latin typeface="+mj-lt"/>
              </a:rPr>
              <a:t>//Loop 2</a:t>
            </a:r>
          </a:p>
          <a:p>
            <a:pPr marL="203200" indent="-203200"/>
            <a:r>
              <a:rPr lang="en-US" altLang="zh-CN">
                <a:solidFill>
                  <a:schemeClr val="tx1"/>
                </a:solidFill>
                <a:latin typeface="+mj-lt"/>
              </a:rPr>
              <a:t>for(int i=1; i&lt;N; i++)</a:t>
            </a:r>
          </a:p>
          <a:p>
            <a:pPr marL="203200" indent="-203200"/>
            <a:r>
              <a:rPr lang="en-US" altLang="zh-CN">
                <a:solidFill>
                  <a:schemeClr val="tx1"/>
                </a:solidFill>
                <a:latin typeface="+mj-lt"/>
              </a:rPr>
              <a:t>{</a:t>
            </a:r>
          </a:p>
          <a:p>
            <a:pPr marL="203200" indent="-203200"/>
            <a:r>
              <a:rPr lang="en-US" altLang="zh-CN">
                <a:solidFill>
                  <a:schemeClr val="tx1"/>
                </a:solidFill>
                <a:latin typeface="+mj-lt"/>
              </a:rPr>
              <a:t>    a[i] = a[i]+a[i-1];</a:t>
            </a:r>
          </a:p>
          <a:p>
            <a:pPr marL="203200" indent="-203200"/>
            <a:r>
              <a:rPr lang="en-US" altLang="zh-CN">
                <a:solidFill>
                  <a:schemeClr val="tx1"/>
                </a:solidFill>
                <a:latin typeface="+mj-lt"/>
              </a:rPr>
              <a:t>}</a:t>
            </a:r>
          </a:p>
          <a:p>
            <a:pPr marL="203200" indent="-203200">
              <a:spcBef>
                <a:spcPct val="15000"/>
              </a:spcBef>
              <a:buSzPct val="100000"/>
            </a:pPr>
            <a:endParaRPr lang="en-US" altLang="zh-CN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85800" y="1516063"/>
            <a:ext cx="77724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</a:pPr>
            <a:r>
              <a:rPr lang="en-US" altLang="zh-CN" sz="3200">
                <a:solidFill>
                  <a:schemeClr val="tx1"/>
                </a:solidFill>
                <a:latin typeface="+mj-lt"/>
              </a:rPr>
              <a:t>Let’s examine it by examples.</a:t>
            </a:r>
          </a:p>
          <a:p>
            <a:pPr marL="203200" indent="-203200">
              <a:spcBef>
                <a:spcPct val="15000"/>
              </a:spcBef>
              <a:buSzPct val="100000"/>
            </a:pPr>
            <a:r>
              <a:rPr lang="en-US" altLang="zh-CN" sz="3200">
                <a:solidFill>
                  <a:schemeClr val="tx1"/>
                </a:solidFill>
                <a:latin typeface="+mj-lt"/>
              </a:rPr>
              <a:t>Can following loops be parallelized?</a:t>
            </a:r>
          </a:p>
        </p:txBody>
      </p:sp>
    </p:spTree>
    <p:extLst>
      <p:ext uri="{BB962C8B-B14F-4D97-AF65-F5344CB8AC3E}">
        <p14:creationId xmlns:p14="http://schemas.microsoft.com/office/powerpoint/2010/main" val="2385047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E92FB7BD-5A36-904B-8BB3-FF0A650BB3F1}" type="slidenum">
              <a:rPr lang="zh-CN" altLang="en-US" sz="1400" b="0">
                <a:solidFill>
                  <a:schemeClr val="tx1"/>
                </a:solidFill>
                <a:latin typeface="+mj-lt"/>
                <a:ea typeface="黑体" charset="0"/>
                <a:cs typeface="黑体" charset="0"/>
              </a:rPr>
              <a:pPr algn="r"/>
              <a:t>19</a:t>
            </a:fld>
            <a:endParaRPr lang="en-US" altLang="zh-CN" sz="1400" b="0">
              <a:solidFill>
                <a:schemeClr val="tx1"/>
              </a:solidFill>
              <a:latin typeface="+mj-lt"/>
              <a:ea typeface="宋体" charset="0"/>
              <a:cs typeface="宋体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1175" y="147638"/>
            <a:ext cx="8404225" cy="581025"/>
          </a:xfrm>
        </p:spPr>
        <p:txBody>
          <a:bodyPr wrap="square">
            <a:normAutofit fontScale="90000"/>
          </a:bodyPr>
          <a:lstStyle/>
          <a:p>
            <a:r>
              <a:rPr lang="en-US" altLang="zh-CN" sz="4000">
                <a:ea typeface="黑体" charset="0"/>
                <a:cs typeface="黑体" charset="0"/>
              </a:rPr>
              <a:t>How Loop 2 are executed in parallel?</a:t>
            </a:r>
          </a:p>
        </p:txBody>
      </p:sp>
      <p:sp>
        <p:nvSpPr>
          <p:cNvPr id="39939" name="Rectangle 51"/>
          <p:cNvSpPr>
            <a:spLocks noGrp="1" noChangeArrowheads="1"/>
          </p:cNvSpPr>
          <p:nvPr>
            <p:ph type="body" idx="4294967295"/>
          </p:nvPr>
        </p:nvSpPr>
        <p:spPr>
          <a:xfrm>
            <a:off x="511175" y="3294063"/>
            <a:ext cx="8001000" cy="538162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kumimoji="0" lang="en-US" altLang="zh-CN" sz="3200">
                <a:latin typeface="+mj-lt"/>
                <a:ea typeface="楷体_GB2312" charset="0"/>
              </a:rPr>
              <a:t>A possible parallel execution of the loop:</a:t>
            </a:r>
          </a:p>
        </p:txBody>
      </p:sp>
      <p:sp>
        <p:nvSpPr>
          <p:cNvPr id="39940" name="Text Box 52"/>
          <p:cNvSpPr txBox="1">
            <a:spLocks noChangeArrowheads="1"/>
          </p:cNvSpPr>
          <p:nvPr/>
        </p:nvSpPr>
        <p:spPr bwMode="auto">
          <a:xfrm>
            <a:off x="598488" y="1417638"/>
            <a:ext cx="7847012" cy="151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for(int i=1; i&lt;=4; i++)</a:t>
            </a:r>
          </a:p>
          <a:p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{</a:t>
            </a:r>
          </a:p>
          <a:p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     a[i] = a[i]+a[i-1];</a:t>
            </a:r>
          </a:p>
          <a:p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39941" name="Text Box 53"/>
          <p:cNvSpPr txBox="1">
            <a:spLocks noChangeArrowheads="1"/>
          </p:cNvSpPr>
          <p:nvPr/>
        </p:nvSpPr>
        <p:spPr bwMode="auto">
          <a:xfrm>
            <a:off x="942975" y="4062413"/>
            <a:ext cx="3121025" cy="1146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Thread 1</a:t>
            </a:r>
          </a:p>
          <a:p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a[1]=a[1]+a[0];</a:t>
            </a:r>
          </a:p>
          <a:p>
            <a:r>
              <a:rPr lang="en-US" altLang="zh-CN" sz="2400">
                <a:latin typeface="+mj-lt"/>
                <a:ea typeface="宋体" charset="0"/>
                <a:cs typeface="宋体" charset="0"/>
              </a:rPr>
              <a:t>a[2]=</a:t>
            </a:r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a[2]+a[1];</a:t>
            </a:r>
          </a:p>
        </p:txBody>
      </p:sp>
      <p:sp>
        <p:nvSpPr>
          <p:cNvPr id="39942" name="Text Box 54"/>
          <p:cNvSpPr txBox="1">
            <a:spLocks noChangeArrowheads="1"/>
          </p:cNvSpPr>
          <p:nvPr/>
        </p:nvSpPr>
        <p:spPr bwMode="auto">
          <a:xfrm>
            <a:off x="4511675" y="4062413"/>
            <a:ext cx="3121025" cy="1146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Thread 2</a:t>
            </a:r>
          </a:p>
          <a:p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a[3]=a[3]+</a:t>
            </a:r>
            <a:r>
              <a:rPr lang="en-US" altLang="zh-CN" sz="2400">
                <a:latin typeface="+mj-lt"/>
                <a:ea typeface="宋体" charset="0"/>
                <a:cs typeface="宋体" charset="0"/>
              </a:rPr>
              <a:t>a[2];</a:t>
            </a:r>
          </a:p>
          <a:p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a[4]=a[4]+a[3];</a:t>
            </a:r>
          </a:p>
        </p:txBody>
      </p:sp>
      <p:sp>
        <p:nvSpPr>
          <p:cNvPr id="39943" name="矩形 60"/>
          <p:cNvSpPr>
            <a:spLocks noChangeArrowheads="1"/>
          </p:cNvSpPr>
          <p:nvPr/>
        </p:nvSpPr>
        <p:spPr bwMode="auto">
          <a:xfrm>
            <a:off x="304800" y="5486400"/>
            <a:ext cx="8686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 typeface="Arial" charset="0"/>
              <a:buChar char="•"/>
            </a:pPr>
            <a:r>
              <a:rPr lang="en-US" altLang="zh-CN" sz="3200">
                <a:latin typeface="+mj-lt"/>
                <a:cs typeface="Times New Roman" charset="0"/>
              </a:rPr>
              <a:t>Thread 2 may use the old a[2], before the right  a[2] is calculated</a:t>
            </a:r>
            <a:endParaRPr lang="zh-CN" altLang="en-US" sz="2800">
              <a:latin typeface="+mj-lt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1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825" y="1052513"/>
            <a:ext cx="8578850" cy="41592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Big data is a broad term for data sets so large or complex that traditional data processing applications are inadequate. 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kumimoji="0"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SimSun" charset="0"/>
                <a:cs typeface="SimSun" charset="0"/>
              </a:rPr>
              <a:t>3Vs:</a:t>
            </a: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SimSun" charset="0"/>
                <a:cs typeface="SimSun" charset="0"/>
              </a:rPr>
              <a:t> </a:t>
            </a:r>
            <a:r>
              <a:rPr kumimoji="0"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SimSun" charset="0"/>
                <a:cs typeface="SimSun" charset="0"/>
              </a:rPr>
              <a:t>V</a:t>
            </a:r>
            <a:r>
              <a:rPr kumimoji="0"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SimSun" charset="0"/>
                <a:cs typeface="SimSun" charset="0"/>
              </a:rPr>
              <a:t>olume</a:t>
            </a:r>
            <a:r>
              <a:rPr kumimoji="0"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SimSun" charset="0"/>
                <a:cs typeface="SimSun" charset="0"/>
              </a:rPr>
              <a:t>，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SimSun" charset="0"/>
                <a:cs typeface="SimSun" charset="0"/>
              </a:rPr>
              <a:t>V</a:t>
            </a:r>
            <a:r>
              <a:rPr kumimoji="0"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SimSun" charset="0"/>
                <a:cs typeface="SimSun" charset="0"/>
              </a:rPr>
              <a:t>ariety</a:t>
            </a:r>
            <a:r>
              <a:rPr kumimoji="0"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SimSun" charset="0"/>
                <a:cs typeface="SimSun" charset="0"/>
              </a:rPr>
              <a:t>，</a:t>
            </a:r>
            <a:r>
              <a:rPr kumimoji="0"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SimSun" charset="0"/>
                <a:cs typeface="SimSun" charset="0"/>
              </a:rPr>
              <a:t>V</a:t>
            </a:r>
            <a:r>
              <a:rPr kumimoji="0"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SimSun" charset="0"/>
                <a:cs typeface="SimSun" charset="0"/>
              </a:rPr>
              <a:t>elocity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SimSun" charset="0"/>
              <a:cs typeface="SimSun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/>
              <a:t>Challenges include analysis, capture, </a:t>
            </a:r>
            <a:r>
              <a:rPr lang="en-US" altLang="zh-CN" dirty="0" err="1"/>
              <a:t>curation</a:t>
            </a:r>
            <a:r>
              <a:rPr lang="en-US" altLang="zh-CN" dirty="0"/>
              <a:t>, search, sharing, storage, transfer, visualization, and information privacy. </a:t>
            </a:r>
            <a:endParaRPr lang="en-US" altLang="zh-CN" dirty="0" smtClean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tx1"/>
                </a:solidFill>
                <a:latin typeface="Arial" charset="0"/>
                <a:ea typeface="宋体" charset="0"/>
                <a:cs typeface="Times New Roman" charset="0"/>
              </a:defRPr>
            </a:lvl1pPr>
            <a:lvl2pPr marL="742950" indent="-28575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fld id="{7A96AEE3-5296-AB45-BF62-13EDB6B3E98A}" type="slidenum">
              <a:rPr lang="en-US" altLang="zh-CN" sz="1400">
                <a:latin typeface="Times New Roman" charset="0"/>
                <a:ea typeface="SimSun" charset="0"/>
                <a:cs typeface="SimSun" charset="0"/>
              </a:rPr>
              <a:pPr/>
              <a:t>2</a:t>
            </a:fld>
            <a:endParaRPr lang="en-US" altLang="zh-CN" sz="1400">
              <a:latin typeface="Times New Roman" charset="0"/>
              <a:ea typeface="SimSun" charset="0"/>
              <a:cs typeface="SimSun" charset="0"/>
            </a:endParaRPr>
          </a:p>
        </p:txBody>
      </p:sp>
      <p:pic>
        <p:nvPicPr>
          <p:cNvPr id="23555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5373688"/>
            <a:ext cx="12588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5373688"/>
            <a:ext cx="125888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5373688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1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5373688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4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5373688"/>
            <a:ext cx="126047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5373688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56791"/>
            <a:ext cx="8229600" cy="1143000"/>
          </a:xfrm>
        </p:spPr>
        <p:txBody>
          <a:bodyPr/>
          <a:lstStyle/>
          <a:p>
            <a:pPr>
              <a:defRPr/>
            </a:pPr>
            <a:r>
              <a:rPr kumimoji="0"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What</a:t>
            </a:r>
            <a:r>
              <a:rPr kumimoji="0"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is</a:t>
            </a:r>
            <a:r>
              <a:rPr kumimoji="0"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 </a:t>
            </a:r>
            <a:r>
              <a:rPr kumimoji="0"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big</a:t>
            </a:r>
            <a:r>
              <a:rPr kumimoji="0"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 </a:t>
            </a:r>
            <a:r>
              <a:rPr kumimoji="0"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data?</a:t>
            </a:r>
            <a:endParaRPr kumimoji="0" lang="zh-CN" altLang="en-US" dirty="0"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0700" y="0"/>
            <a:ext cx="7594600" cy="600075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rgbClr val="04289D"/>
                </a:solidFill>
                <a:latin typeface="+mn-lt"/>
                <a:cs typeface="Times New Roman" charset="0"/>
              </a:rPr>
              <a:t>Dependence blocks parallelization</a:t>
            </a: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673100" y="850900"/>
            <a:ext cx="81915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Can not parallelize a loop unless we know there’re no cross-iteration data dependence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But aliasing and procedure boundary prevent compiler from accurate and efficient dependence </a:t>
            </a:r>
            <a:r>
              <a:rPr lang="en-US" altLang="zh-CN" sz="2800" dirty="0" smtClean="0">
                <a:solidFill>
                  <a:schemeClr val="tx1"/>
                </a:solidFill>
              </a:rPr>
              <a:t>test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/>
              <a:t>An optimization technique called speculative parallelization, which could get the 30% of performance improvement with 4 cores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 dirty="0"/>
              <a:t>Is this a good research direction? Why?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21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0700" y="139700"/>
            <a:ext cx="3103563" cy="581025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rgbClr val="04289D"/>
                </a:solidFill>
                <a:latin typeface="+mn-lt"/>
                <a:cs typeface="Times New Roman" charset="0"/>
              </a:rPr>
              <a:t>Load Balance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685800" y="668338"/>
            <a:ext cx="7772400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Both Amdahl and Gustafson’s law assume perfect parallelization. 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Load imbalance is one of the most significant performance bottleneck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Speedup is</a:t>
            </a:r>
            <a:r>
              <a:rPr lang="en-US" altLang="zh-CN" sz="3200">
                <a:solidFill>
                  <a:schemeClr val="tx1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damaged seriously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Scheduling loops to processors</a:t>
            </a:r>
          </a:p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Solutions?</a:t>
            </a:r>
          </a:p>
        </p:txBody>
      </p:sp>
      <p:grpSp>
        <p:nvGrpSpPr>
          <p:cNvPr id="44035" name="Group 11"/>
          <p:cNvGrpSpPr>
            <a:grpSpLocks/>
          </p:cNvGrpSpPr>
          <p:nvPr/>
        </p:nvGrpSpPr>
        <p:grpSpPr bwMode="auto">
          <a:xfrm>
            <a:off x="6438900" y="3263900"/>
            <a:ext cx="2692400" cy="3629025"/>
            <a:chOff x="3400" y="1064"/>
            <a:chExt cx="1696" cy="2286"/>
          </a:xfrm>
        </p:grpSpPr>
        <p:sp>
          <p:nvSpPr>
            <p:cNvPr id="44036" name="Text Box 12"/>
            <p:cNvSpPr txBox="1">
              <a:spLocks noChangeArrowheads="1"/>
            </p:cNvSpPr>
            <p:nvPr/>
          </p:nvSpPr>
          <p:spPr bwMode="auto">
            <a:xfrm>
              <a:off x="3400" y="1072"/>
              <a:ext cx="424" cy="1402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+mn-lt"/>
                </a:rPr>
                <a:t>T1</a:t>
              </a: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</p:txBody>
        </p:sp>
        <p:sp>
          <p:nvSpPr>
            <p:cNvPr id="44037" name="Text Box 13"/>
            <p:cNvSpPr txBox="1">
              <a:spLocks noChangeArrowheads="1"/>
            </p:cNvSpPr>
            <p:nvPr/>
          </p:nvSpPr>
          <p:spPr bwMode="auto">
            <a:xfrm>
              <a:off x="3824" y="1072"/>
              <a:ext cx="424" cy="226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+mn-lt"/>
                </a:rPr>
                <a:t>T2</a:t>
              </a:r>
            </a:p>
            <a:p>
              <a:pPr>
                <a:spcBef>
                  <a:spcPct val="50000"/>
                </a:spcBef>
              </a:pPr>
              <a:endParaRPr lang="en-US" altLang="zh-CN">
                <a:solidFill>
                  <a:schemeClr val="tx1"/>
                </a:solidFill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solidFill>
                  <a:schemeClr val="tx1"/>
                </a:solidFill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solidFill>
                  <a:schemeClr val="tx1"/>
                </a:solidFill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solidFill>
                  <a:schemeClr val="tx1"/>
                </a:solidFill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solidFill>
                  <a:schemeClr val="tx1"/>
                </a:solidFill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</p:txBody>
        </p:sp>
        <p:sp>
          <p:nvSpPr>
            <p:cNvPr id="44038" name="Text Box 14"/>
            <p:cNvSpPr txBox="1">
              <a:spLocks noChangeArrowheads="1"/>
            </p:cNvSpPr>
            <p:nvPr/>
          </p:nvSpPr>
          <p:spPr bwMode="auto">
            <a:xfrm>
              <a:off x="4248" y="1072"/>
              <a:ext cx="424" cy="1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+mn-lt"/>
                </a:rPr>
                <a:t>T3</a:t>
              </a: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</p:txBody>
        </p:sp>
        <p:sp>
          <p:nvSpPr>
            <p:cNvPr id="44039" name="Text Box 15"/>
            <p:cNvSpPr txBox="1">
              <a:spLocks noChangeArrowheads="1"/>
            </p:cNvSpPr>
            <p:nvPr/>
          </p:nvSpPr>
          <p:spPr bwMode="auto">
            <a:xfrm>
              <a:off x="4672" y="1064"/>
              <a:ext cx="424" cy="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+mn-lt"/>
                </a:rPr>
                <a:t>T4</a:t>
              </a: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</p:txBody>
        </p:sp>
        <p:sp>
          <p:nvSpPr>
            <p:cNvPr id="44040" name="Text Box 16"/>
            <p:cNvSpPr txBox="1">
              <a:spLocks noChangeArrowheads="1"/>
            </p:cNvSpPr>
            <p:nvPr/>
          </p:nvSpPr>
          <p:spPr bwMode="auto">
            <a:xfrm>
              <a:off x="3400" y="2274"/>
              <a:ext cx="424" cy="1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+mn-lt"/>
                </a:rPr>
                <a:t>IDLE</a:t>
              </a: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</p:txBody>
        </p:sp>
        <p:sp>
          <p:nvSpPr>
            <p:cNvPr id="44041" name="Text Box 17"/>
            <p:cNvSpPr txBox="1">
              <a:spLocks noChangeArrowheads="1"/>
            </p:cNvSpPr>
            <p:nvPr/>
          </p:nvSpPr>
          <p:spPr bwMode="auto">
            <a:xfrm>
              <a:off x="4248" y="2538"/>
              <a:ext cx="424" cy="7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+mn-lt"/>
                </a:rPr>
                <a:t>IDLE</a:t>
              </a: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</p:txBody>
        </p:sp>
        <p:sp>
          <p:nvSpPr>
            <p:cNvPr id="44042" name="Text Box 18"/>
            <p:cNvSpPr txBox="1">
              <a:spLocks noChangeArrowheads="1"/>
            </p:cNvSpPr>
            <p:nvPr/>
          </p:nvSpPr>
          <p:spPr bwMode="auto">
            <a:xfrm>
              <a:off x="4672" y="1850"/>
              <a:ext cx="424" cy="1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charset="0"/>
                  <a:cs typeface="楷体_GB231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+mn-lt"/>
                </a:rPr>
                <a:t>IDLE</a:t>
              </a:r>
            </a:p>
            <a:p>
              <a:pPr>
                <a:spcBef>
                  <a:spcPct val="50000"/>
                </a:spcBef>
              </a:pPr>
              <a:endParaRPr lang="en-US" altLang="zh-CN" sz="1600">
                <a:solidFill>
                  <a:schemeClr val="bg1"/>
                </a:solidFill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 sz="1600">
                <a:solidFill>
                  <a:schemeClr val="bg1"/>
                </a:solidFill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 sz="1600">
                <a:solidFill>
                  <a:schemeClr val="bg1"/>
                </a:solidFill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latin typeface="+mn-lt"/>
              </a:endParaRPr>
            </a:p>
          </p:txBody>
        </p:sp>
      </p:grpSp>
      <p:pic>
        <p:nvPicPr>
          <p:cNvPr id="12" name="Picture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042" y="4625975"/>
            <a:ext cx="3352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90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Avoid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</a:t>
            </a:r>
          </a:p>
          <a:p>
            <a:pPr lvl="1"/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threaded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</a:p>
          <a:p>
            <a:pPr lvl="1"/>
            <a:r>
              <a:rPr kumimoji="1" lang="en-US" altLang="zh-CN" dirty="0" smtClean="0"/>
              <a:t>Keep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issues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mind</a:t>
            </a:r>
          </a:p>
          <a:p>
            <a:r>
              <a:rPr kumimoji="1" lang="en-US" altLang="zh-CN" dirty="0" smtClean="0"/>
              <a:t>Difficult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efficiently</a:t>
            </a:r>
          </a:p>
          <a:p>
            <a:pPr lvl="1"/>
            <a:r>
              <a:rPr kumimoji="1" lang="en-US" altLang="zh-CN" dirty="0" smtClean="0"/>
              <a:t>Dependences</a:t>
            </a:r>
          </a:p>
          <a:p>
            <a:pPr lvl="1"/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balancing</a:t>
            </a:r>
          </a:p>
          <a:p>
            <a:pPr lvl="1"/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deadlocks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</a:t>
            </a:r>
            <a:r>
              <a:rPr kumimoji="1" lang="en-US" altLang="zh-CN" dirty="0" smtClean="0"/>
              <a:t>ncertainty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51264" y="6029158"/>
            <a:ext cx="60024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rgbClr val="FF0000"/>
                </a:solidFill>
              </a:rPr>
              <a:t>OK, Let’s see how to do parallelism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1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" y="234950"/>
            <a:ext cx="8578850" cy="581025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rgbClr val="04289D"/>
                </a:solidFill>
                <a:cs typeface="Times New Roman" charset="0"/>
              </a:rPr>
              <a:t>Shared Memeory Programming Model</a:t>
            </a:r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673100" y="815975"/>
            <a:ext cx="7772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endParaRPr lang="en-US" altLang="zh-CN" sz="32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9188"/>
            <a:ext cx="37687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4149725" y="815975"/>
            <a:ext cx="499427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  <a:latin typeface="+mj-lt"/>
              </a:rPr>
              <a:t>Shared Memory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  <a:latin typeface="+mj-lt"/>
              </a:rPr>
              <a:t>Thread still may have private data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  <a:latin typeface="+mj-lt"/>
              </a:rPr>
              <a:t>Communications are </a:t>
            </a:r>
            <a:r>
              <a:rPr lang="en-US" altLang="zh-CN" sz="2800">
                <a:latin typeface="+mj-lt"/>
              </a:rPr>
              <a:t>implicitly</a:t>
            </a:r>
            <a:r>
              <a:rPr lang="en-US" altLang="zh-CN" sz="2800">
                <a:solidFill>
                  <a:schemeClr val="tx1"/>
                </a:solidFill>
                <a:latin typeface="+mj-lt"/>
              </a:rPr>
              <a:t> done</a:t>
            </a: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endParaRPr lang="en-US" altLang="zh-CN" sz="2800">
              <a:solidFill>
                <a:schemeClr val="tx1"/>
              </a:solidFill>
              <a:latin typeface="+mj-lt"/>
            </a:endParaRP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endParaRPr lang="en-US" altLang="zh-CN" sz="2800">
              <a:solidFill>
                <a:schemeClr val="tx1"/>
              </a:solidFill>
              <a:latin typeface="+mj-lt"/>
            </a:endParaRP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endParaRPr lang="en-US" altLang="zh-CN" sz="2800">
              <a:solidFill>
                <a:schemeClr val="tx1"/>
              </a:solidFill>
              <a:latin typeface="+mj-lt"/>
            </a:endParaRPr>
          </a:p>
          <a:p>
            <a:pPr marL="660400" lvl="1" indent="-203200">
              <a:spcBef>
                <a:spcPct val="15000"/>
              </a:spcBef>
              <a:buSzPct val="100000"/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  <a:latin typeface="+mj-lt"/>
              </a:rPr>
              <a:t>Synchorinization is required to makes sure that S2 should execute </a:t>
            </a:r>
            <a:r>
              <a:rPr lang="en-US" altLang="zh-CN" sz="2800">
                <a:latin typeface="+mj-lt"/>
              </a:rPr>
              <a:t>AFTER</a:t>
            </a:r>
            <a:r>
              <a:rPr lang="en-US" altLang="zh-CN" sz="2800">
                <a:solidFill>
                  <a:schemeClr val="tx1"/>
                </a:solidFill>
                <a:latin typeface="+mj-lt"/>
              </a:rPr>
              <a:t> s3</a:t>
            </a:r>
          </a:p>
        </p:txBody>
      </p:sp>
      <p:sp>
        <p:nvSpPr>
          <p:cNvPr id="49157" name="Text Box 53"/>
          <p:cNvSpPr txBox="1">
            <a:spLocks noChangeArrowheads="1"/>
          </p:cNvSpPr>
          <p:nvPr/>
        </p:nvSpPr>
        <p:spPr bwMode="auto">
          <a:xfrm>
            <a:off x="4064000" y="3411538"/>
            <a:ext cx="2501900" cy="1146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Thread 1</a:t>
            </a:r>
          </a:p>
          <a:p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s1:a = b + c</a:t>
            </a:r>
          </a:p>
          <a:p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S2:g = a + </a:t>
            </a:r>
            <a:r>
              <a:rPr lang="en-US" altLang="zh-CN" sz="2400">
                <a:latin typeface="+mj-lt"/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49158" name="Text Box 53"/>
          <p:cNvSpPr txBox="1">
            <a:spLocks noChangeArrowheads="1"/>
          </p:cNvSpPr>
          <p:nvPr/>
        </p:nvSpPr>
        <p:spPr bwMode="auto">
          <a:xfrm>
            <a:off x="6565900" y="3411538"/>
            <a:ext cx="2387600" cy="1146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Thread 2</a:t>
            </a:r>
          </a:p>
          <a:p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S3:</a:t>
            </a:r>
            <a:r>
              <a:rPr lang="en-US" altLang="zh-CN" sz="2400">
                <a:latin typeface="+mj-lt"/>
                <a:ea typeface="宋体" charset="0"/>
                <a:cs typeface="宋体" charset="0"/>
              </a:rPr>
              <a:t>f</a:t>
            </a:r>
            <a:r>
              <a:rPr lang="en-US" altLang="zh-CN" sz="2400">
                <a:solidFill>
                  <a:schemeClr val="tx1"/>
                </a:solidFill>
                <a:latin typeface="+mj-lt"/>
                <a:ea typeface="宋体" charset="0"/>
                <a:cs typeface="宋体" charset="0"/>
              </a:rPr>
              <a:t> = e + d</a:t>
            </a:r>
          </a:p>
          <a:p>
            <a:endParaRPr lang="en-US" altLang="zh-CN" sz="2400">
              <a:solidFill>
                <a:schemeClr val="tx1"/>
              </a:solidFill>
              <a:latin typeface="+mj-lt"/>
              <a:ea typeface="宋体" charset="0"/>
              <a:cs typeface="宋体" charset="0"/>
            </a:endParaRP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165100" y="5192713"/>
            <a:ext cx="3898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3200" indent="-203200">
              <a:spcBef>
                <a:spcPct val="15000"/>
              </a:spcBef>
              <a:buSzPct val="100000"/>
            </a:pPr>
            <a:r>
              <a:rPr lang="en-US" altLang="zh-CN" sz="2400">
                <a:solidFill>
                  <a:schemeClr val="hlink"/>
                </a:solidFill>
                <a:latin typeface="+mj-lt"/>
              </a:rPr>
              <a:t>OpenMP, Pthreads</a:t>
            </a:r>
          </a:p>
          <a:p>
            <a:pPr marL="203200" indent="-203200">
              <a:spcBef>
                <a:spcPct val="15000"/>
              </a:spcBef>
              <a:buSzPct val="100000"/>
            </a:pPr>
            <a:r>
              <a:rPr lang="en-US" altLang="zh-CN" sz="2400">
                <a:solidFill>
                  <a:schemeClr val="hlink"/>
                </a:solidFill>
                <a:latin typeface="+mj-lt"/>
              </a:rPr>
              <a:t>Windows Threads</a:t>
            </a:r>
          </a:p>
        </p:txBody>
      </p:sp>
    </p:spTree>
    <p:extLst>
      <p:ext uri="{BB962C8B-B14F-4D97-AF65-F5344CB8AC3E}">
        <p14:creationId xmlns:p14="http://schemas.microsoft.com/office/powerpoint/2010/main" val="127393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 smtClean="0"/>
              <a:t>Examples: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Measure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memory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bandwidth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with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threads</a:t>
            </a:r>
            <a:endParaRPr kumimoji="1" lang="zh-CN" altLang="en-US" sz="36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threaded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version</a:t>
            </a:r>
            <a:endParaRPr kumimoji="1"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1695" y="2624254"/>
            <a:ext cx="7092142" cy="298915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Courier New"/>
                <a:cs typeface="Courier New"/>
              </a:rPr>
              <a:t>void test(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elems</a:t>
            </a:r>
            <a:r>
              <a:rPr lang="en-US" altLang="zh-CN" dirty="0">
                <a:latin typeface="Courier New"/>
                <a:cs typeface="Courier New"/>
              </a:rPr>
              <a:t>, 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stride) {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urier New"/>
                <a:cs typeface="Courier New"/>
              </a:rPr>
              <a:t>    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, result = 0;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urier New"/>
                <a:cs typeface="Courier New"/>
              </a:rPr>
              <a:t>    volatile 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sink; 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urier New"/>
                <a:cs typeface="Courier New"/>
              </a:rPr>
              <a:t>    for (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 = 0;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 &lt; </a:t>
            </a:r>
            <a:r>
              <a:rPr lang="en-US" altLang="zh-CN" dirty="0" err="1">
                <a:latin typeface="Courier New"/>
                <a:cs typeface="Courier New"/>
              </a:rPr>
              <a:t>elems</a:t>
            </a:r>
            <a:r>
              <a:rPr lang="en-US" altLang="zh-CN" dirty="0">
                <a:latin typeface="Courier New"/>
                <a:cs typeface="Courier New"/>
              </a:rPr>
              <a:t>;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 += stride)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urier New"/>
                <a:cs typeface="Courier New"/>
              </a:rPr>
              <a:t>	</a:t>
            </a:r>
            <a:r>
              <a:rPr lang="zh-CN" altLang="en-US" dirty="0" smtClean="0">
                <a:latin typeface="Courier New"/>
                <a:cs typeface="Courier New"/>
              </a:rPr>
              <a:t>     </a:t>
            </a:r>
            <a:r>
              <a:rPr lang="en-US" altLang="zh-CN" dirty="0" smtClean="0">
                <a:latin typeface="Courier New"/>
                <a:cs typeface="Courier New"/>
              </a:rPr>
              <a:t>result </a:t>
            </a:r>
            <a:r>
              <a:rPr lang="en-US" altLang="zh-CN" dirty="0">
                <a:latin typeface="Courier New"/>
                <a:cs typeface="Courier New"/>
              </a:rPr>
              <a:t>+= data[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urier New"/>
                <a:cs typeface="Courier New"/>
              </a:rPr>
              <a:t>    sink = result; </a:t>
            </a:r>
            <a:endParaRPr lang="en-US" altLang="zh-CN" dirty="0" smtClean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zh-CN" altLang="zh-CN" dirty="0" smtClean="0">
                <a:latin typeface="Courier New"/>
                <a:cs typeface="Courier New"/>
              </a:rPr>
              <a:t>}</a:t>
            </a:r>
            <a:endParaRPr lang="en-US" altLang="zh-CN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465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Main threads</a:t>
            </a:r>
            <a:endParaRPr kumimoji="1"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562" y="1316550"/>
            <a:ext cx="8354965" cy="4765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altLang="zh-CN" dirty="0">
                <a:latin typeface="Courier New"/>
                <a:cs typeface="Courier New"/>
              </a:rPr>
              <a:t>void *</a:t>
            </a:r>
            <a:r>
              <a:rPr lang="en-US" altLang="zh-CN" dirty="0" err="1">
                <a:latin typeface="Courier New"/>
                <a:cs typeface="Courier New"/>
              </a:rPr>
              <a:t>sum_thread</a:t>
            </a:r>
            <a:r>
              <a:rPr lang="en-US" altLang="zh-CN" dirty="0">
                <a:latin typeface="Courier New"/>
                <a:cs typeface="Courier New"/>
              </a:rPr>
              <a:t>(void *);</a:t>
            </a:r>
            <a:r>
              <a:rPr lang="zh-CN" altLang="en-US" dirty="0" smtClean="0">
                <a:latin typeface="Courier New"/>
                <a:cs typeface="Courier New"/>
              </a:rPr>
              <a:t>  </a:t>
            </a:r>
            <a:endParaRPr lang="en-US" altLang="zh-CN" dirty="0" smtClean="0">
              <a:latin typeface="Courier New"/>
              <a:cs typeface="Courier New"/>
            </a:endParaRPr>
          </a:p>
          <a:p>
            <a:endParaRPr lang="en-US" altLang="zh-CN" dirty="0">
              <a:latin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</a:rPr>
              <a:t>volatile</a:t>
            </a:r>
            <a:r>
              <a:rPr lang="zh-CN" altLang="en-US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</a:rPr>
              <a:t>long</a:t>
            </a:r>
            <a:r>
              <a:rPr lang="zh-CN" altLang="en-US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global_sum</a:t>
            </a:r>
            <a:r>
              <a:rPr lang="zh-CN" altLang="en-US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</a:rPr>
              <a:t>= </a:t>
            </a:r>
            <a:r>
              <a:rPr lang="en-US" altLang="zh-CN" dirty="0">
                <a:latin typeface="Courier New" pitchFamily="49" charset="0"/>
              </a:rPr>
              <a:t>0; </a:t>
            </a:r>
            <a:r>
              <a:rPr lang="en-US" altLang="zh-CN" dirty="0">
                <a:solidFill>
                  <a:srgbClr val="9D3E40"/>
                </a:solidFill>
                <a:latin typeface="Courier New" pitchFamily="49" charset="0"/>
              </a:rPr>
              <a:t>/* global *</a:t>
            </a:r>
            <a:r>
              <a:rPr lang="en-US" altLang="zh-CN" dirty="0" smtClean="0">
                <a:solidFill>
                  <a:srgbClr val="9D3E40"/>
                </a:solidFill>
                <a:latin typeface="Courier New" pitchFamily="49" charset="0"/>
              </a:rPr>
              <a:t>/</a:t>
            </a:r>
          </a:p>
          <a:p>
            <a:endParaRPr lang="en-US" altLang="zh-CN" dirty="0" smtClean="0">
              <a:solidFill>
                <a:srgbClr val="9D3E40"/>
              </a:solidFill>
              <a:latin typeface="Courier New" pitchFamily="49" charset="0"/>
            </a:endParaRPr>
          </a:p>
          <a:p>
            <a:endParaRPr lang="en-US" altLang="zh-CN" dirty="0">
              <a:solidFill>
                <a:srgbClr val="9D3E40"/>
              </a:solidFill>
              <a:latin typeface="Courier New" pitchFamily="49" charset="0"/>
            </a:endParaRPr>
          </a:p>
          <a:p>
            <a:r>
              <a:rPr lang="en-US" altLang="zh-CN" dirty="0">
                <a:solidFill>
                  <a:srgbClr val="9D3E40"/>
                </a:solidFill>
                <a:latin typeface="Courier New" pitchFamily="49" charset="0"/>
              </a:rPr>
              <a:t>m</a:t>
            </a:r>
            <a:r>
              <a:rPr lang="en-US" altLang="zh-CN" dirty="0" smtClean="0">
                <a:solidFill>
                  <a:srgbClr val="9D3E40"/>
                </a:solidFill>
                <a:latin typeface="Courier New" pitchFamily="49" charset="0"/>
              </a:rPr>
              <a:t>ain()</a:t>
            </a:r>
          </a:p>
          <a:p>
            <a:r>
              <a:rPr lang="zh-CN" altLang="zh-CN" dirty="0" smtClean="0">
                <a:solidFill>
                  <a:srgbClr val="9D3E40"/>
                </a:solidFill>
                <a:latin typeface="Courier New" pitchFamily="49" charset="0"/>
              </a:rPr>
              <a:t>{</a:t>
            </a:r>
            <a:endParaRPr lang="en-US" altLang="zh-CN" dirty="0" smtClean="0">
              <a:solidFill>
                <a:srgbClr val="9D3E40"/>
              </a:solidFill>
              <a:latin typeface="Courier New" pitchFamily="49" charset="0"/>
            </a:endParaRPr>
          </a:p>
          <a:p>
            <a:r>
              <a:rPr lang="en-US" altLang="zh-CN" dirty="0" smtClean="0">
                <a:solidFill>
                  <a:srgbClr val="9D3E40"/>
                </a:solidFill>
                <a:latin typeface="Courier New" pitchFamily="49" charset="0"/>
              </a:rPr>
              <a:t>…</a:t>
            </a:r>
          </a:p>
          <a:p>
            <a:r>
              <a:rPr lang="da-DK" altLang="zh-CN" dirty="0">
                <a:latin typeface="Courier New" pitchFamily="49" charset="0"/>
              </a:rPr>
              <a:t> </a:t>
            </a:r>
            <a:r>
              <a:rPr lang="zh-CN" altLang="en-US" dirty="0" smtClean="0">
                <a:latin typeface="Courier New" pitchFamily="49" charset="0"/>
              </a:rPr>
              <a:t> </a:t>
            </a:r>
            <a:r>
              <a:rPr lang="da-DK" altLang="zh-CN" dirty="0" smtClean="0">
                <a:latin typeface="Courier New" pitchFamily="49" charset="0"/>
              </a:rPr>
              <a:t>for </a:t>
            </a:r>
            <a:r>
              <a:rPr lang="da-DK" altLang="zh-CN" dirty="0">
                <a:latin typeface="Courier New" pitchFamily="49" charset="0"/>
              </a:rPr>
              <a:t>(</a:t>
            </a:r>
            <a:r>
              <a:rPr lang="da-DK" altLang="zh-CN" dirty="0" err="1">
                <a:latin typeface="Courier New" pitchFamily="49" charset="0"/>
              </a:rPr>
              <a:t>int</a:t>
            </a:r>
            <a:r>
              <a:rPr lang="da-DK" altLang="zh-CN" dirty="0">
                <a:latin typeface="Courier New" pitchFamily="49" charset="0"/>
              </a:rPr>
              <a:t> i = 0; i &lt; N; i++)</a:t>
            </a:r>
          </a:p>
          <a:p>
            <a:r>
              <a:rPr lang="da-DK" altLang="zh-CN" dirty="0">
                <a:latin typeface="Courier New" pitchFamily="49" charset="0"/>
              </a:rPr>
              <a:t>       </a:t>
            </a:r>
            <a:r>
              <a:rPr lang="da-DK" altLang="zh-CN" dirty="0" err="1" smtClean="0">
                <a:latin typeface="Courier New" pitchFamily="49" charset="0"/>
              </a:rPr>
              <a:t>pthread_create</a:t>
            </a:r>
            <a:r>
              <a:rPr lang="da-DK" altLang="zh-CN" dirty="0">
                <a:latin typeface="Courier New" pitchFamily="49" charset="0"/>
              </a:rPr>
              <a:t>(&amp;tid[i], NULL, </a:t>
            </a:r>
            <a:r>
              <a:rPr lang="da-DK" altLang="zh-CN" dirty="0" err="1">
                <a:latin typeface="Courier New" pitchFamily="49" charset="0"/>
              </a:rPr>
              <a:t>sum_thread</a:t>
            </a:r>
            <a:r>
              <a:rPr lang="da-DK" altLang="zh-CN" dirty="0">
                <a:latin typeface="Courier New" pitchFamily="49" charset="0"/>
              </a:rPr>
              <a:t>, (</a:t>
            </a:r>
            <a:r>
              <a:rPr lang="da-DK" altLang="zh-CN" dirty="0" err="1">
                <a:latin typeface="Courier New" pitchFamily="49" charset="0"/>
              </a:rPr>
              <a:t>void</a:t>
            </a:r>
            <a:r>
              <a:rPr lang="da-DK" altLang="zh-CN" dirty="0">
                <a:latin typeface="Courier New" pitchFamily="49" charset="0"/>
              </a:rPr>
              <a:t>*)i);</a:t>
            </a:r>
          </a:p>
          <a:p>
            <a:r>
              <a:rPr lang="da-DK" altLang="zh-CN" dirty="0">
                <a:latin typeface="Courier New" pitchFamily="49" charset="0"/>
              </a:rPr>
              <a:t> </a:t>
            </a:r>
            <a:endParaRPr lang="da-DK" altLang="zh-CN" dirty="0" smtClean="0">
              <a:latin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</a:rPr>
              <a:t> </a:t>
            </a:r>
            <a:r>
              <a:rPr lang="zh-CN" altLang="en-US" dirty="0" smtClean="0">
                <a:latin typeface="Courier New" pitchFamily="49" charset="0"/>
              </a:rPr>
              <a:t>  </a:t>
            </a:r>
            <a:r>
              <a:rPr lang="da-DK" altLang="zh-CN" dirty="0" smtClean="0">
                <a:latin typeface="Courier New" pitchFamily="49" charset="0"/>
              </a:rPr>
              <a:t>for </a:t>
            </a:r>
            <a:r>
              <a:rPr lang="da-DK" altLang="zh-CN" dirty="0">
                <a:latin typeface="Courier New" pitchFamily="49" charset="0"/>
              </a:rPr>
              <a:t>(</a:t>
            </a:r>
            <a:r>
              <a:rPr lang="da-DK" altLang="zh-CN" dirty="0" err="1">
                <a:latin typeface="Courier New" pitchFamily="49" charset="0"/>
              </a:rPr>
              <a:t>int</a:t>
            </a:r>
            <a:r>
              <a:rPr lang="da-DK" altLang="zh-CN" dirty="0">
                <a:latin typeface="Courier New" pitchFamily="49" charset="0"/>
              </a:rPr>
              <a:t> i = 0; i &lt; N; i++)</a:t>
            </a:r>
          </a:p>
          <a:p>
            <a:r>
              <a:rPr lang="en-US" altLang="zh-CN" dirty="0">
                <a:latin typeface="Courier New" pitchFamily="49" charset="0"/>
              </a:rPr>
              <a:t>       </a:t>
            </a:r>
            <a:r>
              <a:rPr lang="en-US" altLang="zh-CN" dirty="0" err="1" smtClean="0">
                <a:latin typeface="Courier New" pitchFamily="49" charset="0"/>
              </a:rPr>
              <a:t>pthread_join</a:t>
            </a:r>
            <a:r>
              <a:rPr lang="en-US" altLang="zh-CN" dirty="0">
                <a:latin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</a:rPr>
              <a:t>tid</a:t>
            </a:r>
            <a:r>
              <a:rPr lang="en-US" altLang="zh-CN" dirty="0">
                <a:latin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</a:rPr>
              <a:t>], NULL)</a:t>
            </a:r>
            <a:r>
              <a:rPr lang="en-US" altLang="zh-CN" dirty="0" smtClean="0">
                <a:latin typeface="Courier New" pitchFamily="49" charset="0"/>
              </a:rPr>
              <a:t>;</a:t>
            </a:r>
          </a:p>
          <a:p>
            <a:r>
              <a:rPr lang="zh-CN" altLang="zh-CN" dirty="0">
                <a:latin typeface="Courier New" pitchFamily="49" charset="0"/>
              </a:rPr>
              <a:t>}</a:t>
            </a:r>
            <a:endParaRPr lang="en-US" altLang="zh-CN" dirty="0">
              <a:latin typeface="Courier New" pitchFamily="49" charset="0"/>
            </a:endParaRPr>
          </a:p>
          <a:p>
            <a:endParaRPr lang="en-US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Thread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612740"/>
            <a:ext cx="8354965" cy="4765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altLang="zh-CN" dirty="0">
                <a:latin typeface="Courier New"/>
                <a:cs typeface="Courier New"/>
              </a:rPr>
              <a:t>void *</a:t>
            </a:r>
            <a:r>
              <a:rPr lang="en-US" altLang="zh-CN" dirty="0" err="1">
                <a:latin typeface="Courier New"/>
                <a:cs typeface="Courier New"/>
              </a:rPr>
              <a:t>sum_thread</a:t>
            </a:r>
            <a:r>
              <a:rPr lang="en-US" altLang="zh-CN" dirty="0">
                <a:latin typeface="Courier New"/>
                <a:cs typeface="Courier New"/>
              </a:rPr>
              <a:t>(void *</a:t>
            </a:r>
            <a:r>
              <a:rPr lang="en-US" altLang="zh-CN" dirty="0" err="1">
                <a:latin typeface="Courier New"/>
                <a:cs typeface="Courier New"/>
              </a:rPr>
              <a:t>vargp</a:t>
            </a:r>
            <a:r>
              <a:rPr lang="en-US" altLang="zh-CN" dirty="0">
                <a:latin typeface="Courier New"/>
                <a:cs typeface="Courier New"/>
              </a:rPr>
              <a:t>)</a:t>
            </a:r>
          </a:p>
          <a:p>
            <a:r>
              <a:rPr lang="en-US" altLang="zh-CN" dirty="0">
                <a:latin typeface="Courier New"/>
                <a:cs typeface="Courier New"/>
              </a:rPr>
              <a:t>{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long sum;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myid</a:t>
            </a:r>
            <a:r>
              <a:rPr lang="en-US" altLang="zh-CN" dirty="0">
                <a:latin typeface="Courier New"/>
                <a:cs typeface="Courier New"/>
              </a:rPr>
              <a:t> = (long) </a:t>
            </a:r>
            <a:r>
              <a:rPr lang="en-US" altLang="zh-CN" dirty="0" err="1">
                <a:latin typeface="Courier New"/>
                <a:cs typeface="Courier New"/>
              </a:rPr>
              <a:t>vargp</a:t>
            </a:r>
            <a:r>
              <a:rPr lang="en-US" altLang="zh-CN" dirty="0">
                <a:latin typeface="Courier New"/>
                <a:cs typeface="Courier New"/>
              </a:rPr>
              <a:t>;</a:t>
            </a:r>
          </a:p>
          <a:p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start =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*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sample_num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/ 4;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end = (myid+1) *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sample_num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/ 4 - 1;</a:t>
            </a:r>
          </a:p>
          <a:p>
            <a:endParaRPr lang="en-US" altLang="zh-CN" dirty="0">
              <a:latin typeface="Courier New"/>
              <a:cs typeface="Courier New"/>
            </a:endParaRPr>
          </a:p>
          <a:p>
            <a:r>
              <a:rPr lang="is-IS" altLang="zh-CN" dirty="0">
                <a:latin typeface="Courier New"/>
                <a:cs typeface="Courier New"/>
              </a:rPr>
              <a:t>        sum = 0;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for (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=start;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&lt;=end;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++)</a:t>
            </a:r>
          </a:p>
          <a:p>
            <a:r>
              <a:rPr lang="is-IS" altLang="zh-CN" dirty="0">
                <a:latin typeface="Courier New"/>
                <a:cs typeface="Courier New"/>
              </a:rPr>
              <a:t>            </a:t>
            </a:r>
            <a:r>
              <a:rPr lang="en-US" altLang="zh-CN" dirty="0" err="1" smtClean="0">
                <a:latin typeface="Courier New" pitchFamily="49" charset="0"/>
              </a:rPr>
              <a:t>global_sum</a:t>
            </a:r>
            <a:r>
              <a:rPr lang="is-IS" altLang="zh-CN" dirty="0" smtClean="0">
                <a:latin typeface="Courier New"/>
                <a:cs typeface="Courier New"/>
              </a:rPr>
              <a:t> </a:t>
            </a:r>
            <a:r>
              <a:rPr lang="is-IS" altLang="zh-CN" dirty="0">
                <a:latin typeface="Courier New"/>
                <a:cs typeface="Courier New"/>
              </a:rPr>
              <a:t>+= x[i];</a:t>
            </a:r>
          </a:p>
          <a:p>
            <a:endParaRPr lang="is-IS" altLang="zh-CN" dirty="0">
              <a:latin typeface="Courier New"/>
              <a:cs typeface="Courier New"/>
            </a:endParaRPr>
          </a:p>
          <a:p>
            <a:r>
              <a:rPr lang="is-IS" altLang="zh-CN" dirty="0">
                <a:latin typeface="Courier New"/>
                <a:cs typeface="Courier New"/>
              </a:rPr>
              <a:t>        return NULL;</a:t>
            </a:r>
          </a:p>
          <a:p>
            <a:r>
              <a:rPr lang="is-IS" altLang="zh-CN" dirty="0">
                <a:latin typeface="Courier New"/>
                <a:cs typeface="Courier New"/>
              </a:rPr>
              <a:t>}</a:t>
            </a:r>
          </a:p>
          <a:p>
            <a:endParaRPr lang="en-US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3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Thread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612740"/>
            <a:ext cx="8354965" cy="4765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altLang="zh-CN" dirty="0">
                <a:latin typeface="Courier New"/>
                <a:cs typeface="Courier New"/>
              </a:rPr>
              <a:t>void *</a:t>
            </a:r>
            <a:r>
              <a:rPr lang="en-US" altLang="zh-CN" dirty="0" err="1">
                <a:latin typeface="Courier New"/>
                <a:cs typeface="Courier New"/>
              </a:rPr>
              <a:t>sum_thread</a:t>
            </a:r>
            <a:r>
              <a:rPr lang="en-US" altLang="zh-CN" dirty="0">
                <a:latin typeface="Courier New"/>
                <a:cs typeface="Courier New"/>
              </a:rPr>
              <a:t>(void *</a:t>
            </a:r>
            <a:r>
              <a:rPr lang="en-US" altLang="zh-CN" dirty="0" err="1">
                <a:latin typeface="Courier New"/>
                <a:cs typeface="Courier New"/>
              </a:rPr>
              <a:t>vargp</a:t>
            </a:r>
            <a:r>
              <a:rPr lang="en-US" altLang="zh-CN" dirty="0">
                <a:latin typeface="Courier New"/>
                <a:cs typeface="Courier New"/>
              </a:rPr>
              <a:t>)</a:t>
            </a:r>
          </a:p>
          <a:p>
            <a:r>
              <a:rPr lang="en-US" altLang="zh-CN" dirty="0">
                <a:latin typeface="Courier New"/>
                <a:cs typeface="Courier New"/>
              </a:rPr>
              <a:t>{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long sum;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myid</a:t>
            </a:r>
            <a:r>
              <a:rPr lang="en-US" altLang="zh-CN" dirty="0">
                <a:latin typeface="Courier New"/>
                <a:cs typeface="Courier New"/>
              </a:rPr>
              <a:t> = (long) </a:t>
            </a:r>
            <a:r>
              <a:rPr lang="en-US" altLang="zh-CN" dirty="0" err="1">
                <a:latin typeface="Courier New"/>
                <a:cs typeface="Courier New"/>
              </a:rPr>
              <a:t>vargp</a:t>
            </a:r>
            <a:r>
              <a:rPr lang="en-US" altLang="zh-CN" dirty="0">
                <a:latin typeface="Courier New"/>
                <a:cs typeface="Courier New"/>
              </a:rPr>
              <a:t>;</a:t>
            </a:r>
          </a:p>
          <a:p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start =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*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sample_num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/ 4;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end = (myid+1) *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sample_num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/ 4 - 1;</a:t>
            </a:r>
          </a:p>
          <a:p>
            <a:endParaRPr lang="en-US" altLang="zh-CN" dirty="0">
              <a:latin typeface="Courier New"/>
              <a:cs typeface="Courier New"/>
            </a:endParaRPr>
          </a:p>
          <a:p>
            <a:r>
              <a:rPr lang="is-IS" altLang="zh-CN" dirty="0">
                <a:latin typeface="Courier New"/>
                <a:cs typeface="Courier New"/>
              </a:rPr>
              <a:t>        sum = 0;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for (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=start;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&lt;=end;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++)</a:t>
            </a:r>
          </a:p>
          <a:p>
            <a:r>
              <a:rPr lang="is-IS" altLang="zh-CN" dirty="0">
                <a:latin typeface="Courier New"/>
                <a:cs typeface="Courier New"/>
              </a:rPr>
              <a:t>            </a:t>
            </a:r>
            <a:r>
              <a:rPr lang="is-IS" altLang="zh-CN" dirty="0" smtClean="0">
                <a:latin typeface="Courier New"/>
                <a:cs typeface="Courier New"/>
              </a:rPr>
              <a:t>sum </a:t>
            </a:r>
            <a:r>
              <a:rPr lang="is-IS" altLang="zh-CN" dirty="0">
                <a:latin typeface="Courier New"/>
                <a:cs typeface="Courier New"/>
              </a:rPr>
              <a:t>+= x[i];</a:t>
            </a:r>
          </a:p>
          <a:p>
            <a:endParaRPr lang="is-IS" altLang="zh-CN" dirty="0">
              <a:latin typeface="Courier New"/>
              <a:cs typeface="Courier New"/>
            </a:endParaRPr>
          </a:p>
          <a:p>
            <a:r>
              <a:rPr lang="fr-FR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fr-FR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sem_wait</a:t>
            </a:r>
            <a:r>
              <a:rPr lang="fr-FR" altLang="zh-CN" dirty="0">
                <a:solidFill>
                  <a:srgbClr val="FF0000"/>
                </a:solidFill>
                <a:latin typeface="Courier New"/>
                <a:cs typeface="Courier New"/>
              </a:rPr>
              <a:t>(&amp;</a:t>
            </a:r>
            <a:r>
              <a:rPr lang="fr-FR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num_mutex</a:t>
            </a:r>
            <a:r>
              <a:rPr lang="fr-FR" altLang="zh-CN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 global_sum += sum;</a:t>
            </a:r>
          </a:p>
          <a:p>
            <a:r>
              <a:rPr lang="is-IS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 sem_post(&amp;num_mutex);</a:t>
            </a:r>
          </a:p>
          <a:p>
            <a:endParaRPr lang="is-IS" altLang="zh-CN" dirty="0">
              <a:latin typeface="Courier New"/>
              <a:cs typeface="Courier New"/>
            </a:endParaRPr>
          </a:p>
          <a:p>
            <a:r>
              <a:rPr lang="is-IS" altLang="zh-CN" dirty="0">
                <a:latin typeface="Courier New"/>
                <a:cs typeface="Courier New"/>
              </a:rPr>
              <a:t>        return NULL;</a:t>
            </a:r>
          </a:p>
          <a:p>
            <a:r>
              <a:rPr lang="is-IS" altLang="zh-CN" dirty="0">
                <a:latin typeface="Courier New"/>
                <a:cs typeface="Courier New"/>
              </a:rPr>
              <a:t>}</a:t>
            </a:r>
          </a:p>
          <a:p>
            <a:endParaRPr lang="en-US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Issues with </a:t>
            </a:r>
            <a:r>
              <a:rPr kumimoji="1" lang="en-US" altLang="zh-CN" dirty="0" err="1" smtClean="0"/>
              <a:t>Pthreads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Flexible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powerful</a:t>
            </a:r>
          </a:p>
          <a:p>
            <a:pPr lvl="1"/>
            <a:r>
              <a:rPr kumimoji="1" lang="en-US" altLang="zh-CN" dirty="0" smtClean="0"/>
              <a:t>Useful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systems</a:t>
            </a:r>
          </a:p>
          <a:p>
            <a:pPr lvl="2"/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etc.</a:t>
            </a:r>
          </a:p>
          <a:p>
            <a:r>
              <a:rPr kumimoji="1" lang="en-US" altLang="zh-CN" dirty="0" smtClean="0"/>
              <a:t>Complex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Pthread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portable(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e.g.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bounds</a:t>
            </a:r>
          </a:p>
          <a:p>
            <a:pPr lvl="1"/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easy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schemes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54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108DC61-5312-4916-B513-9AECED7E0555}" type="slidenum">
              <a:rPr lang="en-US" altLang="zh-CN" sz="1400" b="0">
                <a:solidFill>
                  <a:schemeClr val="tx1"/>
                </a:solidFill>
                <a:latin typeface="Helvetica" charset="0"/>
              </a:rPr>
              <a:pPr/>
              <a:t>29</a:t>
            </a:fld>
            <a:endParaRPr lang="en-US" altLang="zh-CN" sz="1400" b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13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ＭＳ Ｐゴシック" pitchFamily="34" charset="-128"/>
              </a:rPr>
              <a:t>Introduction to </a:t>
            </a:r>
            <a:r>
              <a:rPr lang="en-US" altLang="zh-CN" dirty="0" err="1" smtClean="0">
                <a:ea typeface="ＭＳ Ｐゴシック" pitchFamily="34" charset="-128"/>
              </a:rPr>
              <a:t>OpenMP</a:t>
            </a:r>
            <a:endParaRPr lang="en-US" altLang="zh-CN" dirty="0" smtClean="0">
              <a:ea typeface="ＭＳ Ｐゴシック" pitchFamily="34" charset="-128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78979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ea typeface="ＭＳ Ｐゴシック" pitchFamily="34" charset="-128"/>
              </a:rPr>
              <a:t>What is </a:t>
            </a:r>
            <a:r>
              <a:rPr lang="en-US" altLang="zh-CN" dirty="0" err="1" smtClean="0">
                <a:ea typeface="ＭＳ Ｐゴシック" pitchFamily="34" charset="-128"/>
              </a:rPr>
              <a:t>OpenMP</a:t>
            </a:r>
            <a:r>
              <a:rPr lang="en-US" altLang="zh-CN" dirty="0" smtClean="0">
                <a:ea typeface="ＭＳ Ｐゴシック" pitchFamily="34" charset="-128"/>
              </a:rPr>
              <a:t>?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Open specification for Multi-Processing [Short Version]</a:t>
            </a:r>
          </a:p>
          <a:p>
            <a:pPr lvl="1"/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Standard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API for defining multi-threaded shared-memory programs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hlinkClick r:id="rId3"/>
              </a:rPr>
              <a:t>openmp.org</a:t>
            </a:r>
            <a:r>
              <a:rPr lang="en-US" altLang="zh-CN" dirty="0" smtClean="0">
                <a:ea typeface="ＭＳ Ｐゴシック" pitchFamily="34" charset="-128"/>
              </a:rPr>
              <a:t> – Talks, examples, forums, etc.</a:t>
            </a:r>
          </a:p>
          <a:p>
            <a:pPr lvl="1"/>
            <a:r>
              <a:rPr lang="sv-SE" altLang="zh-CN" b="1" dirty="0">
                <a:ea typeface="ＭＳ Ｐゴシック" pitchFamily="34" charset="-128"/>
              </a:rPr>
              <a:t>computing.llnl.gov/tutorials/openMP/</a:t>
            </a:r>
            <a:endParaRPr lang="en-US" altLang="zh-CN" b="1" dirty="0">
              <a:ea typeface="ＭＳ Ｐゴシック" pitchFamily="34" charset="-128"/>
            </a:endParaRPr>
          </a:p>
          <a:p>
            <a:pPr lvl="1"/>
            <a:r>
              <a:rPr lang="en-US" altLang="zh-CN" b="1" dirty="0" smtClean="0">
                <a:ea typeface="ＭＳ Ｐゴシック" pitchFamily="34" charset="-128"/>
              </a:rPr>
              <a:t>See </a:t>
            </a:r>
            <a:r>
              <a:rPr lang="hu-HU" altLang="zh-CN" b="1" dirty="0" smtClean="0">
                <a:ea typeface="ＭＳ Ｐゴシック" pitchFamily="34" charset="-128"/>
              </a:rPr>
              <a:t>parlab.eecs.berkeley.edu/2012bootcampagenda</a:t>
            </a:r>
          </a:p>
          <a:p>
            <a:pPr lvl="2"/>
            <a:r>
              <a:rPr lang="hu-HU" altLang="zh-CN" b="1" dirty="0" smtClean="0">
                <a:ea typeface="ＭＳ Ｐゴシック" pitchFamily="34" charset="-128"/>
              </a:rPr>
              <a:t>2 OpenMP lectures (slides and video) by Tim Mattson</a:t>
            </a:r>
            <a:endParaRPr lang="en-US" altLang="zh-CN" b="1" dirty="0" smtClean="0">
              <a:ea typeface="ＭＳ Ｐゴシック" pitchFamily="34" charset="-128"/>
            </a:endParaRPr>
          </a:p>
          <a:p>
            <a:pPr lvl="1"/>
            <a:r>
              <a:rPr lang="en-US" altLang="zh-CN" dirty="0" smtClean="0">
                <a:ea typeface="ＭＳ Ｐゴシック" pitchFamily="34" charset="-128"/>
                <a:hlinkClick r:id="rId4"/>
              </a:rPr>
              <a:t>portal.xsede.org/online-training</a:t>
            </a:r>
            <a:endParaRPr lang="en-US" altLang="zh-CN" dirty="0" smtClean="0">
              <a:ea typeface="ＭＳ Ｐゴシック" pitchFamily="34" charset="-128"/>
            </a:endParaRPr>
          </a:p>
          <a:p>
            <a:pPr lvl="1"/>
            <a:r>
              <a:rPr lang="de-DE" altLang="zh-CN" dirty="0" smtClean="0">
                <a:solidFill>
                  <a:srgbClr val="0536D2"/>
                </a:solidFill>
                <a:ea typeface="ＭＳ Ｐゴシック" pitchFamily="34" charset="-128"/>
                <a:hlinkClick r:id="rId5"/>
              </a:rPr>
              <a:t>www.nersc.gov/assets/Uploads/XE62011OpenMP.pdf</a:t>
            </a:r>
            <a:endParaRPr lang="en-US" altLang="zh-CN" dirty="0" smtClean="0">
              <a:ea typeface="ＭＳ Ｐゴシック" pitchFamily="34" charset="-128"/>
            </a:endParaRPr>
          </a:p>
          <a:p>
            <a:r>
              <a:rPr lang="en-US" altLang="zh-CN" dirty="0" smtClean="0">
                <a:ea typeface="ＭＳ Ｐゴシック" pitchFamily="34" charset="-128"/>
              </a:rPr>
              <a:t>High-level API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Preprocessor (compiler) directives  ( ~ 80% )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Library Calls ( ~ 19% )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Environment Variables (  ~ 1% </a:t>
            </a:r>
            <a:r>
              <a:rPr lang="zh-CN" altLang="zh-CN" dirty="0">
                <a:ea typeface="ＭＳ Ｐゴシック" pitchFamily="34" charset="-128"/>
              </a:rPr>
              <a:t>)</a:t>
            </a:r>
            <a:endParaRPr lang="en-US" altLang="zh-CN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87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825" y="1299791"/>
            <a:ext cx="8578850" cy="41592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From the computer system perspective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volume of data and the 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expectation of data analysis become 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data processing system design,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/>
              <a:t>No fixed size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Simple keyword query, TB – PB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Data mining, GB – TB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onsider a shortest path algorithm on a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million </a:t>
            </a:r>
            <a:r>
              <a:rPr lang="en-US" altLang="zh-CN" dirty="0" smtClean="0"/>
              <a:t>node </a:t>
            </a:r>
            <a:r>
              <a:rPr lang="en-US" altLang="zh-CN" dirty="0" err="1" smtClean="0"/>
              <a:t>gragh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56791"/>
            <a:ext cx="8229600" cy="1143000"/>
          </a:xfrm>
        </p:spPr>
        <p:txBody>
          <a:bodyPr/>
          <a:lstStyle/>
          <a:p>
            <a:pPr>
              <a:defRPr/>
            </a:pPr>
            <a:r>
              <a:rPr kumimoji="0"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What</a:t>
            </a:r>
            <a:r>
              <a:rPr kumimoji="0"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 </a:t>
            </a:r>
            <a:r>
              <a:rPr lang="en-US" altLang="zh-CN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is</a:t>
            </a:r>
            <a:r>
              <a:rPr kumimoji="0" lang="zh-CN" altLang="en-US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 </a:t>
            </a:r>
            <a:r>
              <a:rPr kumimoji="0"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big</a:t>
            </a:r>
            <a:r>
              <a:rPr kumimoji="0"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 </a:t>
            </a:r>
            <a:r>
              <a:rPr kumimoji="0"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data?</a:t>
            </a:r>
            <a:endParaRPr kumimoji="0" lang="zh-CN" altLang="en-US" dirty="0"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67C1511E-D727-46F8-88B1-ED9417CC176B}" type="slidenum">
              <a:rPr lang="zh-CN" altLang="en-US" sz="1400" b="0" smtClean="0">
                <a:solidFill>
                  <a:schemeClr val="tx1"/>
                </a:solidFill>
                <a:latin typeface="Helvetica" pitchFamily="34" charset="0"/>
                <a:ea typeface="宋体" pitchFamily="2" charset="-122"/>
              </a:rPr>
              <a:pPr/>
              <a:t>30</a:t>
            </a:fld>
            <a:endParaRPr lang="en-US" altLang="zh-CN" sz="1400" b="0" smtClean="0">
              <a:solidFill>
                <a:schemeClr val="tx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1233488"/>
            <a:ext cx="4433887" cy="1966912"/>
          </a:xfrm>
          <a:noFill/>
        </p:spPr>
        <p:txBody>
          <a:bodyPr lIns="90488" tIns="44450" rIns="90488" bIns="44450">
            <a:normAutofit fontScale="77500" lnSpcReduction="20000"/>
          </a:bodyPr>
          <a:lstStyle/>
          <a:p>
            <a:pPr>
              <a:lnSpc>
                <a:spcPct val="85000"/>
              </a:lnSpc>
            </a:pPr>
            <a:r>
              <a:rPr lang="en-US" altLang="zh-CN" smtClean="0">
                <a:ea typeface="宋体" pitchFamily="2" charset="-122"/>
              </a:rPr>
              <a:t>Threads are assigned an independent set of iterations</a:t>
            </a:r>
          </a:p>
          <a:p>
            <a:pPr>
              <a:lnSpc>
                <a:spcPct val="85000"/>
              </a:lnSpc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mtClean="0">
                <a:ea typeface="宋体" pitchFamily="2" charset="-122"/>
              </a:rPr>
              <a:t>Threads must wait at the end of work-sharing construct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5600700" y="1143000"/>
            <a:ext cx="3124200" cy="5045075"/>
            <a:chOff x="3696" y="912"/>
            <a:chExt cx="1968" cy="3178"/>
          </a:xfrm>
        </p:grpSpPr>
        <p:sp>
          <p:nvSpPr>
            <p:cNvPr id="26631" name="Line 5"/>
            <p:cNvSpPr>
              <a:spLocks noChangeShapeType="1"/>
            </p:cNvSpPr>
            <p:nvPr/>
          </p:nvSpPr>
          <p:spPr bwMode="auto">
            <a:xfrm>
              <a:off x="5376" y="192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Line 6"/>
            <p:cNvSpPr>
              <a:spLocks noChangeShapeType="1"/>
            </p:cNvSpPr>
            <p:nvPr/>
          </p:nvSpPr>
          <p:spPr bwMode="auto">
            <a:xfrm>
              <a:off x="4656" y="19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" name="Line 7"/>
            <p:cNvSpPr>
              <a:spLocks noChangeShapeType="1"/>
            </p:cNvSpPr>
            <p:nvPr/>
          </p:nvSpPr>
          <p:spPr bwMode="auto">
            <a:xfrm>
              <a:off x="3936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 flipV="1">
              <a:off x="5376" y="26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Line 9"/>
            <p:cNvSpPr>
              <a:spLocks noChangeShapeType="1"/>
            </p:cNvSpPr>
            <p:nvPr/>
          </p:nvSpPr>
          <p:spPr bwMode="auto">
            <a:xfrm flipV="1">
              <a:off x="4656" y="274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 flipV="1">
              <a:off x="3936" y="274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Freeform 11"/>
            <p:cNvSpPr>
              <a:spLocks/>
            </p:cNvSpPr>
            <p:nvPr/>
          </p:nvSpPr>
          <p:spPr bwMode="auto">
            <a:xfrm>
              <a:off x="4676" y="1458"/>
              <a:ext cx="743" cy="459"/>
            </a:xfrm>
            <a:custGeom>
              <a:avLst/>
              <a:gdLst>
                <a:gd name="T0" fmla="*/ 0 w 805"/>
                <a:gd name="T1" fmla="*/ 20 h 486"/>
                <a:gd name="T2" fmla="*/ 9 w 805"/>
                <a:gd name="T3" fmla="*/ 0 h 486"/>
                <a:gd name="T4" fmla="*/ 743 w 805"/>
                <a:gd name="T5" fmla="*/ 438 h 486"/>
                <a:gd name="T6" fmla="*/ 733 w 805"/>
                <a:gd name="T7" fmla="*/ 459 h 486"/>
                <a:gd name="T8" fmla="*/ 0 w 805"/>
                <a:gd name="T9" fmla="*/ 20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5"/>
                <a:gd name="T16" fmla="*/ 0 h 486"/>
                <a:gd name="T17" fmla="*/ 805 w 805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5" h="486">
                  <a:moveTo>
                    <a:pt x="0" y="21"/>
                  </a:moveTo>
                  <a:lnTo>
                    <a:pt x="10" y="0"/>
                  </a:lnTo>
                  <a:lnTo>
                    <a:pt x="805" y="464"/>
                  </a:lnTo>
                  <a:lnTo>
                    <a:pt x="794" y="486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Freeform 12"/>
            <p:cNvSpPr>
              <a:spLocks/>
            </p:cNvSpPr>
            <p:nvPr/>
          </p:nvSpPr>
          <p:spPr bwMode="auto">
            <a:xfrm>
              <a:off x="4676" y="3070"/>
              <a:ext cx="743" cy="396"/>
            </a:xfrm>
            <a:custGeom>
              <a:avLst/>
              <a:gdLst>
                <a:gd name="T0" fmla="*/ 743 w 805"/>
                <a:gd name="T1" fmla="*/ 20 h 419"/>
                <a:gd name="T2" fmla="*/ 733 w 805"/>
                <a:gd name="T3" fmla="*/ 0 h 419"/>
                <a:gd name="T4" fmla="*/ 0 w 805"/>
                <a:gd name="T5" fmla="*/ 376 h 419"/>
                <a:gd name="T6" fmla="*/ 9 w 805"/>
                <a:gd name="T7" fmla="*/ 396 h 419"/>
                <a:gd name="T8" fmla="*/ 743 w 805"/>
                <a:gd name="T9" fmla="*/ 20 h 4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5"/>
                <a:gd name="T16" fmla="*/ 0 h 419"/>
                <a:gd name="T17" fmla="*/ 805 w 805"/>
                <a:gd name="T18" fmla="*/ 419 h 4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5" h="419">
                  <a:moveTo>
                    <a:pt x="805" y="21"/>
                  </a:moveTo>
                  <a:lnTo>
                    <a:pt x="794" y="0"/>
                  </a:lnTo>
                  <a:lnTo>
                    <a:pt x="0" y="398"/>
                  </a:lnTo>
                  <a:lnTo>
                    <a:pt x="10" y="419"/>
                  </a:lnTo>
                  <a:lnTo>
                    <a:pt x="805" y="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Rectangle 13"/>
            <p:cNvSpPr>
              <a:spLocks noChangeArrowheads="1"/>
            </p:cNvSpPr>
            <p:nvPr/>
          </p:nvSpPr>
          <p:spPr bwMode="auto">
            <a:xfrm>
              <a:off x="4670" y="3080"/>
              <a:ext cx="22" cy="2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Freeform 14"/>
            <p:cNvSpPr>
              <a:spLocks/>
            </p:cNvSpPr>
            <p:nvPr/>
          </p:nvSpPr>
          <p:spPr bwMode="auto">
            <a:xfrm>
              <a:off x="3942" y="3070"/>
              <a:ext cx="743" cy="396"/>
            </a:xfrm>
            <a:custGeom>
              <a:avLst/>
              <a:gdLst>
                <a:gd name="T0" fmla="*/ 0 w 805"/>
                <a:gd name="T1" fmla="*/ 20 h 419"/>
                <a:gd name="T2" fmla="*/ 10 w 805"/>
                <a:gd name="T3" fmla="*/ 0 h 419"/>
                <a:gd name="T4" fmla="*/ 743 w 805"/>
                <a:gd name="T5" fmla="*/ 376 h 419"/>
                <a:gd name="T6" fmla="*/ 734 w 805"/>
                <a:gd name="T7" fmla="*/ 396 h 419"/>
                <a:gd name="T8" fmla="*/ 0 w 805"/>
                <a:gd name="T9" fmla="*/ 20 h 4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5"/>
                <a:gd name="T16" fmla="*/ 0 h 419"/>
                <a:gd name="T17" fmla="*/ 805 w 805"/>
                <a:gd name="T18" fmla="*/ 419 h 4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5" h="419">
                  <a:moveTo>
                    <a:pt x="0" y="21"/>
                  </a:moveTo>
                  <a:lnTo>
                    <a:pt x="11" y="0"/>
                  </a:lnTo>
                  <a:lnTo>
                    <a:pt x="805" y="398"/>
                  </a:lnTo>
                  <a:lnTo>
                    <a:pt x="795" y="41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Rectangle 15"/>
            <p:cNvSpPr>
              <a:spLocks noChangeArrowheads="1"/>
            </p:cNvSpPr>
            <p:nvPr/>
          </p:nvSpPr>
          <p:spPr bwMode="auto">
            <a:xfrm>
              <a:off x="4670" y="1531"/>
              <a:ext cx="22" cy="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Freeform 16"/>
            <p:cNvSpPr>
              <a:spLocks/>
            </p:cNvSpPr>
            <p:nvPr/>
          </p:nvSpPr>
          <p:spPr bwMode="auto">
            <a:xfrm>
              <a:off x="3942" y="1521"/>
              <a:ext cx="743" cy="396"/>
            </a:xfrm>
            <a:custGeom>
              <a:avLst/>
              <a:gdLst>
                <a:gd name="T0" fmla="*/ 743 w 805"/>
                <a:gd name="T1" fmla="*/ 20 h 419"/>
                <a:gd name="T2" fmla="*/ 734 w 805"/>
                <a:gd name="T3" fmla="*/ 0 h 419"/>
                <a:gd name="T4" fmla="*/ 0 w 805"/>
                <a:gd name="T5" fmla="*/ 375 h 419"/>
                <a:gd name="T6" fmla="*/ 10 w 805"/>
                <a:gd name="T7" fmla="*/ 396 h 419"/>
                <a:gd name="T8" fmla="*/ 743 w 805"/>
                <a:gd name="T9" fmla="*/ 20 h 4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5"/>
                <a:gd name="T16" fmla="*/ 0 h 419"/>
                <a:gd name="T17" fmla="*/ 805 w 805"/>
                <a:gd name="T18" fmla="*/ 419 h 4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5" h="419">
                  <a:moveTo>
                    <a:pt x="805" y="21"/>
                  </a:moveTo>
                  <a:lnTo>
                    <a:pt x="795" y="0"/>
                  </a:lnTo>
                  <a:lnTo>
                    <a:pt x="0" y="397"/>
                  </a:lnTo>
                  <a:lnTo>
                    <a:pt x="11" y="419"/>
                  </a:lnTo>
                  <a:lnTo>
                    <a:pt x="805" y="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897" name="AutoShape 17"/>
            <p:cNvSpPr>
              <a:spLocks noChangeArrowheads="1"/>
            </p:cNvSpPr>
            <p:nvPr/>
          </p:nvSpPr>
          <p:spPr bwMode="auto">
            <a:xfrm>
              <a:off x="4436" y="2160"/>
              <a:ext cx="489" cy="672"/>
            </a:xfrm>
            <a:prstGeom prst="roundRect">
              <a:avLst>
                <a:gd name="adj" fmla="val 24671"/>
              </a:avLst>
            </a:prstGeom>
            <a:solidFill>
              <a:srgbClr val="FFFF66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egoeBook" pitchFamily="68" charset="0"/>
                <a:ea typeface="宋体" pitchFamily="2" charset="-122"/>
              </a:endParaRPr>
            </a:p>
          </p:txBody>
        </p:sp>
        <p:sp>
          <p:nvSpPr>
            <p:cNvPr id="26644" name="AutoShape 18"/>
            <p:cNvSpPr>
              <a:spLocks noChangeArrowheads="1"/>
            </p:cNvSpPr>
            <p:nvPr/>
          </p:nvSpPr>
          <p:spPr bwMode="auto">
            <a:xfrm>
              <a:off x="3696" y="2160"/>
              <a:ext cx="490" cy="672"/>
            </a:xfrm>
            <a:prstGeom prst="roundRect">
              <a:avLst>
                <a:gd name="adj" fmla="val 24671"/>
              </a:avLst>
            </a:prstGeom>
            <a:solidFill>
              <a:schemeClr val="accent1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AutoShape 19"/>
            <p:cNvSpPr>
              <a:spLocks noChangeArrowheads="1"/>
            </p:cNvSpPr>
            <p:nvPr/>
          </p:nvSpPr>
          <p:spPr bwMode="auto">
            <a:xfrm>
              <a:off x="5162" y="2160"/>
              <a:ext cx="490" cy="672"/>
            </a:xfrm>
            <a:prstGeom prst="roundRect">
              <a:avLst>
                <a:gd name="adj" fmla="val 24671"/>
              </a:avLst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Oval 20"/>
            <p:cNvSpPr>
              <a:spLocks noChangeArrowheads="1"/>
            </p:cNvSpPr>
            <p:nvPr/>
          </p:nvSpPr>
          <p:spPr bwMode="auto">
            <a:xfrm>
              <a:off x="3702" y="1406"/>
              <a:ext cx="1957" cy="251"/>
            </a:xfrm>
            <a:prstGeom prst="ellipse">
              <a:avLst/>
            </a:prstGeom>
            <a:solidFill>
              <a:schemeClr val="tx1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Rectangle 21"/>
            <p:cNvSpPr>
              <a:spLocks noChangeArrowheads="1"/>
            </p:cNvSpPr>
            <p:nvPr/>
          </p:nvSpPr>
          <p:spPr bwMode="auto">
            <a:xfrm>
              <a:off x="3982" y="1451"/>
              <a:ext cx="1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#pragma </a:t>
              </a:r>
              <a:r>
                <a:rPr lang="en-US" altLang="zh-CN" sz="1600" dirty="0" err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omp</a:t>
              </a:r>
              <a:r>
                <a:rPr lang="en-US" altLang="zh-CN" sz="1600" dirty="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 parallel</a:t>
              </a:r>
              <a:endParaRPr lang="en-US" altLang="zh-CN" sz="1600" b="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26648" name="Rectangle 22"/>
            <p:cNvSpPr>
              <a:spLocks noChangeArrowheads="1"/>
            </p:cNvSpPr>
            <p:nvPr/>
          </p:nvSpPr>
          <p:spPr bwMode="auto">
            <a:xfrm>
              <a:off x="4670" y="912"/>
              <a:ext cx="22" cy="3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Freeform 23"/>
            <p:cNvSpPr>
              <a:spLocks/>
            </p:cNvSpPr>
            <p:nvPr/>
          </p:nvSpPr>
          <p:spPr bwMode="auto">
            <a:xfrm>
              <a:off x="4617" y="1257"/>
              <a:ext cx="127" cy="149"/>
            </a:xfrm>
            <a:custGeom>
              <a:avLst/>
              <a:gdLst>
                <a:gd name="T0" fmla="*/ 64 w 138"/>
                <a:gd name="T1" fmla="*/ 0 h 157"/>
                <a:gd name="T2" fmla="*/ 0 w 138"/>
                <a:gd name="T3" fmla="*/ 0 h 157"/>
                <a:gd name="T4" fmla="*/ 64 w 138"/>
                <a:gd name="T5" fmla="*/ 149 h 157"/>
                <a:gd name="T6" fmla="*/ 127 w 138"/>
                <a:gd name="T7" fmla="*/ 0 h 157"/>
                <a:gd name="T8" fmla="*/ 64 w 138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7"/>
                <a:gd name="T17" fmla="*/ 138 w 138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7">
                  <a:moveTo>
                    <a:pt x="69" y="0"/>
                  </a:moveTo>
                  <a:lnTo>
                    <a:pt x="0" y="0"/>
                  </a:lnTo>
                  <a:lnTo>
                    <a:pt x="69" y="157"/>
                  </a:lnTo>
                  <a:lnTo>
                    <a:pt x="138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Rectangle 24"/>
            <p:cNvSpPr>
              <a:spLocks noChangeArrowheads="1"/>
            </p:cNvSpPr>
            <p:nvPr/>
          </p:nvSpPr>
          <p:spPr bwMode="auto">
            <a:xfrm>
              <a:off x="4670" y="3581"/>
              <a:ext cx="22" cy="36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Freeform 25"/>
            <p:cNvSpPr>
              <a:spLocks/>
            </p:cNvSpPr>
            <p:nvPr/>
          </p:nvSpPr>
          <p:spPr bwMode="auto">
            <a:xfrm>
              <a:off x="4617" y="3942"/>
              <a:ext cx="127" cy="148"/>
            </a:xfrm>
            <a:custGeom>
              <a:avLst/>
              <a:gdLst>
                <a:gd name="T0" fmla="*/ 64 w 138"/>
                <a:gd name="T1" fmla="*/ 0 h 157"/>
                <a:gd name="T2" fmla="*/ 0 w 138"/>
                <a:gd name="T3" fmla="*/ 0 h 157"/>
                <a:gd name="T4" fmla="*/ 64 w 138"/>
                <a:gd name="T5" fmla="*/ 148 h 157"/>
                <a:gd name="T6" fmla="*/ 127 w 138"/>
                <a:gd name="T7" fmla="*/ 0 h 157"/>
                <a:gd name="T8" fmla="*/ 64 w 138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7"/>
                <a:gd name="T17" fmla="*/ 138 w 138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7">
                  <a:moveTo>
                    <a:pt x="69" y="0"/>
                  </a:moveTo>
                  <a:lnTo>
                    <a:pt x="0" y="0"/>
                  </a:lnTo>
                  <a:lnTo>
                    <a:pt x="69" y="157"/>
                  </a:lnTo>
                  <a:lnTo>
                    <a:pt x="138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Oval 26"/>
            <p:cNvSpPr>
              <a:spLocks noChangeArrowheads="1"/>
            </p:cNvSpPr>
            <p:nvPr/>
          </p:nvSpPr>
          <p:spPr bwMode="auto">
            <a:xfrm>
              <a:off x="4608" y="3312"/>
              <a:ext cx="144" cy="288"/>
            </a:xfrm>
            <a:prstGeom prst="ellipse">
              <a:avLst/>
            </a:prstGeom>
            <a:solidFill>
              <a:schemeClr val="tx1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Oval 27"/>
            <p:cNvSpPr>
              <a:spLocks noChangeArrowheads="1"/>
            </p:cNvSpPr>
            <p:nvPr/>
          </p:nvSpPr>
          <p:spPr bwMode="auto">
            <a:xfrm>
              <a:off x="3696" y="1728"/>
              <a:ext cx="1957" cy="251"/>
            </a:xfrm>
            <a:prstGeom prst="ellipse">
              <a:avLst/>
            </a:prstGeom>
            <a:solidFill>
              <a:schemeClr val="tx1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Rectangle 28"/>
            <p:cNvSpPr>
              <a:spLocks noChangeArrowheads="1"/>
            </p:cNvSpPr>
            <p:nvPr/>
          </p:nvSpPr>
          <p:spPr bwMode="auto">
            <a:xfrm>
              <a:off x="4080" y="1776"/>
              <a:ext cx="11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#pragma omp for</a:t>
              </a:r>
              <a:endParaRPr lang="en-US" altLang="zh-CN" sz="1600" b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26655" name="Oval 29"/>
            <p:cNvSpPr>
              <a:spLocks noChangeArrowheads="1"/>
            </p:cNvSpPr>
            <p:nvPr/>
          </p:nvSpPr>
          <p:spPr bwMode="auto">
            <a:xfrm flipV="1">
              <a:off x="3696" y="2928"/>
              <a:ext cx="1957" cy="251"/>
            </a:xfrm>
            <a:prstGeom prst="ellipse">
              <a:avLst/>
            </a:prstGeom>
            <a:solidFill>
              <a:schemeClr val="tx1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Rectangle 30"/>
            <p:cNvSpPr>
              <a:spLocks noChangeArrowheads="1"/>
            </p:cNvSpPr>
            <p:nvPr/>
          </p:nvSpPr>
          <p:spPr bwMode="auto">
            <a:xfrm>
              <a:off x="4320" y="3006"/>
              <a:ext cx="64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Times" pitchFamily="18" charset="0"/>
                  <a:ea typeface="宋体" pitchFamily="2" charset="-122"/>
                </a:rPr>
                <a:t>Implicit</a:t>
              </a:r>
              <a:r>
                <a:rPr lang="en-US" altLang="zh-CN" sz="1200">
                  <a:solidFill>
                    <a:schemeClr val="bg2"/>
                  </a:solidFill>
                  <a:latin typeface="Times" pitchFamily="18" charset="0"/>
                  <a:ea typeface="宋体" pitchFamily="2" charset="-122"/>
                </a:rPr>
                <a:t> </a:t>
              </a:r>
              <a:r>
                <a:rPr lang="en-US" altLang="zh-CN" sz="1200">
                  <a:solidFill>
                    <a:schemeClr val="bg1"/>
                  </a:solidFill>
                  <a:latin typeface="Times" pitchFamily="18" charset="0"/>
                  <a:ea typeface="宋体" pitchFamily="2" charset="-122"/>
                </a:rPr>
                <a:t>barrier</a:t>
              </a:r>
              <a:endParaRPr lang="en-US" altLang="zh-CN" sz="1200" b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6657" name="Text Box 31"/>
            <p:cNvSpPr txBox="1">
              <a:spLocks noChangeArrowheads="1"/>
            </p:cNvSpPr>
            <p:nvPr/>
          </p:nvSpPr>
          <p:spPr bwMode="auto">
            <a:xfrm>
              <a:off x="3696" y="2160"/>
              <a:ext cx="528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1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2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3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4</a:t>
              </a:r>
            </a:p>
          </p:txBody>
        </p:sp>
        <p:sp>
          <p:nvSpPr>
            <p:cNvPr id="26658" name="Text Box 32"/>
            <p:cNvSpPr txBox="1">
              <a:spLocks noChangeArrowheads="1"/>
            </p:cNvSpPr>
            <p:nvPr/>
          </p:nvSpPr>
          <p:spPr bwMode="auto">
            <a:xfrm>
              <a:off x="4416" y="2160"/>
              <a:ext cx="528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5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6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7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8</a:t>
              </a:r>
            </a:p>
          </p:txBody>
        </p:sp>
        <p:sp>
          <p:nvSpPr>
            <p:cNvPr id="26659" name="Text Box 33"/>
            <p:cNvSpPr txBox="1">
              <a:spLocks noChangeArrowheads="1"/>
            </p:cNvSpPr>
            <p:nvPr/>
          </p:nvSpPr>
          <p:spPr bwMode="auto">
            <a:xfrm>
              <a:off x="5136" y="2160"/>
              <a:ext cx="528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9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10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11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i = 12</a:t>
              </a:r>
            </a:p>
          </p:txBody>
        </p:sp>
      </p:grpSp>
      <p:sp>
        <p:nvSpPr>
          <p:cNvPr id="26630" name="Text Box 34"/>
          <p:cNvSpPr txBox="1">
            <a:spLocks noChangeArrowheads="1"/>
          </p:cNvSpPr>
          <p:nvPr/>
        </p:nvSpPr>
        <p:spPr bwMode="auto">
          <a:xfrm>
            <a:off x="563563" y="3851275"/>
            <a:ext cx="4572000" cy="1230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  <a:ea typeface="宋体" pitchFamily="2" charset="-122"/>
              </a:rPr>
              <a:t>#pragma omp parallel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#pragma omp for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  <a:ea typeface="宋体" pitchFamily="2" charset="-122"/>
              </a:rPr>
              <a:t>   for(i = 1, i &lt; 13, i++) 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  <a:ea typeface="宋体" pitchFamily="2" charset="-122"/>
              </a:rPr>
              <a:t>      c[i] = a[i] + b[i]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503238" y="107950"/>
            <a:ext cx="86407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Cambria Math" pitchFamily="18" charset="0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</a:defRPr>
            </a:lvl9pPr>
          </a:lstStyle>
          <a:p>
            <a:r>
              <a:rPr lang="zh-CN" altLang="en-US" smtClean="0">
                <a:ea typeface="宋体" pitchFamily="2" charset="-122"/>
              </a:rPr>
              <a:t>并行结构：</a:t>
            </a:r>
            <a:r>
              <a:rPr lang="en-US" altLang="zh-CN" smtClean="0">
                <a:ea typeface="宋体" pitchFamily="2" charset="-122"/>
              </a:rPr>
              <a:t>Work-sharing Construct(1) - loop</a:t>
            </a: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222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5B65EDE6-BB0E-4506-99B1-896D49308DB5}" type="slidenum">
              <a:rPr lang="zh-CN" altLang="en-US" sz="1400" b="0" smtClean="0">
                <a:solidFill>
                  <a:schemeClr val="tx1"/>
                </a:solidFill>
                <a:latin typeface="Helvetica" pitchFamily="34" charset="0"/>
                <a:ea typeface="宋体" pitchFamily="2" charset="-122"/>
              </a:rPr>
              <a:pPr/>
              <a:t>31</a:t>
            </a:fld>
            <a:endParaRPr lang="en-US" altLang="zh-CN" sz="1400" b="0" smtClean="0">
              <a:solidFill>
                <a:schemeClr val="tx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572000" y="2057400"/>
            <a:ext cx="3967163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Combining pragmas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These two code segments are equivalent</a:t>
            </a:r>
          </a:p>
        </p:txBody>
      </p:sp>
      <p:grpSp>
        <p:nvGrpSpPr>
          <p:cNvPr id="27654" name="Group 5"/>
          <p:cNvGrpSpPr>
            <a:grpSpLocks/>
          </p:cNvGrpSpPr>
          <p:nvPr/>
        </p:nvGrpSpPr>
        <p:grpSpPr bwMode="auto">
          <a:xfrm>
            <a:off x="736600" y="1757364"/>
            <a:ext cx="6108032" cy="2346325"/>
            <a:chOff x="360" y="2496"/>
            <a:chExt cx="2448" cy="1478"/>
          </a:xfrm>
        </p:grpSpPr>
        <p:sp>
          <p:nvSpPr>
            <p:cNvPr id="27659" name="Rectangle 6"/>
            <p:cNvSpPr>
              <a:spLocks noChangeArrowheads="1"/>
            </p:cNvSpPr>
            <p:nvPr/>
          </p:nvSpPr>
          <p:spPr bwMode="auto">
            <a:xfrm>
              <a:off x="376" y="2741"/>
              <a:ext cx="2395" cy="123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Rectangle 7"/>
            <p:cNvSpPr>
              <a:spLocks noChangeArrowheads="1"/>
            </p:cNvSpPr>
            <p:nvPr/>
          </p:nvSpPr>
          <p:spPr bwMode="auto">
            <a:xfrm>
              <a:off x="360" y="2736"/>
              <a:ext cx="2448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  <a:latin typeface="Courier New"/>
                  <a:ea typeface="宋体" pitchFamily="2" charset="-122"/>
                  <a:cs typeface="Courier New"/>
                </a:rPr>
                <a:t>#pragma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urier New"/>
                  <a:ea typeface="宋体" pitchFamily="2" charset="-122"/>
                  <a:cs typeface="Courier New"/>
                </a:rPr>
                <a:t>omp</a:t>
              </a:r>
              <a:r>
                <a:rPr lang="en-US" altLang="zh-CN" sz="1800" dirty="0">
                  <a:solidFill>
                    <a:srgbClr val="FF0000"/>
                  </a:solidFill>
                  <a:latin typeface="Courier New"/>
                  <a:ea typeface="宋体" pitchFamily="2" charset="-122"/>
                  <a:cs typeface="Courier New"/>
                </a:rPr>
                <a:t> parallel </a:t>
              </a:r>
            </a:p>
            <a:p>
              <a:r>
                <a:rPr lang="en-US" altLang="zh-CN" sz="1800" dirty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{	</a:t>
              </a:r>
            </a:p>
            <a:p>
              <a:r>
                <a:rPr lang="en-US" altLang="zh-CN" sz="1800" dirty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  </a:t>
              </a:r>
              <a:r>
                <a:rPr lang="en-US" altLang="zh-CN" sz="1800" dirty="0">
                  <a:solidFill>
                    <a:srgbClr val="FF0000"/>
                  </a:solidFill>
                  <a:latin typeface="Courier New"/>
                  <a:ea typeface="宋体" pitchFamily="2" charset="-122"/>
                  <a:cs typeface="Courier New"/>
                </a:rPr>
                <a:t>  #pragma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urier New"/>
                  <a:ea typeface="宋体" pitchFamily="2" charset="-122"/>
                  <a:cs typeface="Courier New"/>
                </a:rPr>
                <a:t>omp</a:t>
              </a:r>
              <a:r>
                <a:rPr lang="en-US" altLang="zh-CN" sz="1800" dirty="0">
                  <a:solidFill>
                    <a:srgbClr val="FF0000"/>
                  </a:solidFill>
                  <a:latin typeface="Courier New"/>
                  <a:ea typeface="宋体" pitchFamily="2" charset="-122"/>
                  <a:cs typeface="Courier New"/>
                </a:rPr>
                <a:t> for</a:t>
              </a:r>
            </a:p>
            <a:p>
              <a:r>
                <a:rPr lang="en-US" altLang="zh-CN" sz="1800" dirty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    for (</a:t>
              </a:r>
              <a:r>
                <a:rPr lang="en-US" altLang="zh-CN" sz="1800" dirty="0" err="1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i</a:t>
              </a:r>
              <a:r>
                <a:rPr lang="en-US" altLang="zh-CN" sz="1800" dirty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=0;i&lt; MAX; </a:t>
              </a:r>
              <a:r>
                <a:rPr lang="en-US" altLang="zh-CN" sz="1800" dirty="0" err="1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i</a:t>
              </a:r>
              <a:r>
                <a:rPr lang="en-US" altLang="zh-CN" sz="1800" dirty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++) </a:t>
              </a:r>
              <a:r>
                <a:rPr lang="en-US" altLang="zh-CN" sz="1800" dirty="0" smtClean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                 </a:t>
              </a:r>
              <a:r>
                <a:rPr lang="en-US" altLang="zh-CN" sz="1800" dirty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	</a:t>
              </a:r>
              <a:r>
                <a:rPr lang="zh-CN" altLang="en-US" dirty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	</a:t>
              </a:r>
              <a:r>
                <a:rPr lang="en-US" altLang="zh-CN" sz="1800" dirty="0" smtClean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res</a:t>
              </a:r>
              <a:r>
                <a:rPr lang="en-US" altLang="zh-CN" sz="1800" dirty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[</a:t>
              </a:r>
              <a:r>
                <a:rPr lang="en-US" altLang="zh-CN" sz="1800" dirty="0" err="1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i</a:t>
              </a:r>
              <a:r>
                <a:rPr lang="en-US" altLang="zh-CN" sz="1800" dirty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] = huge();</a:t>
              </a:r>
            </a:p>
            <a:p>
              <a:r>
                <a:rPr lang="en-US" altLang="zh-CN" sz="1800" dirty="0" smtClean="0">
                  <a:solidFill>
                    <a:srgbClr val="000000"/>
                  </a:solidFill>
                  <a:latin typeface="Courier New"/>
                  <a:ea typeface="宋体" pitchFamily="2" charset="-122"/>
                  <a:cs typeface="Courier New"/>
                </a:rPr>
                <a:t>}</a:t>
              </a:r>
              <a:r>
                <a:rPr lang="en-US" altLang="zh-CN" sz="18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	</a:t>
              </a:r>
            </a:p>
          </p:txBody>
        </p:sp>
        <p:sp>
          <p:nvSpPr>
            <p:cNvPr id="1276936" name="Text Box 8"/>
            <p:cNvSpPr txBox="1">
              <a:spLocks noChangeArrowheads="1"/>
            </p:cNvSpPr>
            <p:nvPr/>
          </p:nvSpPr>
          <p:spPr bwMode="auto">
            <a:xfrm>
              <a:off x="495" y="2496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27655" name="Group 9"/>
          <p:cNvGrpSpPr>
            <a:grpSpLocks/>
          </p:cNvGrpSpPr>
          <p:nvPr/>
        </p:nvGrpSpPr>
        <p:grpSpPr bwMode="auto">
          <a:xfrm>
            <a:off x="4592638" y="4022726"/>
            <a:ext cx="3962400" cy="1571625"/>
            <a:chOff x="3144" y="2496"/>
            <a:chExt cx="2496" cy="990"/>
          </a:xfrm>
        </p:grpSpPr>
        <p:sp>
          <p:nvSpPr>
            <p:cNvPr id="27656" name="Rectangle 10"/>
            <p:cNvSpPr>
              <a:spLocks noChangeArrowheads="1"/>
            </p:cNvSpPr>
            <p:nvPr/>
          </p:nvSpPr>
          <p:spPr bwMode="auto">
            <a:xfrm>
              <a:off x="3170" y="2741"/>
              <a:ext cx="2432" cy="725"/>
            </a:xfrm>
            <a:prstGeom prst="rect">
              <a:avLst/>
            </a:prstGeom>
            <a:solidFill>
              <a:srgbClr val="001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Rectangle 11"/>
            <p:cNvSpPr>
              <a:spLocks noChangeArrowheads="1"/>
            </p:cNvSpPr>
            <p:nvPr/>
          </p:nvSpPr>
          <p:spPr bwMode="auto">
            <a:xfrm>
              <a:off x="3144" y="2736"/>
              <a:ext cx="2496" cy="7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#pragma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omp</a:t>
              </a:r>
              <a:r>
                <a:rPr lang="en-US" altLang="zh-CN" sz="1800" dirty="0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 parallel for</a:t>
              </a:r>
            </a:p>
            <a:p>
              <a:r>
                <a:rPr lang="en-US" altLang="zh-CN" sz="1800" dirty="0">
                  <a:latin typeface="Courier New" pitchFamily="49" charset="0"/>
                  <a:ea typeface="宋体" pitchFamily="2" charset="-122"/>
                </a:rPr>
                <a:t>    for (</a:t>
              </a:r>
              <a:r>
                <a:rPr lang="en-US" altLang="zh-CN" sz="1800" dirty="0" err="1">
                  <a:latin typeface="Courier New" pitchFamily="49" charset="0"/>
                  <a:ea typeface="宋体" pitchFamily="2" charset="-122"/>
                </a:rPr>
                <a:t>i</a:t>
              </a:r>
              <a:r>
                <a:rPr lang="en-US" altLang="zh-CN" sz="1800" dirty="0">
                  <a:latin typeface="Courier New" pitchFamily="49" charset="0"/>
                  <a:ea typeface="宋体" pitchFamily="2" charset="-122"/>
                </a:rPr>
                <a:t>=0;i&lt; MAX; </a:t>
              </a:r>
              <a:r>
                <a:rPr lang="en-US" altLang="zh-CN" sz="1800" dirty="0" err="1">
                  <a:latin typeface="Courier New" pitchFamily="49" charset="0"/>
                  <a:ea typeface="宋体" pitchFamily="2" charset="-122"/>
                </a:rPr>
                <a:t>i</a:t>
              </a:r>
              <a:r>
                <a:rPr lang="en-US" altLang="zh-CN" sz="1800" dirty="0">
                  <a:latin typeface="Courier New" pitchFamily="49" charset="0"/>
                  <a:ea typeface="宋体" pitchFamily="2" charset="-122"/>
                </a:rPr>
                <a:t>++) {</a:t>
              </a:r>
            </a:p>
            <a:p>
              <a:r>
                <a:rPr lang="en-US" altLang="zh-CN" sz="1800" dirty="0">
                  <a:latin typeface="Courier New" pitchFamily="49" charset="0"/>
                  <a:ea typeface="宋体" pitchFamily="2" charset="-122"/>
                </a:rPr>
                <a:t>         res[</a:t>
              </a:r>
              <a:r>
                <a:rPr lang="en-US" altLang="zh-CN" sz="1800" dirty="0" err="1">
                  <a:latin typeface="Courier New" pitchFamily="49" charset="0"/>
                  <a:ea typeface="宋体" pitchFamily="2" charset="-122"/>
                </a:rPr>
                <a:t>i</a:t>
              </a:r>
              <a:r>
                <a:rPr lang="en-US" altLang="zh-CN" sz="1800" dirty="0">
                  <a:latin typeface="Courier New" pitchFamily="49" charset="0"/>
                  <a:ea typeface="宋体" pitchFamily="2" charset="-122"/>
                </a:rPr>
                <a:t>] = huge();</a:t>
              </a:r>
            </a:p>
            <a:p>
              <a:r>
                <a:rPr lang="en-US" altLang="zh-CN" sz="1800" dirty="0">
                  <a:latin typeface="Courier New" pitchFamily="49" charset="0"/>
                  <a:ea typeface="宋体" pitchFamily="2" charset="-122"/>
                </a:rPr>
                <a:t>    }</a:t>
              </a:r>
            </a:p>
          </p:txBody>
        </p:sp>
        <p:sp>
          <p:nvSpPr>
            <p:cNvPr id="1276940" name="Text Box 12"/>
            <p:cNvSpPr txBox="1">
              <a:spLocks noChangeArrowheads="1"/>
            </p:cNvSpPr>
            <p:nvPr/>
          </p:nvSpPr>
          <p:spPr bwMode="auto">
            <a:xfrm>
              <a:off x="3327" y="2496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186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50922BF6-4EFA-433F-A630-7F42A4222D4E}" type="slidenum">
              <a:rPr lang="zh-CN" altLang="en-US" sz="1400" b="0" smtClean="0">
                <a:solidFill>
                  <a:schemeClr val="tx1"/>
                </a:solidFill>
                <a:latin typeface="Helvetica" pitchFamily="34" charset="0"/>
                <a:ea typeface="宋体" pitchFamily="2" charset="-122"/>
              </a:rPr>
              <a:pPr/>
              <a:t>32</a:t>
            </a:fld>
            <a:endParaRPr lang="en-US" altLang="zh-CN" sz="1400" b="0" smtClean="0">
              <a:solidFill>
                <a:schemeClr val="tx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Assigning Iterations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868363"/>
            <a:ext cx="8237537" cy="56626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800" dirty="0" smtClean="0">
                <a:ea typeface="宋体" pitchFamily="2" charset="-122"/>
              </a:rPr>
              <a:t>The </a:t>
            </a:r>
            <a:r>
              <a:rPr lang="en-US" altLang="zh-CN" sz="2800" dirty="0" smtClean="0">
                <a:solidFill>
                  <a:schemeClr val="accent1"/>
                </a:solidFill>
                <a:ea typeface="宋体" pitchFamily="2" charset="-122"/>
              </a:rPr>
              <a:t>schedule clause</a:t>
            </a:r>
            <a:r>
              <a:rPr lang="en-US" altLang="zh-CN" sz="2800" dirty="0" smtClean="0">
                <a:solidFill>
                  <a:srgbClr val="FFFF66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affects how loop iterations are mapped onto threads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85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schedule(static [,chunk])</a:t>
            </a:r>
          </a:p>
          <a:p>
            <a:pPr lvl="2"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Blocks of iterations of size 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dirty="0" smtClean="0">
                <a:ea typeface="宋体" pitchFamily="2" charset="-122"/>
              </a:rPr>
              <a:t>chunk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”</a:t>
            </a:r>
            <a:r>
              <a:rPr lang="en-US" altLang="zh-CN" dirty="0" smtClean="0">
                <a:ea typeface="宋体" pitchFamily="2" charset="-122"/>
              </a:rPr>
              <a:t> to threads</a:t>
            </a:r>
          </a:p>
          <a:p>
            <a:pPr lvl="2"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Round robin distribution</a:t>
            </a:r>
          </a:p>
          <a:p>
            <a:pPr lvl="2"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Default=N/t</a:t>
            </a:r>
          </a:p>
          <a:p>
            <a:pPr lvl="2">
              <a:lnSpc>
                <a:spcPct val="85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schedule(dynamic[,chunk])</a:t>
            </a:r>
          </a:p>
          <a:p>
            <a:pPr lvl="2"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Threads grab 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dirty="0" smtClean="0">
                <a:ea typeface="宋体" pitchFamily="2" charset="-122"/>
              </a:rPr>
              <a:t>chunk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”</a:t>
            </a:r>
            <a:r>
              <a:rPr lang="en-US" altLang="zh-CN" dirty="0" smtClean="0">
                <a:ea typeface="宋体" pitchFamily="2" charset="-122"/>
              </a:rPr>
              <a:t> iterations </a:t>
            </a:r>
          </a:p>
          <a:p>
            <a:pPr lvl="2"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When done with iterations, thread requests next set</a:t>
            </a:r>
          </a:p>
          <a:p>
            <a:pPr lvl="2"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Default=1</a:t>
            </a:r>
          </a:p>
          <a:p>
            <a:pPr lvl="2">
              <a:lnSpc>
                <a:spcPct val="85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schedule(guided[,chunk])</a:t>
            </a:r>
          </a:p>
          <a:p>
            <a:pPr lvl="2"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Dynamic schedule starting with large block </a:t>
            </a:r>
          </a:p>
          <a:p>
            <a:pPr lvl="2"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Size of the blocks shrink; no smaller than 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dirty="0" smtClean="0">
                <a:ea typeface="宋体" pitchFamily="2" charset="-122"/>
              </a:rPr>
              <a:t>chunk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”</a:t>
            </a:r>
            <a:endParaRPr lang="en-US" altLang="zh-CN" dirty="0" smtClean="0">
              <a:ea typeface="宋体" pitchFamily="2" charset="-122"/>
            </a:endParaRPr>
          </a:p>
          <a:p>
            <a:pPr lvl="2"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Default=1</a:t>
            </a:r>
          </a:p>
          <a:p>
            <a:pPr lvl="2">
              <a:lnSpc>
                <a:spcPct val="85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schedule(runtime)</a:t>
            </a:r>
          </a:p>
          <a:p>
            <a:pPr lvl="2"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OMP_SCHEDULE</a:t>
            </a:r>
          </a:p>
        </p:txBody>
      </p:sp>
    </p:spTree>
    <p:extLst>
      <p:ext uri="{BB962C8B-B14F-4D97-AF65-F5344CB8AC3E}">
        <p14:creationId xmlns:p14="http://schemas.microsoft.com/office/powerpoint/2010/main" val="16176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8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C9A0CB13-EC55-4F25-9552-896F42B5D916}" type="slidenum">
              <a:rPr lang="zh-CN" altLang="en-US" sz="1400" b="0" smtClean="0">
                <a:solidFill>
                  <a:schemeClr val="tx1"/>
                </a:solidFill>
                <a:latin typeface="Helvetica" pitchFamily="34" charset="0"/>
                <a:ea typeface="宋体" pitchFamily="2" charset="-122"/>
              </a:rPr>
              <a:pPr/>
              <a:t>33</a:t>
            </a:fld>
            <a:endParaRPr lang="en-US" altLang="zh-CN" sz="1400" b="0" smtClean="0">
              <a:solidFill>
                <a:schemeClr val="tx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4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Schedule Clause Example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798513" y="946150"/>
            <a:ext cx="6567487" cy="146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parallel for </a:t>
            </a:r>
            <a:r>
              <a:rPr lang="en-US" altLang="zh-CN" sz="1800" dirty="0">
                <a:latin typeface="Courier New" pitchFamily="49" charset="0"/>
                <a:ea typeface="宋体" pitchFamily="2" charset="-122"/>
              </a:rPr>
              <a:t>schedule (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static)</a:t>
            </a:r>
            <a:endParaRPr lang="en-US" altLang="zh-CN" sz="1800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for(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i =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1; 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 &lt;=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128; 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++ 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{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if (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TestForPrime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(i) ) 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gPrimesFound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++;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8512" y="2546350"/>
            <a:ext cx="6567487" cy="146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parallel for </a:t>
            </a:r>
            <a:r>
              <a:rPr lang="en-US" altLang="zh-CN" sz="1800" dirty="0">
                <a:latin typeface="Courier New" pitchFamily="49" charset="0"/>
                <a:ea typeface="宋体" pitchFamily="2" charset="-122"/>
              </a:rPr>
              <a:t>schedule (static, 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8)</a:t>
            </a:r>
            <a:endParaRPr lang="en-US" altLang="zh-CN" sz="1800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for(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i =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1; 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 &lt;=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128; 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++ 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{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if (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TestForPrime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(i) ) 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gPrimesFound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++;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98511" y="4184650"/>
            <a:ext cx="6567487" cy="146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parallel for </a:t>
            </a:r>
            <a:r>
              <a:rPr lang="en-US" altLang="zh-CN" sz="1800" dirty="0">
                <a:latin typeface="Courier New" pitchFamily="49" charset="0"/>
                <a:ea typeface="宋体" pitchFamily="2" charset="-122"/>
              </a:rPr>
              <a:t>schedule 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(dynamic)</a:t>
            </a:r>
            <a:endParaRPr lang="en-US" altLang="zh-CN" sz="1800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for(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i =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1; 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 &lt;=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128; 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++ 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{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if (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TestForPrime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(i) ) 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gPrimesFound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++;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1306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28452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0FFD31F-EA3C-4A4C-8090-13C390FA4464}" type="slidenum">
              <a:rPr lang="en-US" altLang="zh-CN"/>
              <a:pPr algn="r" eaLnBrk="1" hangingPunct="1"/>
              <a:t>34</a:t>
            </a:fld>
            <a:endParaRPr lang="en-US" altLang="zh-CN" dirty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313" y="256148"/>
            <a:ext cx="7845562" cy="4261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Static Scheduling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875" y="1332432"/>
            <a:ext cx="8001000" cy="45940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iterations and 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threads, each thread gets one chunk of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loop iterations: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 </a:t>
            </a:r>
            <a:r>
              <a:rPr lang="en-US" altLang="zh-CN" dirty="0" smtClean="0">
                <a:ea typeface="宋体" charset="-122"/>
              </a:rPr>
              <a:t>T0     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T1        </a:t>
            </a:r>
            <a:r>
              <a:rPr lang="en-US" altLang="zh-CN" dirty="0" smtClean="0">
                <a:ea typeface="宋体" charset="-122"/>
              </a:rPr>
              <a:t>T2       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</a:rPr>
              <a:t>T3     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T4        T5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60000"/>
              </a:lnSpc>
            </a:pPr>
            <a:r>
              <a:rPr lang="en-US" altLang="zh-CN" dirty="0" smtClean="0">
                <a:ea typeface="宋体" charset="-122"/>
              </a:rPr>
              <a:t>Thread #0: iterations     0 through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</a:t>
            </a:r>
          </a:p>
          <a:p>
            <a:r>
              <a:rPr lang="en-US" altLang="zh-CN" dirty="0" smtClean="0">
                <a:ea typeface="宋体" charset="-122"/>
              </a:rPr>
              <a:t>Thread #1: iterations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through 2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</a:t>
            </a:r>
          </a:p>
          <a:p>
            <a:r>
              <a:rPr lang="en-US" altLang="zh-CN" dirty="0" smtClean="0">
                <a:ea typeface="宋体" charset="-122"/>
              </a:rPr>
              <a:t>Thread #2: iterations 2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through 3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…</a:t>
            </a:r>
          </a:p>
          <a:p>
            <a:r>
              <a:rPr lang="en-US" altLang="zh-CN" dirty="0" smtClean="0">
                <a:ea typeface="宋体" charset="-122"/>
              </a:rPr>
              <a:t>Thread #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-1: iterations (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-1)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through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-1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78854" name="Line 4"/>
          <p:cNvSpPr>
            <a:spLocks noChangeShapeType="1"/>
          </p:cNvSpPr>
          <p:nvPr/>
        </p:nvSpPr>
        <p:spPr bwMode="auto">
          <a:xfrm>
            <a:off x="838200" y="2514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5" name="Line 5"/>
          <p:cNvSpPr>
            <a:spLocks noChangeShapeType="1"/>
          </p:cNvSpPr>
          <p:nvPr/>
        </p:nvSpPr>
        <p:spPr bwMode="auto">
          <a:xfrm>
            <a:off x="114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6" name="Line 6"/>
          <p:cNvSpPr>
            <a:spLocks noChangeShapeType="1"/>
          </p:cNvSpPr>
          <p:nvPr/>
        </p:nvSpPr>
        <p:spPr bwMode="auto">
          <a:xfrm>
            <a:off x="83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7" name="Line 7"/>
          <p:cNvSpPr>
            <a:spLocks noChangeShapeType="1"/>
          </p:cNvSpPr>
          <p:nvPr/>
        </p:nvSpPr>
        <p:spPr bwMode="auto">
          <a:xfrm>
            <a:off x="160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8" name="Line 8"/>
          <p:cNvSpPr>
            <a:spLocks noChangeShapeType="1"/>
          </p:cNvSpPr>
          <p:nvPr/>
        </p:nvSpPr>
        <p:spPr bwMode="auto">
          <a:xfrm>
            <a:off x="190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9" name="Line 9"/>
          <p:cNvSpPr>
            <a:spLocks noChangeShapeType="1"/>
          </p:cNvSpPr>
          <p:nvPr/>
        </p:nvSpPr>
        <p:spPr bwMode="auto">
          <a:xfrm>
            <a:off x="205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0" name="Line 10"/>
          <p:cNvSpPr>
            <a:spLocks noChangeShapeType="1"/>
          </p:cNvSpPr>
          <p:nvPr/>
        </p:nvSpPr>
        <p:spPr bwMode="auto">
          <a:xfrm>
            <a:off x="266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1" name="Line 11"/>
          <p:cNvSpPr>
            <a:spLocks noChangeShapeType="1"/>
          </p:cNvSpPr>
          <p:nvPr/>
        </p:nvSpPr>
        <p:spPr bwMode="auto">
          <a:xfrm>
            <a:off x="312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2" name="Line 12"/>
          <p:cNvSpPr>
            <a:spLocks noChangeShapeType="1"/>
          </p:cNvSpPr>
          <p:nvPr/>
        </p:nvSpPr>
        <p:spPr bwMode="auto">
          <a:xfrm>
            <a:off x="342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3" name="Line 13"/>
          <p:cNvSpPr>
            <a:spLocks noChangeShapeType="1"/>
          </p:cNvSpPr>
          <p:nvPr/>
        </p:nvSpPr>
        <p:spPr bwMode="auto">
          <a:xfrm>
            <a:off x="388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4" name="Line 14"/>
          <p:cNvSpPr>
            <a:spLocks noChangeShapeType="1"/>
          </p:cNvSpPr>
          <p:nvPr/>
        </p:nvSpPr>
        <p:spPr bwMode="auto">
          <a:xfrm>
            <a:off x="4191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5" name="Line 15"/>
          <p:cNvSpPr>
            <a:spLocks noChangeShapeType="1"/>
          </p:cNvSpPr>
          <p:nvPr/>
        </p:nvSpPr>
        <p:spPr bwMode="auto">
          <a:xfrm>
            <a:off x="4495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6" name="Line 16"/>
          <p:cNvSpPr>
            <a:spLocks noChangeShapeType="1"/>
          </p:cNvSpPr>
          <p:nvPr/>
        </p:nvSpPr>
        <p:spPr bwMode="auto">
          <a:xfrm>
            <a:off x="495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7" name="Line 17"/>
          <p:cNvSpPr>
            <a:spLocks noChangeShapeType="1"/>
          </p:cNvSpPr>
          <p:nvPr/>
        </p:nvSpPr>
        <p:spPr bwMode="auto">
          <a:xfrm>
            <a:off x="541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8" name="Line 18"/>
          <p:cNvSpPr>
            <a:spLocks noChangeShapeType="1"/>
          </p:cNvSpPr>
          <p:nvPr/>
        </p:nvSpPr>
        <p:spPr bwMode="auto">
          <a:xfrm>
            <a:off x="571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9" name="Line 19"/>
          <p:cNvSpPr>
            <a:spLocks noChangeShapeType="1"/>
          </p:cNvSpPr>
          <p:nvPr/>
        </p:nvSpPr>
        <p:spPr bwMode="auto">
          <a:xfrm>
            <a:off x="617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0" name="Line 20"/>
          <p:cNvSpPr>
            <a:spLocks noChangeShapeType="1"/>
          </p:cNvSpPr>
          <p:nvPr/>
        </p:nvSpPr>
        <p:spPr bwMode="auto">
          <a:xfrm>
            <a:off x="647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1" name="Line 21"/>
          <p:cNvSpPr>
            <a:spLocks noChangeShapeType="1"/>
          </p:cNvSpPr>
          <p:nvPr/>
        </p:nvSpPr>
        <p:spPr bwMode="auto">
          <a:xfrm>
            <a:off x="838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2" name="Line 22"/>
          <p:cNvSpPr>
            <a:spLocks noChangeShapeType="1"/>
          </p:cNvSpPr>
          <p:nvPr/>
        </p:nvSpPr>
        <p:spPr bwMode="auto">
          <a:xfrm flipV="1">
            <a:off x="1752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3" name="Line 23"/>
          <p:cNvSpPr>
            <a:spLocks noChangeShapeType="1"/>
          </p:cNvSpPr>
          <p:nvPr/>
        </p:nvSpPr>
        <p:spPr bwMode="auto">
          <a:xfrm>
            <a:off x="838200" y="2819400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4" name="Line 24"/>
          <p:cNvSpPr>
            <a:spLocks noChangeShapeType="1"/>
          </p:cNvSpPr>
          <p:nvPr/>
        </p:nvSpPr>
        <p:spPr bwMode="auto">
          <a:xfrm>
            <a:off x="1905000" y="2819400"/>
            <a:ext cx="914400" cy="0"/>
          </a:xfrm>
          <a:prstGeom prst="line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5" name="Line 25"/>
          <p:cNvSpPr>
            <a:spLocks noChangeShapeType="1"/>
          </p:cNvSpPr>
          <p:nvPr/>
        </p:nvSpPr>
        <p:spPr bwMode="auto">
          <a:xfrm>
            <a:off x="2971800" y="2819400"/>
            <a:ext cx="914400" cy="0"/>
          </a:xfrm>
          <a:prstGeom prst="line">
            <a:avLst/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6" name="Line 26"/>
          <p:cNvSpPr>
            <a:spLocks noChangeShapeType="1"/>
          </p:cNvSpPr>
          <p:nvPr/>
        </p:nvSpPr>
        <p:spPr bwMode="auto">
          <a:xfrm>
            <a:off x="4038600" y="28194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7" name="Line 27"/>
          <p:cNvSpPr>
            <a:spLocks noChangeShapeType="1"/>
          </p:cNvSpPr>
          <p:nvPr/>
        </p:nvSpPr>
        <p:spPr bwMode="auto">
          <a:xfrm>
            <a:off x="5105400" y="2819400"/>
            <a:ext cx="914400" cy="0"/>
          </a:xfrm>
          <a:prstGeom prst="line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8" name="Line 28"/>
          <p:cNvSpPr>
            <a:spLocks noChangeShapeType="1"/>
          </p:cNvSpPr>
          <p:nvPr/>
        </p:nvSpPr>
        <p:spPr bwMode="auto">
          <a:xfrm>
            <a:off x="6172200" y="2819400"/>
            <a:ext cx="762000" cy="0"/>
          </a:xfrm>
          <a:prstGeom prst="lin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9" name="Line 29"/>
          <p:cNvSpPr>
            <a:spLocks noChangeShapeType="1"/>
          </p:cNvSpPr>
          <p:nvPr/>
        </p:nvSpPr>
        <p:spPr bwMode="auto">
          <a:xfrm flipV="1">
            <a:off x="2971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0" name="Line 30"/>
          <p:cNvSpPr>
            <a:spLocks noChangeShapeType="1"/>
          </p:cNvSpPr>
          <p:nvPr/>
        </p:nvSpPr>
        <p:spPr bwMode="auto">
          <a:xfrm flipV="1">
            <a:off x="4038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1" name="Line 31"/>
          <p:cNvSpPr>
            <a:spLocks noChangeShapeType="1"/>
          </p:cNvSpPr>
          <p:nvPr/>
        </p:nvSpPr>
        <p:spPr bwMode="auto">
          <a:xfrm flipV="1">
            <a:off x="5105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2" name="Line 32"/>
          <p:cNvSpPr>
            <a:spLocks noChangeShapeType="1"/>
          </p:cNvSpPr>
          <p:nvPr/>
        </p:nvSpPr>
        <p:spPr bwMode="auto">
          <a:xfrm flipV="1">
            <a:off x="6172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3" name="Line 33"/>
          <p:cNvSpPr>
            <a:spLocks noChangeShapeType="1"/>
          </p:cNvSpPr>
          <p:nvPr/>
        </p:nvSpPr>
        <p:spPr bwMode="auto">
          <a:xfrm flipV="1">
            <a:off x="6934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4" name="Line 34"/>
          <p:cNvSpPr>
            <a:spLocks noChangeShapeType="1"/>
          </p:cNvSpPr>
          <p:nvPr/>
        </p:nvSpPr>
        <p:spPr bwMode="auto">
          <a:xfrm flipV="1">
            <a:off x="19050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5" name="Line 35"/>
          <p:cNvSpPr>
            <a:spLocks noChangeShapeType="1"/>
          </p:cNvSpPr>
          <p:nvPr/>
        </p:nvSpPr>
        <p:spPr bwMode="auto">
          <a:xfrm flipV="1">
            <a:off x="6019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6" name="Line 36"/>
          <p:cNvSpPr>
            <a:spLocks noChangeShapeType="1"/>
          </p:cNvSpPr>
          <p:nvPr/>
        </p:nvSpPr>
        <p:spPr bwMode="auto">
          <a:xfrm flipV="1">
            <a:off x="49530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7" name="Line 37"/>
          <p:cNvSpPr>
            <a:spLocks noChangeShapeType="1"/>
          </p:cNvSpPr>
          <p:nvPr/>
        </p:nvSpPr>
        <p:spPr bwMode="auto">
          <a:xfrm flipV="1">
            <a:off x="3886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8" name="Line 38"/>
          <p:cNvSpPr>
            <a:spLocks noChangeShapeType="1"/>
          </p:cNvSpPr>
          <p:nvPr/>
        </p:nvSpPr>
        <p:spPr bwMode="auto">
          <a:xfrm flipV="1">
            <a:off x="2819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9" name="Line 39"/>
          <p:cNvSpPr>
            <a:spLocks noChangeShapeType="1"/>
          </p:cNvSpPr>
          <p:nvPr/>
        </p:nvSpPr>
        <p:spPr bwMode="auto">
          <a:xfrm>
            <a:off x="99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0" name="Line 40"/>
          <p:cNvSpPr>
            <a:spLocks noChangeShapeType="1"/>
          </p:cNvSpPr>
          <p:nvPr/>
        </p:nvSpPr>
        <p:spPr bwMode="auto">
          <a:xfrm>
            <a:off x="144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1" name="Line 41"/>
          <p:cNvSpPr>
            <a:spLocks noChangeShapeType="1"/>
          </p:cNvSpPr>
          <p:nvPr/>
        </p:nvSpPr>
        <p:spPr bwMode="auto">
          <a:xfrm>
            <a:off x="129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2" name="Line 42"/>
          <p:cNvSpPr>
            <a:spLocks noChangeShapeType="1"/>
          </p:cNvSpPr>
          <p:nvPr/>
        </p:nvSpPr>
        <p:spPr bwMode="auto">
          <a:xfrm>
            <a:off x="220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3" name="Line 43"/>
          <p:cNvSpPr>
            <a:spLocks noChangeShapeType="1"/>
          </p:cNvSpPr>
          <p:nvPr/>
        </p:nvSpPr>
        <p:spPr bwMode="auto">
          <a:xfrm>
            <a:off x="236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4" name="Line 44"/>
          <p:cNvSpPr>
            <a:spLocks noChangeShapeType="1"/>
          </p:cNvSpPr>
          <p:nvPr/>
        </p:nvSpPr>
        <p:spPr bwMode="auto">
          <a:xfrm>
            <a:off x="251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5" name="Line 45"/>
          <p:cNvSpPr>
            <a:spLocks noChangeShapeType="1"/>
          </p:cNvSpPr>
          <p:nvPr/>
        </p:nvSpPr>
        <p:spPr bwMode="auto">
          <a:xfrm>
            <a:off x="3276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6" name="Line 46"/>
          <p:cNvSpPr>
            <a:spLocks noChangeShapeType="1"/>
          </p:cNvSpPr>
          <p:nvPr/>
        </p:nvSpPr>
        <p:spPr bwMode="auto">
          <a:xfrm>
            <a:off x="3733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7" name="Line 47"/>
          <p:cNvSpPr>
            <a:spLocks noChangeShapeType="1"/>
          </p:cNvSpPr>
          <p:nvPr/>
        </p:nvSpPr>
        <p:spPr bwMode="auto">
          <a:xfrm>
            <a:off x="3581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8" name="Line 48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9" name="Line 49"/>
          <p:cNvSpPr>
            <a:spLocks noChangeShapeType="1"/>
          </p:cNvSpPr>
          <p:nvPr/>
        </p:nvSpPr>
        <p:spPr bwMode="auto">
          <a:xfrm>
            <a:off x="480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0" name="Line 50"/>
          <p:cNvSpPr>
            <a:spLocks noChangeShapeType="1"/>
          </p:cNvSpPr>
          <p:nvPr/>
        </p:nvSpPr>
        <p:spPr bwMode="auto">
          <a:xfrm>
            <a:off x="464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1" name="Line 51"/>
          <p:cNvSpPr>
            <a:spLocks noChangeShapeType="1"/>
          </p:cNvSpPr>
          <p:nvPr/>
        </p:nvSpPr>
        <p:spPr bwMode="auto">
          <a:xfrm>
            <a:off x="556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2" name="Line 52"/>
          <p:cNvSpPr>
            <a:spLocks noChangeShapeType="1"/>
          </p:cNvSpPr>
          <p:nvPr/>
        </p:nvSpPr>
        <p:spPr bwMode="auto">
          <a:xfrm>
            <a:off x="586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3" name="Line 53"/>
          <p:cNvSpPr>
            <a:spLocks noChangeShapeType="1"/>
          </p:cNvSpPr>
          <p:nvPr/>
        </p:nvSpPr>
        <p:spPr bwMode="auto">
          <a:xfrm>
            <a:off x="601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4" name="Line 54"/>
          <p:cNvSpPr>
            <a:spLocks noChangeShapeType="1"/>
          </p:cNvSpPr>
          <p:nvPr/>
        </p:nvSpPr>
        <p:spPr bwMode="auto">
          <a:xfrm>
            <a:off x="662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5" name="Line 55"/>
          <p:cNvSpPr>
            <a:spLocks noChangeShapeType="1"/>
          </p:cNvSpPr>
          <p:nvPr/>
        </p:nvSpPr>
        <p:spPr bwMode="auto">
          <a:xfrm>
            <a:off x="678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6" name="Line 56"/>
          <p:cNvSpPr>
            <a:spLocks noChangeShapeType="1"/>
          </p:cNvSpPr>
          <p:nvPr/>
        </p:nvSpPr>
        <p:spPr bwMode="auto">
          <a:xfrm>
            <a:off x="693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7" name="Line 57"/>
          <p:cNvSpPr>
            <a:spLocks noChangeShapeType="1"/>
          </p:cNvSpPr>
          <p:nvPr/>
        </p:nvSpPr>
        <p:spPr bwMode="auto">
          <a:xfrm>
            <a:off x="175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8" name="Line 58"/>
          <p:cNvSpPr>
            <a:spLocks noChangeShapeType="1"/>
          </p:cNvSpPr>
          <p:nvPr/>
        </p:nvSpPr>
        <p:spPr bwMode="auto">
          <a:xfrm>
            <a:off x="281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9" name="Line 59"/>
          <p:cNvSpPr>
            <a:spLocks noChangeShapeType="1"/>
          </p:cNvSpPr>
          <p:nvPr/>
        </p:nvSpPr>
        <p:spPr bwMode="auto">
          <a:xfrm>
            <a:off x="297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0" name="Line 60"/>
          <p:cNvSpPr>
            <a:spLocks noChangeShapeType="1"/>
          </p:cNvSpPr>
          <p:nvPr/>
        </p:nvSpPr>
        <p:spPr bwMode="auto">
          <a:xfrm>
            <a:off x="4038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1" name="Line 61"/>
          <p:cNvSpPr>
            <a:spLocks noChangeShapeType="1"/>
          </p:cNvSpPr>
          <p:nvPr/>
        </p:nvSpPr>
        <p:spPr bwMode="auto">
          <a:xfrm>
            <a:off x="510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2" name="Line 62"/>
          <p:cNvSpPr>
            <a:spLocks noChangeShapeType="1"/>
          </p:cNvSpPr>
          <p:nvPr/>
        </p:nvSpPr>
        <p:spPr bwMode="auto">
          <a:xfrm>
            <a:off x="525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3" name="Line 63"/>
          <p:cNvSpPr>
            <a:spLocks noChangeShapeType="1"/>
          </p:cNvSpPr>
          <p:nvPr/>
        </p:nvSpPr>
        <p:spPr bwMode="auto">
          <a:xfrm>
            <a:off x="632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41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5965BDC-DC64-4FC6-B484-FDA158E573B9}" type="slidenum">
              <a:rPr lang="en-US" altLang="zh-CN"/>
              <a:pPr algn="r" eaLnBrk="1" hangingPunct="1"/>
              <a:t>35</a:t>
            </a:fld>
            <a:endParaRPr lang="en-US" altLang="zh-CN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547313" y="236052"/>
            <a:ext cx="7085408" cy="4261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Dynamic Scheduling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473" y="1506612"/>
            <a:ext cx="8001000" cy="44094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iterations and 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threads, each thread gets a fixed-size chunk of 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dirty="0" smtClean="0">
                <a:ea typeface="宋体" charset="-122"/>
              </a:rPr>
              <a:t> loop iterations: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</a:t>
            </a:r>
            <a:r>
              <a:rPr lang="en-US" altLang="zh-CN" sz="2000" dirty="0" smtClean="0">
                <a:ea typeface="宋体" charset="-122"/>
              </a:rPr>
              <a:t>T0   T1   T2   T3   T4   T5   T2   T3   T4   T0    T1  T5  T3   T2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When a particular thread finishes its chunk of iterations, it gets assigned a new chunk. So, the relationship between iterations and threads is nondeterministic.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Advantage: very flexible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Disadvantage: high overhead – lots of decision making about which thread gets each chunk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79878" name="Line 4"/>
          <p:cNvSpPr>
            <a:spLocks noChangeShapeType="1"/>
          </p:cNvSpPr>
          <p:nvPr/>
        </p:nvSpPr>
        <p:spPr bwMode="auto">
          <a:xfrm>
            <a:off x="838200" y="2514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79" name="Line 5"/>
          <p:cNvSpPr>
            <a:spLocks noChangeShapeType="1"/>
          </p:cNvSpPr>
          <p:nvPr/>
        </p:nvSpPr>
        <p:spPr bwMode="auto">
          <a:xfrm>
            <a:off x="114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0" name="Line 6"/>
          <p:cNvSpPr>
            <a:spLocks noChangeShapeType="1"/>
          </p:cNvSpPr>
          <p:nvPr/>
        </p:nvSpPr>
        <p:spPr bwMode="auto">
          <a:xfrm>
            <a:off x="83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1" name="Line 7"/>
          <p:cNvSpPr>
            <a:spLocks noChangeShapeType="1"/>
          </p:cNvSpPr>
          <p:nvPr/>
        </p:nvSpPr>
        <p:spPr bwMode="auto">
          <a:xfrm>
            <a:off x="160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2" name="Line 8"/>
          <p:cNvSpPr>
            <a:spLocks noChangeShapeType="1"/>
          </p:cNvSpPr>
          <p:nvPr/>
        </p:nvSpPr>
        <p:spPr bwMode="auto">
          <a:xfrm>
            <a:off x="190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3" name="Line 9"/>
          <p:cNvSpPr>
            <a:spLocks noChangeShapeType="1"/>
          </p:cNvSpPr>
          <p:nvPr/>
        </p:nvSpPr>
        <p:spPr bwMode="auto">
          <a:xfrm>
            <a:off x="205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4" name="Line 10"/>
          <p:cNvSpPr>
            <a:spLocks noChangeShapeType="1"/>
          </p:cNvSpPr>
          <p:nvPr/>
        </p:nvSpPr>
        <p:spPr bwMode="auto">
          <a:xfrm>
            <a:off x="266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5" name="Line 11"/>
          <p:cNvSpPr>
            <a:spLocks noChangeShapeType="1"/>
          </p:cNvSpPr>
          <p:nvPr/>
        </p:nvSpPr>
        <p:spPr bwMode="auto">
          <a:xfrm>
            <a:off x="312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6" name="Line 12"/>
          <p:cNvSpPr>
            <a:spLocks noChangeShapeType="1"/>
          </p:cNvSpPr>
          <p:nvPr/>
        </p:nvSpPr>
        <p:spPr bwMode="auto">
          <a:xfrm>
            <a:off x="342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7" name="Line 13"/>
          <p:cNvSpPr>
            <a:spLocks noChangeShapeType="1"/>
          </p:cNvSpPr>
          <p:nvPr/>
        </p:nvSpPr>
        <p:spPr bwMode="auto">
          <a:xfrm>
            <a:off x="388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8" name="Line 14"/>
          <p:cNvSpPr>
            <a:spLocks noChangeShapeType="1"/>
          </p:cNvSpPr>
          <p:nvPr/>
        </p:nvSpPr>
        <p:spPr bwMode="auto">
          <a:xfrm>
            <a:off x="4191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9" name="Line 15"/>
          <p:cNvSpPr>
            <a:spLocks noChangeShapeType="1"/>
          </p:cNvSpPr>
          <p:nvPr/>
        </p:nvSpPr>
        <p:spPr bwMode="auto">
          <a:xfrm>
            <a:off x="4495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0" name="Line 16"/>
          <p:cNvSpPr>
            <a:spLocks noChangeShapeType="1"/>
          </p:cNvSpPr>
          <p:nvPr/>
        </p:nvSpPr>
        <p:spPr bwMode="auto">
          <a:xfrm>
            <a:off x="495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1" name="Line 17"/>
          <p:cNvSpPr>
            <a:spLocks noChangeShapeType="1"/>
          </p:cNvSpPr>
          <p:nvPr/>
        </p:nvSpPr>
        <p:spPr bwMode="auto">
          <a:xfrm>
            <a:off x="541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2" name="Line 18"/>
          <p:cNvSpPr>
            <a:spLocks noChangeShapeType="1"/>
          </p:cNvSpPr>
          <p:nvPr/>
        </p:nvSpPr>
        <p:spPr bwMode="auto">
          <a:xfrm>
            <a:off x="571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3" name="Line 19"/>
          <p:cNvSpPr>
            <a:spLocks noChangeShapeType="1"/>
          </p:cNvSpPr>
          <p:nvPr/>
        </p:nvSpPr>
        <p:spPr bwMode="auto">
          <a:xfrm>
            <a:off x="617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4" name="Line 20"/>
          <p:cNvSpPr>
            <a:spLocks noChangeShapeType="1"/>
          </p:cNvSpPr>
          <p:nvPr/>
        </p:nvSpPr>
        <p:spPr bwMode="auto">
          <a:xfrm>
            <a:off x="647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9895" name="Group 21"/>
          <p:cNvGrpSpPr>
            <a:grpSpLocks/>
          </p:cNvGrpSpPr>
          <p:nvPr/>
        </p:nvGrpSpPr>
        <p:grpSpPr bwMode="auto">
          <a:xfrm>
            <a:off x="3124200" y="2667000"/>
            <a:ext cx="304800" cy="152400"/>
            <a:chOff x="1968" y="1680"/>
            <a:chExt cx="192" cy="96"/>
          </a:xfrm>
        </p:grpSpPr>
        <p:sp>
          <p:nvSpPr>
            <p:cNvPr id="79972" name="Line 22"/>
            <p:cNvSpPr>
              <a:spLocks noChangeShapeType="1"/>
            </p:cNvSpPr>
            <p:nvPr/>
          </p:nvSpPr>
          <p:spPr bwMode="auto">
            <a:xfrm>
              <a:off x="1968" y="1776"/>
              <a:ext cx="192" cy="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3" name="Line 23"/>
            <p:cNvSpPr>
              <a:spLocks noChangeShapeType="1"/>
            </p:cNvSpPr>
            <p:nvPr/>
          </p:nvSpPr>
          <p:spPr bwMode="auto">
            <a:xfrm flipV="1">
              <a:off x="196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4" name="Line 24"/>
            <p:cNvSpPr>
              <a:spLocks noChangeShapeType="1"/>
            </p:cNvSpPr>
            <p:nvPr/>
          </p:nvSpPr>
          <p:spPr bwMode="auto">
            <a:xfrm flipV="1">
              <a:off x="216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6" name="Group 25"/>
          <p:cNvGrpSpPr>
            <a:grpSpLocks/>
          </p:cNvGrpSpPr>
          <p:nvPr/>
        </p:nvGrpSpPr>
        <p:grpSpPr bwMode="auto">
          <a:xfrm>
            <a:off x="2667000" y="2667000"/>
            <a:ext cx="304800" cy="152400"/>
            <a:chOff x="1680" y="1680"/>
            <a:chExt cx="192" cy="96"/>
          </a:xfrm>
        </p:grpSpPr>
        <p:sp>
          <p:nvSpPr>
            <p:cNvPr id="79969" name="Line 26"/>
            <p:cNvSpPr>
              <a:spLocks noChangeShapeType="1"/>
            </p:cNvSpPr>
            <p:nvPr/>
          </p:nvSpPr>
          <p:spPr bwMode="auto">
            <a:xfrm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0" name="Line 27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1" name="Line 28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7" name="Group 29"/>
          <p:cNvGrpSpPr>
            <a:grpSpLocks/>
          </p:cNvGrpSpPr>
          <p:nvPr/>
        </p:nvGrpSpPr>
        <p:grpSpPr bwMode="auto">
          <a:xfrm>
            <a:off x="2209800" y="2667000"/>
            <a:ext cx="304800" cy="152400"/>
            <a:chOff x="1392" y="1680"/>
            <a:chExt cx="192" cy="96"/>
          </a:xfrm>
        </p:grpSpPr>
        <p:sp>
          <p:nvSpPr>
            <p:cNvPr id="79966" name="Line 30"/>
            <p:cNvSpPr>
              <a:spLocks noChangeShapeType="1"/>
            </p:cNvSpPr>
            <p:nvPr/>
          </p:nvSpPr>
          <p:spPr bwMode="auto">
            <a:xfrm>
              <a:off x="1392" y="1776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7" name="Line 31"/>
            <p:cNvSpPr>
              <a:spLocks noChangeShapeType="1"/>
            </p:cNvSpPr>
            <p:nvPr/>
          </p:nvSpPr>
          <p:spPr bwMode="auto">
            <a:xfrm flipV="1">
              <a:off x="139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8" name="Line 32"/>
            <p:cNvSpPr>
              <a:spLocks noChangeShapeType="1"/>
            </p:cNvSpPr>
            <p:nvPr/>
          </p:nvSpPr>
          <p:spPr bwMode="auto">
            <a:xfrm flipV="1">
              <a:off x="158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8" name="Group 33"/>
          <p:cNvGrpSpPr>
            <a:grpSpLocks/>
          </p:cNvGrpSpPr>
          <p:nvPr/>
        </p:nvGrpSpPr>
        <p:grpSpPr bwMode="auto">
          <a:xfrm>
            <a:off x="838200" y="2667000"/>
            <a:ext cx="304800" cy="152400"/>
            <a:chOff x="528" y="1680"/>
            <a:chExt cx="192" cy="96"/>
          </a:xfrm>
        </p:grpSpPr>
        <p:sp>
          <p:nvSpPr>
            <p:cNvPr id="79963" name="Line 34"/>
            <p:cNvSpPr>
              <a:spLocks noChangeShapeType="1"/>
            </p:cNvSpPr>
            <p:nvPr/>
          </p:nvSpPr>
          <p:spPr bwMode="auto">
            <a:xfrm>
              <a:off x="52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4" name="Line 35"/>
            <p:cNvSpPr>
              <a:spLocks noChangeShapeType="1"/>
            </p:cNvSpPr>
            <p:nvPr/>
          </p:nvSpPr>
          <p:spPr bwMode="auto">
            <a:xfrm flipV="1">
              <a:off x="72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5" name="Line 36"/>
            <p:cNvSpPr>
              <a:spLocks noChangeShapeType="1"/>
            </p:cNvSpPr>
            <p:nvPr/>
          </p:nvSpPr>
          <p:spPr bwMode="auto">
            <a:xfrm>
              <a:off x="528" y="1776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9" name="Group 37"/>
          <p:cNvGrpSpPr>
            <a:grpSpLocks/>
          </p:cNvGrpSpPr>
          <p:nvPr/>
        </p:nvGrpSpPr>
        <p:grpSpPr bwMode="auto">
          <a:xfrm>
            <a:off x="1752600" y="2667000"/>
            <a:ext cx="304800" cy="152400"/>
            <a:chOff x="1104" y="1680"/>
            <a:chExt cx="192" cy="96"/>
          </a:xfrm>
        </p:grpSpPr>
        <p:sp>
          <p:nvSpPr>
            <p:cNvPr id="79960" name="Line 38"/>
            <p:cNvSpPr>
              <a:spLocks noChangeShapeType="1"/>
            </p:cNvSpPr>
            <p:nvPr/>
          </p:nvSpPr>
          <p:spPr bwMode="auto">
            <a:xfrm>
              <a:off x="1104" y="1776"/>
              <a:ext cx="19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1" name="Line 39"/>
            <p:cNvSpPr>
              <a:spLocks noChangeShapeType="1"/>
            </p:cNvSpPr>
            <p:nvPr/>
          </p:nvSpPr>
          <p:spPr bwMode="auto">
            <a:xfrm flipV="1">
              <a:off x="110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2" name="Line 40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00" name="Group 41"/>
          <p:cNvGrpSpPr>
            <a:grpSpLocks/>
          </p:cNvGrpSpPr>
          <p:nvPr/>
        </p:nvGrpSpPr>
        <p:grpSpPr bwMode="auto">
          <a:xfrm>
            <a:off x="1295400" y="2667000"/>
            <a:ext cx="304800" cy="152400"/>
            <a:chOff x="816" y="1680"/>
            <a:chExt cx="192" cy="96"/>
          </a:xfrm>
        </p:grpSpPr>
        <p:sp>
          <p:nvSpPr>
            <p:cNvPr id="79957" name="Line 42"/>
            <p:cNvSpPr>
              <a:spLocks noChangeShapeType="1"/>
            </p:cNvSpPr>
            <p:nvPr/>
          </p:nvSpPr>
          <p:spPr bwMode="auto">
            <a:xfrm>
              <a:off x="816" y="1776"/>
              <a:ext cx="192" cy="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8" name="Line 43"/>
            <p:cNvSpPr>
              <a:spLocks noChangeShapeType="1"/>
            </p:cNvSpPr>
            <p:nvPr/>
          </p:nvSpPr>
          <p:spPr bwMode="auto">
            <a:xfrm flipV="1">
              <a:off x="81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9" name="Line 44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901" name="Line 45"/>
          <p:cNvSpPr>
            <a:spLocks noChangeShapeType="1"/>
          </p:cNvSpPr>
          <p:nvPr/>
        </p:nvSpPr>
        <p:spPr bwMode="auto">
          <a:xfrm>
            <a:off x="99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2" name="Line 46"/>
          <p:cNvSpPr>
            <a:spLocks noChangeShapeType="1"/>
          </p:cNvSpPr>
          <p:nvPr/>
        </p:nvSpPr>
        <p:spPr bwMode="auto">
          <a:xfrm>
            <a:off x="144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3" name="Line 47"/>
          <p:cNvSpPr>
            <a:spLocks noChangeShapeType="1"/>
          </p:cNvSpPr>
          <p:nvPr/>
        </p:nvSpPr>
        <p:spPr bwMode="auto">
          <a:xfrm>
            <a:off x="129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4" name="Line 48"/>
          <p:cNvSpPr>
            <a:spLocks noChangeShapeType="1"/>
          </p:cNvSpPr>
          <p:nvPr/>
        </p:nvSpPr>
        <p:spPr bwMode="auto">
          <a:xfrm>
            <a:off x="220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5" name="Line 49"/>
          <p:cNvSpPr>
            <a:spLocks noChangeShapeType="1"/>
          </p:cNvSpPr>
          <p:nvPr/>
        </p:nvSpPr>
        <p:spPr bwMode="auto">
          <a:xfrm>
            <a:off x="236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6" name="Line 50"/>
          <p:cNvSpPr>
            <a:spLocks noChangeShapeType="1"/>
          </p:cNvSpPr>
          <p:nvPr/>
        </p:nvSpPr>
        <p:spPr bwMode="auto">
          <a:xfrm>
            <a:off x="251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7" name="Line 51"/>
          <p:cNvSpPr>
            <a:spLocks noChangeShapeType="1"/>
          </p:cNvSpPr>
          <p:nvPr/>
        </p:nvSpPr>
        <p:spPr bwMode="auto">
          <a:xfrm>
            <a:off x="3276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8" name="Line 52"/>
          <p:cNvSpPr>
            <a:spLocks noChangeShapeType="1"/>
          </p:cNvSpPr>
          <p:nvPr/>
        </p:nvSpPr>
        <p:spPr bwMode="auto">
          <a:xfrm>
            <a:off x="3733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9" name="Line 53"/>
          <p:cNvSpPr>
            <a:spLocks noChangeShapeType="1"/>
          </p:cNvSpPr>
          <p:nvPr/>
        </p:nvSpPr>
        <p:spPr bwMode="auto">
          <a:xfrm>
            <a:off x="3581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0" name="Line 54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1" name="Line 55"/>
          <p:cNvSpPr>
            <a:spLocks noChangeShapeType="1"/>
          </p:cNvSpPr>
          <p:nvPr/>
        </p:nvSpPr>
        <p:spPr bwMode="auto">
          <a:xfrm>
            <a:off x="480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2" name="Line 56"/>
          <p:cNvSpPr>
            <a:spLocks noChangeShapeType="1"/>
          </p:cNvSpPr>
          <p:nvPr/>
        </p:nvSpPr>
        <p:spPr bwMode="auto">
          <a:xfrm>
            <a:off x="464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3" name="Line 57"/>
          <p:cNvSpPr>
            <a:spLocks noChangeShapeType="1"/>
          </p:cNvSpPr>
          <p:nvPr/>
        </p:nvSpPr>
        <p:spPr bwMode="auto">
          <a:xfrm>
            <a:off x="556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4" name="Line 58"/>
          <p:cNvSpPr>
            <a:spLocks noChangeShapeType="1"/>
          </p:cNvSpPr>
          <p:nvPr/>
        </p:nvSpPr>
        <p:spPr bwMode="auto">
          <a:xfrm>
            <a:off x="586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5" name="Line 59"/>
          <p:cNvSpPr>
            <a:spLocks noChangeShapeType="1"/>
          </p:cNvSpPr>
          <p:nvPr/>
        </p:nvSpPr>
        <p:spPr bwMode="auto">
          <a:xfrm>
            <a:off x="601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6" name="Line 60"/>
          <p:cNvSpPr>
            <a:spLocks noChangeShapeType="1"/>
          </p:cNvSpPr>
          <p:nvPr/>
        </p:nvSpPr>
        <p:spPr bwMode="auto">
          <a:xfrm>
            <a:off x="662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7" name="Line 61"/>
          <p:cNvSpPr>
            <a:spLocks noChangeShapeType="1"/>
          </p:cNvSpPr>
          <p:nvPr/>
        </p:nvSpPr>
        <p:spPr bwMode="auto">
          <a:xfrm>
            <a:off x="678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8" name="Line 62"/>
          <p:cNvSpPr>
            <a:spLocks noChangeShapeType="1"/>
          </p:cNvSpPr>
          <p:nvPr/>
        </p:nvSpPr>
        <p:spPr bwMode="auto">
          <a:xfrm>
            <a:off x="693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9" name="Line 63"/>
          <p:cNvSpPr>
            <a:spLocks noChangeShapeType="1"/>
          </p:cNvSpPr>
          <p:nvPr/>
        </p:nvSpPr>
        <p:spPr bwMode="auto">
          <a:xfrm>
            <a:off x="175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0" name="Line 64"/>
          <p:cNvSpPr>
            <a:spLocks noChangeShapeType="1"/>
          </p:cNvSpPr>
          <p:nvPr/>
        </p:nvSpPr>
        <p:spPr bwMode="auto">
          <a:xfrm>
            <a:off x="281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1" name="Line 65"/>
          <p:cNvSpPr>
            <a:spLocks noChangeShapeType="1"/>
          </p:cNvSpPr>
          <p:nvPr/>
        </p:nvSpPr>
        <p:spPr bwMode="auto">
          <a:xfrm>
            <a:off x="297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2" name="Line 66"/>
          <p:cNvSpPr>
            <a:spLocks noChangeShapeType="1"/>
          </p:cNvSpPr>
          <p:nvPr/>
        </p:nvSpPr>
        <p:spPr bwMode="auto">
          <a:xfrm>
            <a:off x="4038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3" name="Line 67"/>
          <p:cNvSpPr>
            <a:spLocks noChangeShapeType="1"/>
          </p:cNvSpPr>
          <p:nvPr/>
        </p:nvSpPr>
        <p:spPr bwMode="auto">
          <a:xfrm>
            <a:off x="510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4" name="Line 68"/>
          <p:cNvSpPr>
            <a:spLocks noChangeShapeType="1"/>
          </p:cNvSpPr>
          <p:nvPr/>
        </p:nvSpPr>
        <p:spPr bwMode="auto">
          <a:xfrm>
            <a:off x="525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5" name="Line 69"/>
          <p:cNvSpPr>
            <a:spLocks noChangeShapeType="1"/>
          </p:cNvSpPr>
          <p:nvPr/>
        </p:nvSpPr>
        <p:spPr bwMode="auto">
          <a:xfrm>
            <a:off x="632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9926" name="Group 70"/>
          <p:cNvGrpSpPr>
            <a:grpSpLocks/>
          </p:cNvGrpSpPr>
          <p:nvPr/>
        </p:nvGrpSpPr>
        <p:grpSpPr bwMode="auto">
          <a:xfrm>
            <a:off x="4038600" y="2667000"/>
            <a:ext cx="304800" cy="152400"/>
            <a:chOff x="816" y="1680"/>
            <a:chExt cx="192" cy="96"/>
          </a:xfrm>
        </p:grpSpPr>
        <p:sp>
          <p:nvSpPr>
            <p:cNvPr id="79954" name="Line 71"/>
            <p:cNvSpPr>
              <a:spLocks noChangeShapeType="1"/>
            </p:cNvSpPr>
            <p:nvPr/>
          </p:nvSpPr>
          <p:spPr bwMode="auto">
            <a:xfrm>
              <a:off x="816" y="1776"/>
              <a:ext cx="192" cy="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5" name="Line 72"/>
            <p:cNvSpPr>
              <a:spLocks noChangeShapeType="1"/>
            </p:cNvSpPr>
            <p:nvPr/>
          </p:nvSpPr>
          <p:spPr bwMode="auto">
            <a:xfrm flipV="1">
              <a:off x="81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6" name="Line 73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27" name="Group 74"/>
          <p:cNvGrpSpPr>
            <a:grpSpLocks/>
          </p:cNvGrpSpPr>
          <p:nvPr/>
        </p:nvGrpSpPr>
        <p:grpSpPr bwMode="auto">
          <a:xfrm>
            <a:off x="3581400" y="2667000"/>
            <a:ext cx="304800" cy="152400"/>
            <a:chOff x="1104" y="1680"/>
            <a:chExt cx="192" cy="96"/>
          </a:xfrm>
        </p:grpSpPr>
        <p:sp>
          <p:nvSpPr>
            <p:cNvPr id="79951" name="Line 75"/>
            <p:cNvSpPr>
              <a:spLocks noChangeShapeType="1"/>
            </p:cNvSpPr>
            <p:nvPr/>
          </p:nvSpPr>
          <p:spPr bwMode="auto">
            <a:xfrm>
              <a:off x="1104" y="1776"/>
              <a:ext cx="19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2" name="Line 76"/>
            <p:cNvSpPr>
              <a:spLocks noChangeShapeType="1"/>
            </p:cNvSpPr>
            <p:nvPr/>
          </p:nvSpPr>
          <p:spPr bwMode="auto">
            <a:xfrm flipV="1">
              <a:off x="110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3" name="Line 77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28" name="Group 78"/>
          <p:cNvGrpSpPr>
            <a:grpSpLocks/>
          </p:cNvGrpSpPr>
          <p:nvPr/>
        </p:nvGrpSpPr>
        <p:grpSpPr bwMode="auto">
          <a:xfrm>
            <a:off x="4495800" y="2667000"/>
            <a:ext cx="304800" cy="152400"/>
            <a:chOff x="1680" y="1680"/>
            <a:chExt cx="192" cy="96"/>
          </a:xfrm>
        </p:grpSpPr>
        <p:sp>
          <p:nvSpPr>
            <p:cNvPr id="79948" name="Line 79"/>
            <p:cNvSpPr>
              <a:spLocks noChangeShapeType="1"/>
            </p:cNvSpPr>
            <p:nvPr/>
          </p:nvSpPr>
          <p:spPr bwMode="auto">
            <a:xfrm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9" name="Line 80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0" name="Line 81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29" name="Group 82"/>
          <p:cNvGrpSpPr>
            <a:grpSpLocks/>
          </p:cNvGrpSpPr>
          <p:nvPr/>
        </p:nvGrpSpPr>
        <p:grpSpPr bwMode="auto">
          <a:xfrm>
            <a:off x="4953000" y="2667000"/>
            <a:ext cx="304800" cy="152400"/>
            <a:chOff x="528" y="1680"/>
            <a:chExt cx="192" cy="96"/>
          </a:xfrm>
        </p:grpSpPr>
        <p:sp>
          <p:nvSpPr>
            <p:cNvPr id="79945" name="Line 83"/>
            <p:cNvSpPr>
              <a:spLocks noChangeShapeType="1"/>
            </p:cNvSpPr>
            <p:nvPr/>
          </p:nvSpPr>
          <p:spPr bwMode="auto">
            <a:xfrm>
              <a:off x="52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6" name="Line 84"/>
            <p:cNvSpPr>
              <a:spLocks noChangeShapeType="1"/>
            </p:cNvSpPr>
            <p:nvPr/>
          </p:nvSpPr>
          <p:spPr bwMode="auto">
            <a:xfrm flipV="1">
              <a:off x="72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7" name="Line 85"/>
            <p:cNvSpPr>
              <a:spLocks noChangeShapeType="1"/>
            </p:cNvSpPr>
            <p:nvPr/>
          </p:nvSpPr>
          <p:spPr bwMode="auto">
            <a:xfrm>
              <a:off x="528" y="1776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30" name="Group 86"/>
          <p:cNvGrpSpPr>
            <a:grpSpLocks/>
          </p:cNvGrpSpPr>
          <p:nvPr/>
        </p:nvGrpSpPr>
        <p:grpSpPr bwMode="auto">
          <a:xfrm>
            <a:off x="5410200" y="2667000"/>
            <a:ext cx="304800" cy="152400"/>
            <a:chOff x="1968" y="1680"/>
            <a:chExt cx="192" cy="96"/>
          </a:xfrm>
        </p:grpSpPr>
        <p:sp>
          <p:nvSpPr>
            <p:cNvPr id="79942" name="Line 87"/>
            <p:cNvSpPr>
              <a:spLocks noChangeShapeType="1"/>
            </p:cNvSpPr>
            <p:nvPr/>
          </p:nvSpPr>
          <p:spPr bwMode="auto">
            <a:xfrm>
              <a:off x="1968" y="1776"/>
              <a:ext cx="192" cy="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3" name="Line 88"/>
            <p:cNvSpPr>
              <a:spLocks noChangeShapeType="1"/>
            </p:cNvSpPr>
            <p:nvPr/>
          </p:nvSpPr>
          <p:spPr bwMode="auto">
            <a:xfrm flipV="1">
              <a:off x="196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4" name="Line 89"/>
            <p:cNvSpPr>
              <a:spLocks noChangeShapeType="1"/>
            </p:cNvSpPr>
            <p:nvPr/>
          </p:nvSpPr>
          <p:spPr bwMode="auto">
            <a:xfrm flipV="1">
              <a:off x="216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31" name="Group 90"/>
          <p:cNvGrpSpPr>
            <a:grpSpLocks/>
          </p:cNvGrpSpPr>
          <p:nvPr/>
        </p:nvGrpSpPr>
        <p:grpSpPr bwMode="auto">
          <a:xfrm>
            <a:off x="5867400" y="2667000"/>
            <a:ext cx="304800" cy="152400"/>
            <a:chOff x="1104" y="1680"/>
            <a:chExt cx="192" cy="96"/>
          </a:xfrm>
        </p:grpSpPr>
        <p:sp>
          <p:nvSpPr>
            <p:cNvPr id="79939" name="Line 91"/>
            <p:cNvSpPr>
              <a:spLocks noChangeShapeType="1"/>
            </p:cNvSpPr>
            <p:nvPr/>
          </p:nvSpPr>
          <p:spPr bwMode="auto">
            <a:xfrm>
              <a:off x="1104" y="1776"/>
              <a:ext cx="19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0" name="Line 92"/>
            <p:cNvSpPr>
              <a:spLocks noChangeShapeType="1"/>
            </p:cNvSpPr>
            <p:nvPr/>
          </p:nvSpPr>
          <p:spPr bwMode="auto">
            <a:xfrm flipV="1">
              <a:off x="110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1" name="Line 93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32" name="Group 94"/>
          <p:cNvGrpSpPr>
            <a:grpSpLocks/>
          </p:cNvGrpSpPr>
          <p:nvPr/>
        </p:nvGrpSpPr>
        <p:grpSpPr bwMode="auto">
          <a:xfrm>
            <a:off x="6324600" y="2667000"/>
            <a:ext cx="304800" cy="152400"/>
            <a:chOff x="1680" y="1680"/>
            <a:chExt cx="192" cy="96"/>
          </a:xfrm>
        </p:grpSpPr>
        <p:sp>
          <p:nvSpPr>
            <p:cNvPr id="79936" name="Line 95"/>
            <p:cNvSpPr>
              <a:spLocks noChangeShapeType="1"/>
            </p:cNvSpPr>
            <p:nvPr/>
          </p:nvSpPr>
          <p:spPr bwMode="auto">
            <a:xfrm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7" name="Line 96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8" name="Line 97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933" name="Line 98"/>
          <p:cNvSpPr>
            <a:spLocks noChangeShapeType="1"/>
          </p:cNvSpPr>
          <p:nvPr/>
        </p:nvSpPr>
        <p:spPr bwMode="auto">
          <a:xfrm>
            <a:off x="6781800" y="2819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34" name="Line 99"/>
          <p:cNvSpPr>
            <a:spLocks noChangeShapeType="1"/>
          </p:cNvSpPr>
          <p:nvPr/>
        </p:nvSpPr>
        <p:spPr bwMode="auto">
          <a:xfrm flipV="1">
            <a:off x="6781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35" name="Line 100"/>
          <p:cNvSpPr>
            <a:spLocks noChangeShapeType="1"/>
          </p:cNvSpPr>
          <p:nvPr/>
        </p:nvSpPr>
        <p:spPr bwMode="auto">
          <a:xfrm flipV="1">
            <a:off x="6934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39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624565" y="6246725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DF5CB09-9F0C-4013-B468-DE6525E99FCB}" type="slidenum">
              <a:rPr lang="en-US" altLang="zh-CN"/>
              <a:pPr algn="r" eaLnBrk="1" hangingPunct="1"/>
              <a:t>36</a:t>
            </a:fld>
            <a:endParaRPr lang="en-US" altLang="zh-CN" dirty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312" y="256148"/>
            <a:ext cx="7879211" cy="4261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Guided Scheduling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50372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iterations and 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threads, initially each thread gets a fixed-size chunk of </a:t>
            </a:r>
            <a:r>
              <a:rPr lang="en-US" altLang="zh-CN" i="1" dirty="0" smtClean="0">
                <a:ea typeface="宋体" charset="-122"/>
              </a:rPr>
              <a:t>k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&lt;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loop iterations: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</a:t>
            </a:r>
            <a:r>
              <a:rPr lang="en-US" altLang="zh-CN" sz="2000" dirty="0" smtClean="0">
                <a:ea typeface="宋体" charset="-122"/>
              </a:rPr>
              <a:t>T0      T1     T2      T3      T4      T5    2   3   4   1 0  2 5  4 </a:t>
            </a:r>
            <a:r>
              <a:rPr lang="en-US" altLang="zh-CN" sz="900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2</a:t>
            </a:r>
            <a:r>
              <a:rPr lang="en-US" altLang="zh-CN" sz="900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3</a:t>
            </a:r>
            <a:r>
              <a:rPr lang="en-US" altLang="zh-CN" sz="900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After each thread finishes its chunk of k iterations, it gets a chunk of 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dirty="0" smtClean="0">
                <a:ea typeface="宋体" charset="-122"/>
              </a:rPr>
              <a:t>/2 iterations, then 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dirty="0" smtClean="0">
                <a:ea typeface="宋体" charset="-122"/>
              </a:rPr>
              <a:t>/4, etc. Chunks are assigned dynamically, as threads finish their previous chunks.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Advantage over static: can handle imbalanced load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Advantage over dynamic: fewer decisions, so less overhead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80902" name="Line 4"/>
          <p:cNvSpPr>
            <a:spLocks noChangeShapeType="1"/>
          </p:cNvSpPr>
          <p:nvPr/>
        </p:nvSpPr>
        <p:spPr bwMode="auto">
          <a:xfrm>
            <a:off x="838200" y="2514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3" name="Line 5"/>
          <p:cNvSpPr>
            <a:spLocks noChangeShapeType="1"/>
          </p:cNvSpPr>
          <p:nvPr/>
        </p:nvSpPr>
        <p:spPr bwMode="auto">
          <a:xfrm>
            <a:off x="114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4" name="Line 6"/>
          <p:cNvSpPr>
            <a:spLocks noChangeShapeType="1"/>
          </p:cNvSpPr>
          <p:nvPr/>
        </p:nvSpPr>
        <p:spPr bwMode="auto">
          <a:xfrm>
            <a:off x="83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5" name="Line 7"/>
          <p:cNvSpPr>
            <a:spLocks noChangeShapeType="1"/>
          </p:cNvSpPr>
          <p:nvPr/>
        </p:nvSpPr>
        <p:spPr bwMode="auto">
          <a:xfrm>
            <a:off x="160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6" name="Line 8"/>
          <p:cNvSpPr>
            <a:spLocks noChangeShapeType="1"/>
          </p:cNvSpPr>
          <p:nvPr/>
        </p:nvSpPr>
        <p:spPr bwMode="auto">
          <a:xfrm>
            <a:off x="190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7" name="Line 9"/>
          <p:cNvSpPr>
            <a:spLocks noChangeShapeType="1"/>
          </p:cNvSpPr>
          <p:nvPr/>
        </p:nvSpPr>
        <p:spPr bwMode="auto">
          <a:xfrm>
            <a:off x="205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8" name="Line 10"/>
          <p:cNvSpPr>
            <a:spLocks noChangeShapeType="1"/>
          </p:cNvSpPr>
          <p:nvPr/>
        </p:nvSpPr>
        <p:spPr bwMode="auto">
          <a:xfrm>
            <a:off x="266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9" name="Line 11"/>
          <p:cNvSpPr>
            <a:spLocks noChangeShapeType="1"/>
          </p:cNvSpPr>
          <p:nvPr/>
        </p:nvSpPr>
        <p:spPr bwMode="auto">
          <a:xfrm>
            <a:off x="312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0" name="Line 12"/>
          <p:cNvSpPr>
            <a:spLocks noChangeShapeType="1"/>
          </p:cNvSpPr>
          <p:nvPr/>
        </p:nvSpPr>
        <p:spPr bwMode="auto">
          <a:xfrm>
            <a:off x="342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1" name="Line 13"/>
          <p:cNvSpPr>
            <a:spLocks noChangeShapeType="1"/>
          </p:cNvSpPr>
          <p:nvPr/>
        </p:nvSpPr>
        <p:spPr bwMode="auto">
          <a:xfrm>
            <a:off x="388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2" name="Line 14"/>
          <p:cNvSpPr>
            <a:spLocks noChangeShapeType="1"/>
          </p:cNvSpPr>
          <p:nvPr/>
        </p:nvSpPr>
        <p:spPr bwMode="auto">
          <a:xfrm>
            <a:off x="4191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3" name="Line 15"/>
          <p:cNvSpPr>
            <a:spLocks noChangeShapeType="1"/>
          </p:cNvSpPr>
          <p:nvPr/>
        </p:nvSpPr>
        <p:spPr bwMode="auto">
          <a:xfrm>
            <a:off x="4495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4" name="Line 16"/>
          <p:cNvSpPr>
            <a:spLocks noChangeShapeType="1"/>
          </p:cNvSpPr>
          <p:nvPr/>
        </p:nvSpPr>
        <p:spPr bwMode="auto">
          <a:xfrm>
            <a:off x="495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5" name="Line 17"/>
          <p:cNvSpPr>
            <a:spLocks noChangeShapeType="1"/>
          </p:cNvSpPr>
          <p:nvPr/>
        </p:nvSpPr>
        <p:spPr bwMode="auto">
          <a:xfrm>
            <a:off x="541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6" name="Line 18"/>
          <p:cNvSpPr>
            <a:spLocks noChangeShapeType="1"/>
          </p:cNvSpPr>
          <p:nvPr/>
        </p:nvSpPr>
        <p:spPr bwMode="auto">
          <a:xfrm>
            <a:off x="571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7" name="Line 19"/>
          <p:cNvSpPr>
            <a:spLocks noChangeShapeType="1"/>
          </p:cNvSpPr>
          <p:nvPr/>
        </p:nvSpPr>
        <p:spPr bwMode="auto">
          <a:xfrm>
            <a:off x="617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8" name="Line 20"/>
          <p:cNvSpPr>
            <a:spLocks noChangeShapeType="1"/>
          </p:cNvSpPr>
          <p:nvPr/>
        </p:nvSpPr>
        <p:spPr bwMode="auto">
          <a:xfrm>
            <a:off x="647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9" name="Line 21"/>
          <p:cNvSpPr>
            <a:spLocks noChangeShapeType="1"/>
          </p:cNvSpPr>
          <p:nvPr/>
        </p:nvSpPr>
        <p:spPr bwMode="auto">
          <a:xfrm>
            <a:off x="838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0" name="Line 22"/>
          <p:cNvSpPr>
            <a:spLocks noChangeShapeType="1"/>
          </p:cNvSpPr>
          <p:nvPr/>
        </p:nvSpPr>
        <p:spPr bwMode="auto">
          <a:xfrm flipV="1">
            <a:off x="1295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1" name="Line 23"/>
          <p:cNvSpPr>
            <a:spLocks noChangeShapeType="1"/>
          </p:cNvSpPr>
          <p:nvPr/>
        </p:nvSpPr>
        <p:spPr bwMode="auto">
          <a:xfrm>
            <a:off x="838200" y="28194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2" name="Line 24"/>
          <p:cNvSpPr>
            <a:spLocks noChangeShapeType="1"/>
          </p:cNvSpPr>
          <p:nvPr/>
        </p:nvSpPr>
        <p:spPr bwMode="auto">
          <a:xfrm>
            <a:off x="1447800" y="2819400"/>
            <a:ext cx="457200" cy="0"/>
          </a:xfrm>
          <a:prstGeom prst="line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3" name="Line 25"/>
          <p:cNvSpPr>
            <a:spLocks noChangeShapeType="1"/>
          </p:cNvSpPr>
          <p:nvPr/>
        </p:nvSpPr>
        <p:spPr bwMode="auto">
          <a:xfrm>
            <a:off x="2057400" y="2819400"/>
            <a:ext cx="457200" cy="0"/>
          </a:xfrm>
          <a:prstGeom prst="line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4" name="Line 26"/>
          <p:cNvSpPr>
            <a:spLocks noChangeShapeType="1"/>
          </p:cNvSpPr>
          <p:nvPr/>
        </p:nvSpPr>
        <p:spPr bwMode="auto">
          <a:xfrm>
            <a:off x="2667000" y="2819400"/>
            <a:ext cx="4572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5" name="Line 27"/>
          <p:cNvSpPr>
            <a:spLocks noChangeShapeType="1"/>
          </p:cNvSpPr>
          <p:nvPr/>
        </p:nvSpPr>
        <p:spPr bwMode="auto">
          <a:xfrm>
            <a:off x="3276600" y="2819400"/>
            <a:ext cx="457200" cy="0"/>
          </a:xfrm>
          <a:prstGeom prst="line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6" name="Line 28"/>
          <p:cNvSpPr>
            <a:spLocks noChangeShapeType="1"/>
          </p:cNvSpPr>
          <p:nvPr/>
        </p:nvSpPr>
        <p:spPr bwMode="auto">
          <a:xfrm>
            <a:off x="3886200" y="2819400"/>
            <a:ext cx="457200" cy="0"/>
          </a:xfrm>
          <a:prstGeom prst="line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7" name="Line 29"/>
          <p:cNvSpPr>
            <a:spLocks noChangeShapeType="1"/>
          </p:cNvSpPr>
          <p:nvPr/>
        </p:nvSpPr>
        <p:spPr bwMode="auto">
          <a:xfrm flipV="1">
            <a:off x="2057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8" name="Line 30"/>
          <p:cNvSpPr>
            <a:spLocks noChangeShapeType="1"/>
          </p:cNvSpPr>
          <p:nvPr/>
        </p:nvSpPr>
        <p:spPr bwMode="auto">
          <a:xfrm flipV="1">
            <a:off x="26670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9" name="Line 31"/>
          <p:cNvSpPr>
            <a:spLocks noChangeShapeType="1"/>
          </p:cNvSpPr>
          <p:nvPr/>
        </p:nvSpPr>
        <p:spPr bwMode="auto">
          <a:xfrm flipV="1">
            <a:off x="3276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0" name="Line 32"/>
          <p:cNvSpPr>
            <a:spLocks noChangeShapeType="1"/>
          </p:cNvSpPr>
          <p:nvPr/>
        </p:nvSpPr>
        <p:spPr bwMode="auto">
          <a:xfrm flipV="1">
            <a:off x="3886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1" name="Line 33"/>
          <p:cNvSpPr>
            <a:spLocks noChangeShapeType="1"/>
          </p:cNvSpPr>
          <p:nvPr/>
        </p:nvSpPr>
        <p:spPr bwMode="auto">
          <a:xfrm flipV="1">
            <a:off x="4343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2" name="Line 34"/>
          <p:cNvSpPr>
            <a:spLocks noChangeShapeType="1"/>
          </p:cNvSpPr>
          <p:nvPr/>
        </p:nvSpPr>
        <p:spPr bwMode="auto">
          <a:xfrm flipV="1">
            <a:off x="1447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3" name="Line 35"/>
          <p:cNvSpPr>
            <a:spLocks noChangeShapeType="1"/>
          </p:cNvSpPr>
          <p:nvPr/>
        </p:nvSpPr>
        <p:spPr bwMode="auto">
          <a:xfrm flipV="1">
            <a:off x="3733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4" name="Line 36"/>
          <p:cNvSpPr>
            <a:spLocks noChangeShapeType="1"/>
          </p:cNvSpPr>
          <p:nvPr/>
        </p:nvSpPr>
        <p:spPr bwMode="auto">
          <a:xfrm flipV="1">
            <a:off x="3124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5" name="Line 37"/>
          <p:cNvSpPr>
            <a:spLocks noChangeShapeType="1"/>
          </p:cNvSpPr>
          <p:nvPr/>
        </p:nvSpPr>
        <p:spPr bwMode="auto">
          <a:xfrm flipV="1">
            <a:off x="2514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6" name="Line 38"/>
          <p:cNvSpPr>
            <a:spLocks noChangeShapeType="1"/>
          </p:cNvSpPr>
          <p:nvPr/>
        </p:nvSpPr>
        <p:spPr bwMode="auto">
          <a:xfrm flipV="1">
            <a:off x="19050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7" name="Line 39"/>
          <p:cNvSpPr>
            <a:spLocks noChangeShapeType="1"/>
          </p:cNvSpPr>
          <p:nvPr/>
        </p:nvSpPr>
        <p:spPr bwMode="auto">
          <a:xfrm>
            <a:off x="99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8" name="Line 40"/>
          <p:cNvSpPr>
            <a:spLocks noChangeShapeType="1"/>
          </p:cNvSpPr>
          <p:nvPr/>
        </p:nvSpPr>
        <p:spPr bwMode="auto">
          <a:xfrm>
            <a:off x="144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9" name="Line 41"/>
          <p:cNvSpPr>
            <a:spLocks noChangeShapeType="1"/>
          </p:cNvSpPr>
          <p:nvPr/>
        </p:nvSpPr>
        <p:spPr bwMode="auto">
          <a:xfrm>
            <a:off x="129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0" name="Line 42"/>
          <p:cNvSpPr>
            <a:spLocks noChangeShapeType="1"/>
          </p:cNvSpPr>
          <p:nvPr/>
        </p:nvSpPr>
        <p:spPr bwMode="auto">
          <a:xfrm>
            <a:off x="220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1" name="Line 43"/>
          <p:cNvSpPr>
            <a:spLocks noChangeShapeType="1"/>
          </p:cNvSpPr>
          <p:nvPr/>
        </p:nvSpPr>
        <p:spPr bwMode="auto">
          <a:xfrm>
            <a:off x="236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2" name="Line 44"/>
          <p:cNvSpPr>
            <a:spLocks noChangeShapeType="1"/>
          </p:cNvSpPr>
          <p:nvPr/>
        </p:nvSpPr>
        <p:spPr bwMode="auto">
          <a:xfrm>
            <a:off x="251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3" name="Line 45"/>
          <p:cNvSpPr>
            <a:spLocks noChangeShapeType="1"/>
          </p:cNvSpPr>
          <p:nvPr/>
        </p:nvSpPr>
        <p:spPr bwMode="auto">
          <a:xfrm>
            <a:off x="3276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4" name="Line 46"/>
          <p:cNvSpPr>
            <a:spLocks noChangeShapeType="1"/>
          </p:cNvSpPr>
          <p:nvPr/>
        </p:nvSpPr>
        <p:spPr bwMode="auto">
          <a:xfrm>
            <a:off x="3733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5" name="Line 47"/>
          <p:cNvSpPr>
            <a:spLocks noChangeShapeType="1"/>
          </p:cNvSpPr>
          <p:nvPr/>
        </p:nvSpPr>
        <p:spPr bwMode="auto">
          <a:xfrm>
            <a:off x="3581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6" name="Line 48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7" name="Line 49"/>
          <p:cNvSpPr>
            <a:spLocks noChangeShapeType="1"/>
          </p:cNvSpPr>
          <p:nvPr/>
        </p:nvSpPr>
        <p:spPr bwMode="auto">
          <a:xfrm>
            <a:off x="480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8" name="Line 50"/>
          <p:cNvSpPr>
            <a:spLocks noChangeShapeType="1"/>
          </p:cNvSpPr>
          <p:nvPr/>
        </p:nvSpPr>
        <p:spPr bwMode="auto">
          <a:xfrm>
            <a:off x="464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9" name="Line 51"/>
          <p:cNvSpPr>
            <a:spLocks noChangeShapeType="1"/>
          </p:cNvSpPr>
          <p:nvPr/>
        </p:nvSpPr>
        <p:spPr bwMode="auto">
          <a:xfrm>
            <a:off x="556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0" name="Line 52"/>
          <p:cNvSpPr>
            <a:spLocks noChangeShapeType="1"/>
          </p:cNvSpPr>
          <p:nvPr/>
        </p:nvSpPr>
        <p:spPr bwMode="auto">
          <a:xfrm>
            <a:off x="586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1" name="Line 53"/>
          <p:cNvSpPr>
            <a:spLocks noChangeShapeType="1"/>
          </p:cNvSpPr>
          <p:nvPr/>
        </p:nvSpPr>
        <p:spPr bwMode="auto">
          <a:xfrm>
            <a:off x="601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2" name="Line 54"/>
          <p:cNvSpPr>
            <a:spLocks noChangeShapeType="1"/>
          </p:cNvSpPr>
          <p:nvPr/>
        </p:nvSpPr>
        <p:spPr bwMode="auto">
          <a:xfrm>
            <a:off x="662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3" name="Line 55"/>
          <p:cNvSpPr>
            <a:spLocks noChangeShapeType="1"/>
          </p:cNvSpPr>
          <p:nvPr/>
        </p:nvSpPr>
        <p:spPr bwMode="auto">
          <a:xfrm>
            <a:off x="678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4" name="Line 56"/>
          <p:cNvSpPr>
            <a:spLocks noChangeShapeType="1"/>
          </p:cNvSpPr>
          <p:nvPr/>
        </p:nvSpPr>
        <p:spPr bwMode="auto">
          <a:xfrm>
            <a:off x="693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5" name="Line 57"/>
          <p:cNvSpPr>
            <a:spLocks noChangeShapeType="1"/>
          </p:cNvSpPr>
          <p:nvPr/>
        </p:nvSpPr>
        <p:spPr bwMode="auto">
          <a:xfrm>
            <a:off x="175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6" name="Line 58"/>
          <p:cNvSpPr>
            <a:spLocks noChangeShapeType="1"/>
          </p:cNvSpPr>
          <p:nvPr/>
        </p:nvSpPr>
        <p:spPr bwMode="auto">
          <a:xfrm>
            <a:off x="281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7" name="Line 59"/>
          <p:cNvSpPr>
            <a:spLocks noChangeShapeType="1"/>
          </p:cNvSpPr>
          <p:nvPr/>
        </p:nvSpPr>
        <p:spPr bwMode="auto">
          <a:xfrm>
            <a:off x="297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8" name="Line 60"/>
          <p:cNvSpPr>
            <a:spLocks noChangeShapeType="1"/>
          </p:cNvSpPr>
          <p:nvPr/>
        </p:nvSpPr>
        <p:spPr bwMode="auto">
          <a:xfrm>
            <a:off x="4038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9" name="Line 61"/>
          <p:cNvSpPr>
            <a:spLocks noChangeShapeType="1"/>
          </p:cNvSpPr>
          <p:nvPr/>
        </p:nvSpPr>
        <p:spPr bwMode="auto">
          <a:xfrm>
            <a:off x="510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0" name="Line 62"/>
          <p:cNvSpPr>
            <a:spLocks noChangeShapeType="1"/>
          </p:cNvSpPr>
          <p:nvPr/>
        </p:nvSpPr>
        <p:spPr bwMode="auto">
          <a:xfrm>
            <a:off x="525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1" name="Line 63"/>
          <p:cNvSpPr>
            <a:spLocks noChangeShapeType="1"/>
          </p:cNvSpPr>
          <p:nvPr/>
        </p:nvSpPr>
        <p:spPr bwMode="auto">
          <a:xfrm>
            <a:off x="632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2" name="Line 64"/>
          <p:cNvSpPr>
            <a:spLocks noChangeShapeType="1"/>
          </p:cNvSpPr>
          <p:nvPr/>
        </p:nvSpPr>
        <p:spPr bwMode="auto">
          <a:xfrm>
            <a:off x="4495800" y="2819400"/>
            <a:ext cx="152400" cy="0"/>
          </a:xfrm>
          <a:prstGeom prst="line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3" name="Line 65"/>
          <p:cNvSpPr>
            <a:spLocks noChangeShapeType="1"/>
          </p:cNvSpPr>
          <p:nvPr/>
        </p:nvSpPr>
        <p:spPr bwMode="auto">
          <a:xfrm flipV="1">
            <a:off x="4495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4" name="Line 66"/>
          <p:cNvSpPr>
            <a:spLocks noChangeShapeType="1"/>
          </p:cNvSpPr>
          <p:nvPr/>
        </p:nvSpPr>
        <p:spPr bwMode="auto">
          <a:xfrm flipV="1">
            <a:off x="4648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5" name="Line 67"/>
          <p:cNvSpPr>
            <a:spLocks noChangeShapeType="1"/>
          </p:cNvSpPr>
          <p:nvPr/>
        </p:nvSpPr>
        <p:spPr bwMode="auto">
          <a:xfrm>
            <a:off x="4800600" y="2819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6" name="Line 68"/>
          <p:cNvSpPr>
            <a:spLocks noChangeShapeType="1"/>
          </p:cNvSpPr>
          <p:nvPr/>
        </p:nvSpPr>
        <p:spPr bwMode="auto">
          <a:xfrm flipV="1">
            <a:off x="4800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7" name="Line 69"/>
          <p:cNvSpPr>
            <a:spLocks noChangeShapeType="1"/>
          </p:cNvSpPr>
          <p:nvPr/>
        </p:nvSpPr>
        <p:spPr bwMode="auto">
          <a:xfrm flipV="1">
            <a:off x="49530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8" name="Line 70"/>
          <p:cNvSpPr>
            <a:spLocks noChangeShapeType="1"/>
          </p:cNvSpPr>
          <p:nvPr/>
        </p:nvSpPr>
        <p:spPr bwMode="auto">
          <a:xfrm>
            <a:off x="5105400" y="2819400"/>
            <a:ext cx="152400" cy="0"/>
          </a:xfrm>
          <a:prstGeom prst="line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9" name="Line 71"/>
          <p:cNvSpPr>
            <a:spLocks noChangeShapeType="1"/>
          </p:cNvSpPr>
          <p:nvPr/>
        </p:nvSpPr>
        <p:spPr bwMode="auto">
          <a:xfrm flipV="1">
            <a:off x="5105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0" name="Line 72"/>
          <p:cNvSpPr>
            <a:spLocks noChangeShapeType="1"/>
          </p:cNvSpPr>
          <p:nvPr/>
        </p:nvSpPr>
        <p:spPr bwMode="auto">
          <a:xfrm flipV="1">
            <a:off x="5257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1" name="Line 73"/>
          <p:cNvSpPr>
            <a:spLocks noChangeShapeType="1"/>
          </p:cNvSpPr>
          <p:nvPr/>
        </p:nvSpPr>
        <p:spPr bwMode="auto">
          <a:xfrm>
            <a:off x="5410200" y="2819400"/>
            <a:ext cx="152400" cy="0"/>
          </a:xfrm>
          <a:prstGeom prst="line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2" name="Line 74"/>
          <p:cNvSpPr>
            <a:spLocks noChangeShapeType="1"/>
          </p:cNvSpPr>
          <p:nvPr/>
        </p:nvSpPr>
        <p:spPr bwMode="auto">
          <a:xfrm flipV="1">
            <a:off x="5410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3" name="Line 75"/>
          <p:cNvSpPr>
            <a:spLocks noChangeShapeType="1"/>
          </p:cNvSpPr>
          <p:nvPr/>
        </p:nvSpPr>
        <p:spPr bwMode="auto">
          <a:xfrm flipV="1">
            <a:off x="5562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4" name="Line 76"/>
          <p:cNvSpPr>
            <a:spLocks noChangeShapeType="1"/>
          </p:cNvSpPr>
          <p:nvPr/>
        </p:nvSpPr>
        <p:spPr bwMode="auto">
          <a:xfrm>
            <a:off x="5715000" y="2667000"/>
            <a:ext cx="0" cy="152400"/>
          </a:xfrm>
          <a:prstGeom prst="line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5" name="Line 77"/>
          <p:cNvSpPr>
            <a:spLocks noChangeShapeType="1"/>
          </p:cNvSpPr>
          <p:nvPr/>
        </p:nvSpPr>
        <p:spPr bwMode="auto">
          <a:xfrm>
            <a:off x="5867400" y="2819400"/>
            <a:ext cx="152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6" name="Line 78"/>
          <p:cNvSpPr>
            <a:spLocks noChangeShapeType="1"/>
          </p:cNvSpPr>
          <p:nvPr/>
        </p:nvSpPr>
        <p:spPr bwMode="auto">
          <a:xfrm flipV="1">
            <a:off x="5867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7" name="Line 79"/>
          <p:cNvSpPr>
            <a:spLocks noChangeShapeType="1"/>
          </p:cNvSpPr>
          <p:nvPr/>
        </p:nvSpPr>
        <p:spPr bwMode="auto">
          <a:xfrm flipV="1">
            <a:off x="6019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8" name="Line 80"/>
          <p:cNvSpPr>
            <a:spLocks noChangeShapeType="1"/>
          </p:cNvSpPr>
          <p:nvPr/>
        </p:nvSpPr>
        <p:spPr bwMode="auto">
          <a:xfrm>
            <a:off x="6324600" y="2819400"/>
            <a:ext cx="152400" cy="0"/>
          </a:xfrm>
          <a:prstGeom prst="line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9" name="Line 81"/>
          <p:cNvSpPr>
            <a:spLocks noChangeShapeType="1"/>
          </p:cNvSpPr>
          <p:nvPr/>
        </p:nvSpPr>
        <p:spPr bwMode="auto">
          <a:xfrm>
            <a:off x="6172200" y="2667000"/>
            <a:ext cx="0" cy="15240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80" name="Line 82"/>
          <p:cNvSpPr>
            <a:spLocks noChangeShapeType="1"/>
          </p:cNvSpPr>
          <p:nvPr/>
        </p:nvSpPr>
        <p:spPr bwMode="auto">
          <a:xfrm flipV="1">
            <a:off x="6324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81" name="Line 83"/>
          <p:cNvSpPr>
            <a:spLocks noChangeShapeType="1"/>
          </p:cNvSpPr>
          <p:nvPr/>
        </p:nvSpPr>
        <p:spPr bwMode="auto">
          <a:xfrm flipV="1">
            <a:off x="64770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82" name="Line 84"/>
          <p:cNvSpPr>
            <a:spLocks noChangeShapeType="1"/>
          </p:cNvSpPr>
          <p:nvPr/>
        </p:nvSpPr>
        <p:spPr bwMode="auto">
          <a:xfrm>
            <a:off x="6629400" y="2667000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83" name="Line 85"/>
          <p:cNvSpPr>
            <a:spLocks noChangeShapeType="1"/>
          </p:cNvSpPr>
          <p:nvPr/>
        </p:nvSpPr>
        <p:spPr bwMode="auto">
          <a:xfrm>
            <a:off x="6781800" y="2667000"/>
            <a:ext cx="0" cy="152400"/>
          </a:xfrm>
          <a:prstGeom prst="line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84" name="Line 86"/>
          <p:cNvSpPr>
            <a:spLocks noChangeShapeType="1"/>
          </p:cNvSpPr>
          <p:nvPr/>
        </p:nvSpPr>
        <p:spPr bwMode="auto">
          <a:xfrm>
            <a:off x="6934200" y="2667000"/>
            <a:ext cx="0" cy="152400"/>
          </a:xfrm>
          <a:prstGeom prst="line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49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410" name="Group 2"/>
          <p:cNvGraphicFramePr>
            <a:graphicFrameLocks noGrp="1"/>
          </p:cNvGraphicFramePr>
          <p:nvPr/>
        </p:nvGraphicFramePr>
        <p:xfrm>
          <a:off x="1295400" y="1460500"/>
          <a:ext cx="6477000" cy="3835400"/>
        </p:xfrm>
        <a:graphic>
          <a:graphicData uri="http://schemas.openxmlformats.org/drawingml/2006/table">
            <a:tbl>
              <a:tblPr/>
              <a:tblGrid>
                <a:gridCol w="3238500"/>
                <a:gridCol w="3238500"/>
              </a:tblGrid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Schedule Clause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When To 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STATIC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Predictable and similar work per iteration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DYNAMIC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Unpredictable, highly variable work per iteration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GUIDED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Special case of dynamic to reduce scheduling overhead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3" name="标题 1"/>
          <p:cNvSpPr>
            <a:spLocks noGrp="1"/>
          </p:cNvSpPr>
          <p:nvPr>
            <p:ph type="title"/>
          </p:nvPr>
        </p:nvSpPr>
        <p:spPr>
          <a:xfrm>
            <a:off x="747713" y="166688"/>
            <a:ext cx="5260765" cy="4261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黑体" pitchFamily="2" charset="-122"/>
              </a:rPr>
              <a:t>Scheduling in</a:t>
            </a:r>
            <a:r>
              <a:rPr lang="zh-CN" altLang="en-US" dirty="0" smtClean="0">
                <a:ea typeface="黑体" pitchFamily="2" charset="-122"/>
              </a:rPr>
              <a:t> </a:t>
            </a:r>
            <a:r>
              <a:rPr lang="en-US" altLang="zh-CN" dirty="0" err="1" smtClean="0">
                <a:ea typeface="黑体" pitchFamily="2" charset="-122"/>
              </a:rPr>
              <a:t>OpenMP</a:t>
            </a:r>
            <a:endParaRPr lang="zh-CN" altLang="en-US" dirty="0" smtClean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2987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12B5FBFF-BEED-4950-995B-BEDBCFB4391C}" type="slidenum">
              <a:rPr lang="zh-CN" altLang="en-US" sz="1400" b="0" smtClean="0">
                <a:solidFill>
                  <a:schemeClr val="tx1"/>
                </a:solidFill>
                <a:latin typeface="Helvetica" pitchFamily="34" charset="0"/>
                <a:ea typeface="宋体" pitchFamily="2" charset="-122"/>
              </a:rPr>
              <a:pPr/>
              <a:t>38</a:t>
            </a:fld>
            <a:endParaRPr lang="en-US" altLang="zh-CN" sz="1400" b="0" smtClean="0">
              <a:solidFill>
                <a:schemeClr val="tx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Example: Dot Product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119188" y="1800225"/>
            <a:ext cx="6896100" cy="2674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float dot_prod(float* a, float* b, int N) 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float</a:t>
            </a:r>
            <a:r>
              <a:rPr lang="en-US" altLang="zh-CN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sum = 0.0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#pragma omp parallel for</a:t>
            </a: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shared(sum)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for(int i=0; i&lt;N; i++) {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sum</a:t>
            </a:r>
            <a:r>
              <a:rPr lang="en-US" altLang="zh-CN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+=</a:t>
            </a:r>
            <a:r>
              <a:rPr lang="en-US" altLang="zh-CN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a[i] * b[i];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}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return</a:t>
            </a:r>
            <a:r>
              <a:rPr lang="en-US" altLang="zh-CN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sum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1285124" name="Text Box 4"/>
          <p:cNvSpPr txBox="1">
            <a:spLocks noChangeArrowheads="1"/>
          </p:cNvSpPr>
          <p:nvPr/>
        </p:nvSpPr>
        <p:spPr bwMode="auto">
          <a:xfrm>
            <a:off x="2017713" y="4924425"/>
            <a:ext cx="4933950" cy="641350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What is Wrong?</a:t>
            </a:r>
          </a:p>
        </p:txBody>
      </p:sp>
    </p:spTree>
    <p:extLst>
      <p:ext uri="{BB962C8B-B14F-4D97-AF65-F5344CB8AC3E}">
        <p14:creationId xmlns:p14="http://schemas.microsoft.com/office/powerpoint/2010/main" val="24275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DDB57985-7A9D-4327-9410-042D3A16EC8A}" type="slidenum">
              <a:rPr lang="zh-CN" altLang="en-US" sz="1400" b="0" smtClean="0">
                <a:solidFill>
                  <a:schemeClr val="tx1"/>
                </a:solidFill>
                <a:latin typeface="Helvetica" pitchFamily="34" charset="0"/>
                <a:ea typeface="宋体" pitchFamily="2" charset="-122"/>
              </a:rPr>
              <a:pPr/>
              <a:t>39</a:t>
            </a:fld>
            <a:endParaRPr lang="en-US" altLang="zh-CN" sz="1400" b="0" smtClean="0">
              <a:solidFill>
                <a:schemeClr val="tx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Protect Shared Data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Must protect access to shared, modifiable data 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022350" y="2648546"/>
            <a:ext cx="6896100" cy="3138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float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dot_prod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(float* a, float* b,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N) 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float</a:t>
            </a: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sum = 0.0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parallel for</a:t>
            </a:r>
            <a:r>
              <a:rPr lang="en-US" altLang="zh-CN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shared(sum)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for(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=0;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&lt;N;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++) {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sz="3200" dirty="0" err="1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sz="3200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critical</a:t>
            </a:r>
            <a:endParaRPr lang="en-US" altLang="zh-CN" sz="360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sum</a:t>
            </a: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+=</a:t>
            </a: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a[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] * b[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];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}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return</a:t>
            </a: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sum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60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0080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黑体" charset="0"/>
              </a:rPr>
              <a:t>Big</a:t>
            </a:r>
            <a:r>
              <a:rPr lang="zh-CN" alt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黑体" charset="0"/>
              </a:rPr>
              <a:t> </a:t>
            </a:r>
            <a:r>
              <a:rPr lang="en-US" altLang="zh-CN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黑体" charset="0"/>
              </a:rPr>
              <a:t>data</a:t>
            </a:r>
            <a:r>
              <a:rPr lang="zh-CN" alt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黑体" charset="0"/>
              </a:rPr>
              <a:t> </a:t>
            </a:r>
            <a:r>
              <a:rPr lang="en-US" altLang="zh-CN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黑体" charset="0"/>
              </a:rPr>
              <a:t>examples</a:t>
            </a:r>
            <a:endParaRPr kumimoji="0" lang="zh-CN" altLang="en-US" sz="4000" dirty="0">
              <a:effectLst>
                <a:outerShdw blurRad="38100" dist="38100" dir="2700000" algn="tl">
                  <a:srgbClr val="DDDDDD"/>
                </a:outerShdw>
              </a:effectLst>
              <a:latin typeface="隶书" charset="0"/>
              <a:ea typeface="黑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25" y="1141413"/>
            <a:ext cx="8529638" cy="3894137"/>
          </a:xfrm>
        </p:spPr>
        <p:txBody>
          <a:bodyPr/>
          <a:lstStyle/>
          <a:p>
            <a:pPr lvl="1"/>
            <a:endParaRPr kumimoji="0" lang="en-US" altLang="zh-CN" sz="2000" dirty="0">
              <a:effectLst>
                <a:outerShdw blurRad="38100" dist="38100" dir="2700000" algn="tl">
                  <a:srgbClr val="DDDDDD"/>
                </a:outerShdw>
              </a:effectLst>
              <a:latin typeface="黑体" charset="0"/>
            </a:endParaRPr>
          </a:p>
          <a:p>
            <a:pPr lvl="1"/>
            <a:endParaRPr kumimoji="0" lang="en-US" altLang="zh-CN" sz="2000" dirty="0">
              <a:effectLst>
                <a:outerShdw blurRad="38100" dist="38100" dir="2700000" algn="tl">
                  <a:srgbClr val="DDDDDD"/>
                </a:outerShdw>
              </a:effectLst>
              <a:latin typeface="黑体" charset="0"/>
            </a:endParaRPr>
          </a:p>
          <a:p>
            <a:pPr lvl="1"/>
            <a:endParaRPr kumimoji="0" lang="en-US" altLang="zh-CN" sz="2000" dirty="0">
              <a:effectLst>
                <a:outerShdw blurRad="38100" dist="38100" dir="2700000" algn="tl">
                  <a:srgbClr val="DDDDDD"/>
                </a:outerShdw>
              </a:effectLst>
              <a:latin typeface="黑体" charset="0"/>
            </a:endParaRPr>
          </a:p>
          <a:p>
            <a:pPr lvl="1"/>
            <a:endParaRPr kumimoji="0" lang="en-US" altLang="zh-CN" sz="2000" dirty="0">
              <a:effectLst>
                <a:outerShdw blurRad="38100" dist="38100" dir="2700000" algn="tl">
                  <a:srgbClr val="DDDDDD"/>
                </a:outerShdw>
              </a:effectLst>
              <a:latin typeface="黑体" charset="0"/>
            </a:endParaRPr>
          </a:p>
          <a:p>
            <a:pPr lvl="1"/>
            <a:endParaRPr kumimoji="0" lang="en-US" altLang="zh-CN" sz="1200" dirty="0">
              <a:effectLst>
                <a:outerShdw blurRad="38100" dist="38100" dir="2700000" algn="tl">
                  <a:srgbClr val="DDDDDD"/>
                </a:outerShdw>
              </a:effectLst>
              <a:latin typeface="黑体" charset="0"/>
            </a:endParaRPr>
          </a:p>
          <a:p>
            <a:r>
              <a:rPr kumimoji="0" lang="zh-CN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cs typeface="Times New Roman" charset="0"/>
              </a:rPr>
              <a:t>网络大数据</a:t>
            </a:r>
            <a:r>
              <a:rPr kumimoji="0"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cs typeface="Times New Roman" charset="0"/>
              </a:rPr>
              <a:t>?</a:t>
            </a:r>
          </a:p>
          <a:p>
            <a:pPr lvl="1"/>
            <a:endParaRPr kumimoji="0" lang="zh-CN" alt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黑体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7617" y="5596898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tx1"/>
                </a:solidFill>
                <a:latin typeface="Arial" charset="0"/>
                <a:ea typeface="宋体" charset="0"/>
                <a:cs typeface="Times New Roman" charset="0"/>
              </a:defRPr>
            </a:lvl1pPr>
            <a:lvl2pPr marL="742950" indent="-28575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fld id="{C5D67B0D-CE30-584A-B16D-A0469E7B5B55}" type="slidenum">
              <a:rPr lang="en-US" altLang="zh-CN" sz="1400">
                <a:latin typeface="楷体_GB2312" charset="0"/>
                <a:ea typeface="楷体_GB2312" charset="0"/>
                <a:cs typeface="楷体_GB2312" charset="0"/>
              </a:rPr>
              <a:pPr/>
              <a:t>4</a:t>
            </a:fld>
            <a:endParaRPr lang="en-US" altLang="zh-CN" sz="1400">
              <a:latin typeface="楷体_GB2312" charset="0"/>
              <a:ea typeface="楷体_GB2312" charset="0"/>
              <a:cs typeface="楷体_GB2312" charset="0"/>
            </a:endParaRPr>
          </a:p>
        </p:txBody>
      </p:sp>
      <p:pic>
        <p:nvPicPr>
          <p:cNvPr id="27652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785311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788486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1788486"/>
            <a:ext cx="12588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801186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1799598"/>
            <a:ext cx="12588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5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783723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Rectangle 13"/>
          <p:cNvSpPr>
            <a:spLocks noChangeArrowheads="1"/>
          </p:cNvSpPr>
          <p:nvPr/>
        </p:nvSpPr>
        <p:spPr bwMode="auto">
          <a:xfrm>
            <a:off x="1441580" y="5487361"/>
            <a:ext cx="1800225" cy="3603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UGC</a:t>
            </a:r>
            <a:endParaRPr lang="zh-CN" altLang="en-US" sz="1600" dirty="0">
              <a:solidFill>
                <a:srgbClr val="0000CC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7659" name="Rectangle 16"/>
          <p:cNvSpPr>
            <a:spLocks noChangeArrowheads="1"/>
          </p:cNvSpPr>
          <p:nvPr/>
        </p:nvSpPr>
        <p:spPr bwMode="auto">
          <a:xfrm>
            <a:off x="3572005" y="5476248"/>
            <a:ext cx="1800225" cy="3603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Deep </a:t>
            </a:r>
            <a:r>
              <a:rPr lang="en-US" altLang="zh-CN" sz="1600" dirty="0" smtClean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Web</a:t>
            </a:r>
          </a:p>
          <a:p>
            <a:pPr algn="ctr"/>
            <a:endParaRPr lang="zh-CN" altLang="en-US" sz="1600" dirty="0">
              <a:solidFill>
                <a:srgbClr val="0000CC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7660" name="Rectangle 17"/>
          <p:cNvSpPr>
            <a:spLocks noChangeArrowheads="1"/>
          </p:cNvSpPr>
          <p:nvPr/>
        </p:nvSpPr>
        <p:spPr bwMode="auto">
          <a:xfrm>
            <a:off x="5670680" y="5482598"/>
            <a:ext cx="1800225" cy="3603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Multi-modal</a:t>
            </a:r>
            <a:endParaRPr lang="zh-CN" altLang="en-US" sz="1600" dirty="0">
              <a:solidFill>
                <a:srgbClr val="0000CC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184150" y="3077536"/>
            <a:ext cx="1189038" cy="2889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Astronomy</a:t>
            </a:r>
            <a:endParaRPr lang="zh-CN" altLang="en-US" sz="1600" dirty="0">
              <a:solidFill>
                <a:srgbClr val="0000CC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7662" name="Rectangle 22"/>
          <p:cNvSpPr>
            <a:spLocks noChangeArrowheads="1"/>
          </p:cNvSpPr>
          <p:nvPr/>
        </p:nvSpPr>
        <p:spPr bwMode="auto">
          <a:xfrm>
            <a:off x="1443038" y="3082298"/>
            <a:ext cx="1187450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Weather</a:t>
            </a:r>
            <a:endParaRPr lang="zh-CN" altLang="en-US" sz="1600" dirty="0">
              <a:solidFill>
                <a:srgbClr val="0000CC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7663" name="Rectangle 23"/>
          <p:cNvSpPr>
            <a:spLocks noChangeArrowheads="1"/>
          </p:cNvSpPr>
          <p:nvPr/>
        </p:nvSpPr>
        <p:spPr bwMode="auto">
          <a:xfrm>
            <a:off x="2728913" y="3082298"/>
            <a:ext cx="1189037" cy="2873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Genetics</a:t>
            </a:r>
            <a:endParaRPr lang="zh-CN" altLang="en-US" sz="1600" dirty="0">
              <a:solidFill>
                <a:srgbClr val="0000CC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7664" name="Rectangle 24"/>
          <p:cNvSpPr>
            <a:spLocks noChangeArrowheads="1"/>
          </p:cNvSpPr>
          <p:nvPr/>
        </p:nvSpPr>
        <p:spPr bwMode="auto">
          <a:xfrm>
            <a:off x="3987800" y="3074361"/>
            <a:ext cx="1187450" cy="2889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Health</a:t>
            </a:r>
            <a:endParaRPr lang="zh-CN" altLang="en-US" sz="1600" dirty="0">
              <a:solidFill>
                <a:srgbClr val="0000CC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7665" name="Rectangle 25"/>
          <p:cNvSpPr>
            <a:spLocks noChangeArrowheads="1"/>
          </p:cNvSpPr>
          <p:nvPr/>
        </p:nvSpPr>
        <p:spPr bwMode="auto">
          <a:xfrm>
            <a:off x="5273675" y="3085473"/>
            <a:ext cx="1189038" cy="2873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Economy</a:t>
            </a:r>
            <a:endParaRPr lang="zh-CN" altLang="en-US" sz="1600" dirty="0">
              <a:solidFill>
                <a:srgbClr val="0000CC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7666" name="Rectangle 26"/>
          <p:cNvSpPr>
            <a:spLocks noChangeArrowheads="1"/>
          </p:cNvSpPr>
          <p:nvPr/>
        </p:nvSpPr>
        <p:spPr bwMode="auto">
          <a:xfrm>
            <a:off x="6543675" y="3077536"/>
            <a:ext cx="1187450" cy="2889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Physics</a:t>
            </a:r>
            <a:endParaRPr lang="zh-CN" altLang="en-US" sz="1600" dirty="0">
              <a:solidFill>
                <a:srgbClr val="0000CC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7667" name="AutoShape 8" descr="data:image/jpeg;base64,/9j/4AAQSkZJRgABAQAAAQABAAD/2wCEAAkGBhQSERUUEhQVFRUVFRoWFRgYFxcYFxUXFxcVFxocFxoYHCYgHhojGRcVHy8gIycpLC0sFx4xNTAqNSYrLCkBCQoKDgwOGg8PGi8kHiQpLCwwLSwpLCwsLCwsLCwsLCosLCwsLC0sLCwpLCwsKSwpLCwsLCktLCksLCkpLCwsLP/AABEIAL4BCgMBIgACEQEDEQH/xAAcAAABBQEBAQAAAAAAAAAAAAAAAwQFBgcBAgj/xABDEAACAQIDBQUFBgQDCAMBAAABAgMAEQQSIQUGMUFREyJhcYEHMkKRoSNScrHB0RRigvAzouEIFSRTY5LC8RZDc7L/xAAaAQEAAwEBAQAAAAAAAAAAAAAAAgMEBQEG/8QAMREAAgEDAwIFAgYBBQAAAAAAAAECAxEhBBIxQVEFE2Fx8CKhMoGRsdHh8RQjM0LB/9oADAMBAAIRAxEAPwDcaKKKAL1y9Rm8W1Bh4HkPwqT8hf8AOsj2f7VcXGftVSTqfcP00+lWQpSnlFc6ihybfXazzZPtfw76SZozzzC4Hqt/rarfs/eOCYXjkVvwkH8qi4uPKJKSfBKUV4SUHga9XqJI7RRRQBRRXktagPVcLUxm2mL5UBdug5eZ4CvAwbv/AIrWH3V/VuPyoB6mIUmwIpWo3GQZEDILZDcgc1+L9/Sn0MuZQRzoD050rJN+PaBPDjOzgcBY1GYEXDMddfIW4da1Da+LEcTMTYBST5AXr59wOGXGSTTyyhSZLiMMokkLnuqpcgAcBfXhwrJqq3lRudbwylCc5TqK6S/cu2yPbCRYTxn8SG4+R1q67I35w2I9yVb/AHSbH5HWsTxu68yMQEYt7xUXIjQ6jPK2Vb+XqRUfi8I0QVmylW0V1YMpItcBhzBNZqWtvbNzqVPDNLVzTe1/Y+mo8QrcDSoNfOWy98cTAe5MSB8Ld4fXUehq57H9sJFhPH/Uhv8A5Tr9TWyOoi+TmVfB9RDMfqXpz+hrdFVvZG/mFxGiSLm+6dG+R1qejxStwIq9NPg5c4Sg7SVmLUVy9F69IHaKKKAKKKKAKK5ei9AdooooAoorjGgKF7U8d9gIh8bAeg1P5D51Vtm7p4VsJhmxCzGXGTlIzEwUqhuLkHQqAuY6X71SG/UplxBW/uC3kTr+1KYDemINhzPhyThVKxNG5sAVy3KNYE2A1vetKUlDBnbTnkQ3uwRklxUiQwPFAsWCQSBs3atlIMJX41MsY15C1xrVO2huti8Ic0kMsdv/ALF7y6c86E29bVe9j7Rik/g4nkUM2JkxeJzdwdqCzIgLWB7zpa3KOnOLwM4gxKzZlk2jjVhRc+YLCSLlbGwHZK/DwpGo4YEqakUPZm/mMh4S9oByezf5hY/Wr1ul7T2xEyQyREM17MpBXQXub2IGnjXnbCYaZseZMNAYsGiqjqCshlynullI0BsLeIqJ9lux74hpD8C5b/zNx+g+tTbhKLlYjFSjJK5r6nShnA402xOII7qKWPp9SeFIrs9n1la/8q3A9TxP0rGaj1LtPXLGC7eHAeZ4CvK4Bn1lbT7q6D1PE+lqfRxBRZQAByFVbfjeqTCCJIUzSTEqrH3VIyjnpclhxPKoykoq7LaNKVaahHlk9isXDh0u7JGg6m3/ALNUjbntXVbrhkzHhnbQei/vVW3p2XiRkbETCWZwzdmpL5EUG7XHdsDoQNBXqDY8Jw4fElo+xRSTEFYyRzsOykPC+UmRW56Csk6s27LB9BptBpqcY1Kr33fC/jl5HOwvaHOMSpnkzRsbOthoDpcDlatR2c+Rmj5DvJ4oeHy4elZpPslRhlhbKzAmKPs47yNiCxeOTtNAI3iK6MbW0Goqxbm7a7bCqT/iYY5H6mP/AEtx/l8anRbi9rfJn8SpU6kPOpRslh+3Rnv2s4t0wLhFYlyENgTZSe8TbgLC3rWGYB4g4MwZkFzlUhSx5AsfdHW2vCvqPIHXqDVc2z7O8JiLlolDH4l7rfNf9alWo+YZtHro0IuElyZAm8CSmxlEKWK9i8OeAg20ZlYsTp7zC9TceGmMLERxSjLlgkwhT7IE97KrnieoN6dbZ9izrc4eW/8ALIP/ACX9jVUbY2P2e+cI6dSnfjb8QGhHmL1x62gkl9H3/qz/AHOpCtQqYpyz2eCSmw8DPCrd6aRQjiXtBIr90Bcqqg4Xu5vrqb60zfdUa2njNmIdrHskPFVzn334AhReuye0ORxlmgglXoQf3IFd2ft7Ch0ZRLhXS+S1p4VzXvZG1X0rKo6iCymvv/f2NKlVhx/JEY3Z8kTKjr3ioYAam3kNQfCw5VKYTebF4RsolOlu6WDrqAep+hqawjZ0yx9nOGctLJhnEc7qbkgxsA3QGzUzGFw7KqmGKKQuY44GLI4LaBpHN2Y8CAot48athq5R5Xz9/wBSb1EamKsU0WHZHthYWE8f9SG/+U/vV22Rv7hcRYLIuY/Ce63ybWsZxW6jxkqXN1GrlCsRa3uqxOZz+FTURiIHjtnBXMMy3tw5Hwro0tbu4dzNPwzS1s03tf2Pp6LEBuBvStZr7H+1aF3d3ZC2VAxJAC6G1+pNv6a0mulGW5XPmtRS8mo4Xvbqdrw8gA1ptjtorGLk1T9rbxNISq9CbDoBck+Q1r1uwpUZVXaJL7X3oC3CH1rm7e84mJRiMw+oqggyT3YAiNQWeQqxRAozG9uJsOA+lRcmPbDSRTQtnQi4fUZ7GzqVNspGndN7XBvrVe/qdleGQcHBP6/mDdwa7UTu/tlMTCsiG9x/fqKlKtODJOLafJ6rhFdooeEPtPdmKbVlF+vA1XMd7Pv+W3odauGJxVmVF95j8hzJpI45kNpBpyYaj16HzqSnJcEXFPkzv/cOIw7MeyjlVhZldBIrAG/A6j0rxNte7YdWR8ImHV+z7AK2V2sAQsg90LnFtT3q1IZWHIimmK2LFIO8oPpUt9+SOy3Bnu8G2EfBrEkqSySS5pWWLsSVXvLnTrfLrztVi9nezuzgzW1clvnoPoBSmL3Bib3br5fsaseAwYiQKOAFq9lJbbIKL3XYhjmMbrJyGj/hPP04/OnrSgfK/pXnERBlIPMVVNrbvvOEkgfssZhTaJzfI6HXs5RzjYaHmCLiqiwsGzNuQ4iGOaJrpKM0ZIILDXgp1vodKp+9O1IdoxpBECTLE8+Fl4K8kDZZIgDZg+W9weRPSqRs7ZURTCjHXhWH+JwZYOyDA4vtjNC2YEAXRgAx0OVetOtlw42eGGTDQ9qZpxiopgwWODExO8WJzf8ASnCFhbS8p6V40mrE6dR05KceUIbAx7GMqovJh2OIiB4unDERHzXvW65qk2mggiQl0liLOI0Bu74OWxdHt7rJIQy3I1U2qS297PZ/4ozYZ44lkOYkuymJ2BzgWHeBueFuJp5sT2dwR2cgYlrm5fSMEf8ATHG4tYsT6VkjTnx9z6WtrNM0qm55ztXPW6v0y/uyt7ObF4mTNgVeCIQpCzs/cyoCLs5HeYX5C4q97jbqR4VHIYyO/dkYiwst9FX7veJ11P0qZi2SCB2liBayroqjoB0/YU8eRI11IUCr4UlHL5OPqNfOqtkUox7Lr7vqNdnnIWiPw+74qeH7elSFqj0k7RwyqQACMx0uD4cakatOectSUuFVuIFLUUBVts+zzCYi5eJc33gMrfNdaom2fYswucPL/S4v/mX9RWyV5IquVOMuUaaWrrUvwyPmfam52LwxvJC1h8ad4D1XUU7l32YqiiO4RApWRu1QkcWKuuYt5tX0TJhlbiKru2fZ/hMTq8S3+8Blb5rY1kq6KFTL6HRh4mpf8sf0Mem20cT2aJLlewQKY1Cg2Ym1tAug5HVgPGq5iFYSMpOZgxW9yczA24nxrStsexYi5w0p6hXF/ky2P0qH3c9nWKXHRCaL7NWzswIZDl1A9TblVNPSeU7JY/s6NPWUFFyjLjo+TWdzdlDDYSJPuoL+Z1P1Jr3tbeJUuF1P0FJby4looe7wHvHoKoWJmaUKYyGLSCMj7jMbJm/lbXXwNdJvbhHF02m/1DdSbxccbX2+Tck00LPh57TL2imJ2dEcZjCVsW1sQCCSBoTblSOAxMIlcJK5cKyhiFjU6i7Ryd7szoRmdbWY6jjTfHKrBIVgMjhWOXtsxgux0aRRlKn3sp90no1qqv1O5CnGP+3FYaz/ADyju0sYyZWVlVoSWjA0ingmYsCq+pV15g9VpliMJkRs7NDG7F44DZpLgWU68FAJF+YApNsQsBARlldVsGIJSJr3PZ30PE69deZpvg8DNiZLIGdzqxPLxY8hUW7m+EFTW6Tsub/P/c9ic3D3lOGnCMfs5GA8Fc6A+R0HyraBMKpm6Xs+SC0ktnk6kaL+EH8zrV1CVfBNKzPlPEq1KtWcqS9339T3SWJnCKSeQpQmo6X7WTL8CWLeJ5D9f/dTOcMsVtNcNC+JmDEG2ii5Ck2Gn1JqB2P7QJcRIf8AhGbDmQRhkOZlJ4dovC3XgB40n7Q8dLPLFs+AEGUhpGsbWGtr8wLFj5Ac6ZbzYKHZqBMLn/icRGIdGJ7ugZ8vDOxsoPU6c79Shp6bppSV5y49F3efc59WtNTbTtFc+rLrhSrDPhZFdbkFQwK3GhAPI3vpTzDbQDHK11YcVPH+/GqNDEdnYaPCwSRpjZrSHOLqx0GTNawJtkUtobGrwuFzxr2wXOAMxW4ytbXKTra9Yq1JQd4vHTvbua6dTfh8j2u1Fh5Ive76feA7w8x+op/BiVcXUg1QWitRuN+zkWTke6/kefodakqSxMIZSDzFAQ0u7EHbYiZxmXERos8TKrRuYs1nKke9lIX0FK4SYLGseFiCqoyqLBUS3IAcv3p3syUlcre8hynxHI/L8qWknSIakKOQ/YD9KAbJsy5vKxbW9uQ/Xr9OlOZZUjXUhRy/0HP0pqcVJJ/hrkH3m4+i/v8AKlMPstQczXZuramgE/4uSTSNco+83H0X96Uh2WAczku3Vtfl09Keha7QHFW1doooAopCbFqvEiqfvF7VcFhSVeZcw4qt3Yei3t62oC6s4HE0yk2mCbIC56D9TwFZzg/avDiNUwmPxC9VjRUJ6KO07x8L38KlNj+2nZkh7NmfDMDYrNHkAI0IJW6ix6kUBcTiXXKXAAJtYG9r8Ln++NPxTRmSeK6MGVxdWUgjqCCNDrRs7EZkF+I0PgRx+tAO7V4cqNTamk+NYnLGtzzPBR5n9qj8bjoMOQ2KlGY8F1sPJRqfM15KSirtnjaWWSuLw6yoQbEGse23hX2fi+BMTcvvLcEi/J1NmU8iAetatgsUA/dIKSDPGRwIPED6H1ppvbu6uKhZTx4qeh5H++V6jJXWDfodSqE/qV4vn+TKppLh3KxxRykq0qqRJMpY3yRlyFDEDMFAGvS9ReM2iGXJGojjHAfE1+btz4DThpXk7Ml7XscjGRSRlGv9jnetE3T9mwW0mIszcQvFV/c1Sk5YPp6uooaSN5O/ZfPnYq27W5EuKIZgUi627zD+UHh5mtZ2Ju7FhkCxqBz8SepPM1JQ4cKLAWpS1XxgkfMavXVdU/reOwAV2iipGEQxbkIbcbUlgYgqDKQ19SerHiadkUwlwBUlojlPMfC3mP1oBaPDgEseOuvTy/vlVUfdu2Ml2hMzShEJijC95SBoFA96w4c7tc8Ks0O0ATkcZG6Hg34T+h1peeC4A4CrqdWUG7dcfl2Kp01Ln4zJMPtCRBLtWZbyu/ZYZWvZW1BNuiKMo8QeFWrZX+9YjE8zRzpIyiSOwV4Q3xAgW0HEa9PGpnePYQxcJhYWUHMjD3lYcCL6HidDxvVd29jcbh8EIWbtppnESOiFcqGw75++3C/LU8q6Lqqukkldu2ei6W7W6mPy3Sd23/Y92NvRNi9oyJDl/hIVyuSL5m1AKnqTe3Ky+Iqyy4EZiY2yPxPQ/iH6is03R2DiHefCjFNAsD98RrYuTcXzaG3dA18KtEu9cOHxC4WSRnKr35mygBuIzgWF8tuHUaG9UaylCE9sHwl/l+5r0EK2oT2xb6lkh2gQcsoyty6HyNPg16Y4aZJo73WRG4EEMGHW48a84YZJMgYkWvY65egv4+Nc8ueHZisuEOYshykixP1+f714w+z0U3JzNzJNzSu0cRkQkceXmeFJf7sBA1YMALsDa58RwoB8BXah8ZiHw6NIzBkXU8m/Y0YHeaGTgwv051LZJrclgExQa8Ryg8DRINDUQNp9pKpsO83QC5+QpvK0jAlyIkAuSdSANSTyGnWltmOCp0AZSVbxI4H1Fqzz217clMSYDCgmTEDNMR8MIYKAfxvpYam1tb0Bn3tE9qrzu0GBZlhFw0tyZJuRynikflYnnppVS3S2b2jyWQSTBU7BHF0Z5Jo4szA+8FDk2OnM6AitF9mns7dcQI8SskYKPM7LmTtlRlRI1cWYLcs7Duk3StkxsOFw0YmlWKNMOmjso+yXhYG1+drDrQFNw/sWw0kYONlnxE1tX7QoqHpEi6KoPAVVPah7JViwkuMSSSSaMqZC1hniHcLNYay2yFm0vlY2ua1rZe9eExMXaw4iJktcnMAV/EGsVPgbVj3tZ38jxc6YaF2bCqjJNKuYx9o5UqwI0YRsi6+LAUBnu5ntBxWzZAYGvGT34mJ7Nx5fC38w18+FfSG6G9cONQTwHuy+8p96OUWzq1ueoI6g38vl3D7tYh5eySJmftOz093PYm2c93UAka6jhV+3Jjm2TiIneWN4Z3SKYISyxtInaQNmtlYMjEhlJFs4OooDeZGcdpGpsxVmiPjbh6Eg+tUPd5AP4iZiXxMSMwR1JIINixJPeIOltLWrQcWhdFdPeXvD0/cXHrUSd2FkxC4qKRoy2rqADc8GBv14EWOorFqaMpuMo9PlzNWpuTUl0+XGO623JMXHIr2MkWV0YAC976G2l9CL87+FW3B4gOgNVg704aHFJDhlV1aTJiniQlYXeyx53QZLmQhSt7jMDoAanR9lL/JJqOgfmPXj860UYShBRm7supxcY2k7sXGzIw5cIuY2ubC5A4XPhTsCi1dq0ncKKKKAKKKKAK5XmSQKLk2HWhHB1GtDy64E8RhVcWYA0ztJFwvInQ+8PI8x4H51JUEUPRDDYpXF1PmOBB8RSbwnNmAueV65idmgnMpKtyI/vhSce0ChtMLdHHunz6GvU7HjRDT7DbDyz4qHWWWMgxk91nFsrA8ra6c/Cmu525qrE0mKjV5piWfOASoPLXmeJt1q2sgax4j6UqKslUlJZ+WNNKu6NJ0qeNzu319vYhk2UmFs0ZZUVQvZjVW0soF+BueNPtnYcgFm1ZtSf0HgKS/xpf5IzYeLcz6cPnUgdBVbdymU3N3kRO1MdGssayOqC9+8QASOA18fyqWRwRcEEHgRWKe0begHGmMHSNRf8Ta/lb51H7J3ski1jlZPAHT1B0+leES9+1neIRJFADrIS7fhTQX82I+VUHDba8at23fZ1LtSOLFNiMk7QqMrJ9nl7zLw1UnNc8eNUPa3s+2jhb3hMi/fiOdfUe8B5ivs/CpaJ6dU3NbuqeM/n6Gee65rfs9xLyRszMSt7Lfw4/W/yq5WqF3T2X2GGjj5qoBPU8z6m59am6+T1ElOrKUeLl8VgjT9nN4SC39Q1H0uKyt98sPDvJijimKrGiRwd247RYwLX+EntJACdO8bkc9a2nh8yG3EajwI1FfNu+2Ck/8AkDskLTZpYZ+zVcxZSsbEW8wy69KoPTYttbwY7tYsTh8FLJho43MiO6xTOXy95Yjc3RVNg1icx0GhpHa27eL2xhgMRL/BwSWcQLGGmIvde3ctbocqgcddRapTF7+x3CQKWkeQQp2itGnan4TpmzAFHK21RrgnW0Ef4/GSQ5lkRWutyXjiUoyO7GMLd1eFnhyyaXjJB1vQFQ3a9lWFw2NzYmVcbFYmFYgGHcYK74gXsqIWQEXIu2ugNXrA7wy4zDSxQQiB7qIwl7KupZJCFtC1o3S9tCwIFrGpPZXs4w0YPa3mJIPeGVdFCe6pscyKgYHut2a90ZQBauzoDHvaBsafA4H+LiAR1IRkDs4hRpVdXvweXMkQLHhyuALYbjdqSSkF3Jtoo4BRmZgFHAAF2sBwvX2RtvZCYnDywSC6Sxsh8MwtceIOvpXxvtXZr4eaSGQWeJ2RvNTb/X1oD603Ox/a4aItxkhjk9JEVvzJHpUhB9nKUPuvqvg3Meo19DUVsHBGDBYK+hjgijf1Rfyb86m8fh86XGhGqnoRwoChbe2fNhsZE0TOsYlQYfDwA2aIKGmVIUKpmzK2Z5O7lnFiCoq5w46LFxDs3GYqsgB0eO98udD3l1BFj0IpvtXAjFQB1LrKlyhjKrKrWKsiM4spYXXMeFwb6XFX9ne0I4pZIwhQYmQtGwDvHnRFDRjES2eaSyu5PuCzBSbUBe9nYrOmuhGhHQjQg+tO6jJvs5Q3wyaH8XI+o/KpIGgO0UUUAUUUUBG7Tckqg5nWkSMtihNr2P7+VepHJZiONiB/flevGHnXLxIZRcg1elg50pXm2OI9oke8L+Ip1Fi1bgfTnTExg5eRYcBSCYE8WNrdNTeouKLFUqL1Ju9eZIwwsRUUcRJHxIYcPl+tOodpqdD3T41BwZdGvFuzwxM4R4tYjcc0PD06UTY0ullBVybEH4RzN+B04VIhga4EFRLxPC4cIoA5V7lW4tXuigME3z9kONM8s8Eizdo7OVb7Nhc3sNSpAGnLhVU2Lu/ijjYcLNDJH2kgUllNsg1chvdPdDcDX1KVptPs5G4igG8cwGg0A4DoOX0pPHTXXIOLkL6cT9L1yTZTr7jX8G1+vGlMLgmzhm+Hh68/oKAfwpYAdKUoFFAcIrFvbFs+TCyfxkS5laJ8NOuoBjk1RrjXuyWIPJglbVUPvHs5JYyJFDoQVkU8GRtGHyufMCgMH2V7X448ODPhzNixP2uYERxNkB7JpAupKl2soAGg1rTPZH7RH2nHOJ8izRveyCw7J/dsCb6EMCfKsX9onszm2bIWUGTCsfs5Rra/BZLcG8eB5dKqWE2hLFm7N3TOuV8rFcy3BsbcRccKA+sNs+0jAYWVYpMQhkZwmVO+VLG13y6KBfW5q0LXw/etvwn+0IkWBgXsXmxSxhZCxCx3XuhidSxIAYgDnxoDcSaxHe/c2DH7ww9hJHIGUSYwIQ3Z9iQO/bQFxkXreqTjN9Nq7ZmECO1m/wDqi+ziVesjX90dXJraPZ5upHszD9nEO2nksZpQMqluSqTrkW54cbk87UBd5oQ6FTwIt5XpLZzHJZuI0PppSIwkj/4j2H3V0Hz4n509hhCiwoBgPspbfDJ9Gtp8xp51St+YJcNif4qMyD7Jisp7N1STQCMtO2TDwEasVGZ7kX4A3/H4bOhHyPSo7FwnEYc92MzJcx9ogdEnVSEe3mb6cjQCmzcfHjMMHjYMrAi4DCzqbHRgGFiOBF7Wpzs3EEjK3vKbN5j9+PrVG3Z3lnixPZYrO8kzIhjQI7QMM57TFGO0UZdSoKqfgDWuSKuU0gDJMhDI4AJUgqQfdYEaEcvUUBKUVxTcV2gCiiigGsmBB4aGm0kLDiMw4Hnp+dSdq5apKTKpUov0INY7EFDYj72ot4EV7UsvUhVLE8iTUrLhlbiKZyYEjVTfwNWKdzLKg48CCP3QTY24G/M6a+NeMREXsV10set/GhotCtsnO4vxHh08q9ktYa5re8VHy051PngqaxZjZJHQ2Fx4cqewbX+8PUftSbEGwIB4kXuLD1pHExAWI0N+F7jzFeNJ8kU508xeCahmDC6m9KU2wMGVAOfOnNUPk6kG2k2FFFcJrwkdopGbFKouxAqNxW3QFLCyoOLuQiD1bj6XoCXLWplPtVFNh3m6LqfkKom1/aLCtwpfEN0W8cXqx7x9BVP2nvpiZgVDiJD8EQyA+be83qbVphppz9CqVWKNpw+1QXyMLNbNbTgSRy8QRT2VLgisl3F2t9kVPHDvnH/5SkK48lkCt/VWsQSZlBqmpBwltZOMtyuMcFGrxtDIAwXuFWAIKHhcHQi2npVD3i9gWBnJaAvhmOtks0f/AGNqPRhWgywlZM6i91sQOfMUmY5X95sg6Lx9W/a1QJGHY3/Z4dDb+Oi8LxvmPkqk1I7F/wBntLgzTu46KgjB9SWP5Vs+H2cicBrzJ1J86dWoCv7v7kYbCJkhiVRz6sRzYnVj51PJGBwr3RQBRXGa1RL4+R2bsQCE43Nsx+6p4XA66cKAl6jZvspQ3wv3W8/hP6V6wG1VclTdWGjKRYj0/WnWKgDqQeYtQEPid0IpJi7s/ZlhIYVbJE8ot9pIFsZG7qaMSvdGl9adydnGpivmveyADug8AABoo5V6aCUgLmygCxI95vXl+dOMLgFTgPM8z50B6wakIAaXoooAooooAoorw8oHE2oD3XK8LOp4EV7BoDjJfiKbSYAcVNqd0V6nYhKClyRM8TDiOVr8TbzpvgYMzgchqanSKbSTJHcmw6mpb8Gd6b6k08DgUFwONRGM28FUtoi/fkIRPmePpeqbtf2jQjRC+IPheKL5nvt6AUjCU/wo0uSRfZtqqDZbs3RRc/SoDbW+McNxLKqH7i/aS/8Aaui/1Gsy2nvjiZgVz9mh+CIZF9SO83qahY4yxCjixAHAC5NtSa2Q0fWbKJVukS4bS9ozE/8ADxhf+pLaR/ML7i/Wqtj9oyztmmkeRurEm3lyHkBTnHbvTxSvG0bM0YBcoGZQCM17gcKlsFuG8ireaJJpYjLDCbl3UC4JPAX06/Q1piqVNXRW98uSD2Rs7+InjhzKhkbKGa5ANjyHE6WA62pfF7vzJ27Fe5h5OzkYm3eJAAUcSSCG8jer5gN3YVaKJcODHJhu1GL7xeOZbEFm4JY20/1prvDvThJolSRc6zoJZDCftI50AUFge6QQLC/TgdLV+fJy+lYJeWkslO3b2kIMSjN7jXjl/wDzkGVvlcN/TW0bt4g5DG570ZKHxy6X9RY+orBpSp4CwtbXieOvgfAaVqW5e2M6wuTclexl69pEBlJ8Wiyn+k1XrIcSJUZdC/s1qruJ3myuQBcDSpHbWOyRE8zoKpdfK+Ka6WmUYw5efyJVqm3gueC29HJzsfGpJXB4VnVPcJteSPgbjoao03jcJYqqz79CMdQv+xeqKgsFvKjaP3TUxFOG4G9d2nVhUW6DTXoaE0+BjtbEMbRx+++n4RzY+Q/bnUbtTGJh17Ni6RRoHYqbPJdiLAixHe7zHTiORNS2Lw7Zs6WzAWIPAjjb51Tt7MNPI/bQBi6KAIh76m+rLqAy63NtdBfSk97SUObltPy7t1HZWuTburqGZs6i2WZbCWK9iBKo5ajl5gcaeR494SFn4HRZAO6T0P3W8D8zUHsHYcsEZllSNTIRLKi58zSfDn1K5VYljlFudtNZnB7YEgCyKveXvXtbW2hDeBF/xLa96vlGzsnczKouuLkykgIuDXuoVsG8GsN3TnHe7L+Anj+E69DT7A7SWUXB8xzB6EcjUC0eUUUUAUUUUAVHytmmC8QFLH6AfmflT81BYnHdmJpeNrIvny9Ltf0qMpKMXJ9AL42PDx6sRGeVmKk+QH7UyXasY93EejqSPmAKrtmkLMczNproSWY2APhodBScsLLoylfMVxJ+JVOYxwU+Y+hdMPjpCLrkkHVHB+htS3+9gPfVl8wbfPhVDjlKm6kgjmDY1bd39umW6P74HHhmHA+orXptfGq9slZkozvgkp8WGjJQ30rON8N7ZsPN2cSKt0V1lbvuVYfCD3VIII4HhWhxjNM4AFgAPWxJ/MfKqD7RtkXhzjjA+vjFKf8Axk//AKNdiht8xbhUvtwUHE4qXEODIzyuTYXJYknko/QWrmNwLwuY5VKOLXU+9qLj5ine7e0Uw+KimkLBY2zHKAWtYi1jyN7Hpe/Kr/Lgsu0XXD9nCJIP4gSWWSWa5JPZGU5Ua7W5gADhXSnU8t7bYsZYx3K5Qdk7vPOrSZo4okIV5JGyoGPIaXJ1GniKsmyN1MIMNHNiWzJKXUyLLkEZBZVEaAZpHJB0+lSG828WEBkjkBkTEKrypE6l4J0sL5vduQEFwfgPWqv/APMJYsy4O+HhNrJcSENaxYM4JDNztVV6tVYwS+mJfBth/wDhpmxCxpEZIsUkvcMgAsrZCMxcjK1v5uFVaTfuNShTDh3w5dcNKzsMsbEhc6AakLYWvy5XNVeHDy4mQ5VkmkY3awLsT/MeXDn0qewO4xJ+3kCnnHEBLL/UQcierV55dOnmbJbpS4IKbbMzIyNNJkZixXOQl2JJ7twOJOnDWnez91p5QHyCOP8A5kpEael9W/pBrQtjbnhLGKJYz/zJLSzeYLDIp/CtWXC7uIDme7v95iWPzPD0quWrtiCJKjf8Rn2ydxY+YfEN6ww/rI3+W9XXZe7hTLmyKqHMscahEU2IvYak6nUk8asCQheApvtHEiOMk9KxzqSl+JlyjGJVt6dpDMbnuoLm2p9BzJNgBzJHjUTHMD5hY3Zb5iglXMAzAWve48spPEAqyNdsxAJuTryJVluPEBjYkEAm9NEwYTsxEAt2Fy6llRexeAlmP+K7O7tl495cwABrhQjpPEFK7+r9u1u5hm1KVxyD/fX9ONdqPSYhiblzZ/s2z5+7aGGOZdEBdysmYAG4a2lPInB905hYMGCsoZbhc6hgLoWvqtwM3S1czWeCTox3U3u9LZK3EUpfD41091iPypA+II8wR16+R+RorkRnW00sXiwpOPBYsFvPykHrUvLh0mUEeYI4jyNUdVubDnpV62ZBkjUeFfW+F6utqYydRcYv3NtGpKayN0xjR6Tarycf+QH5ivOO2SHs0eQMb+8uZGvfUjrqT5k9ak5IwRrUc2GeI3j1Xmh4f0nl+VdgtlFS5IjC7WbDWSRWKnRQBd734kn373W7XOZmFuNhImCPEFpIWyurFM4GjFdCGHxAHS/HjrS8kUWJXUd5b20s8ZPNTyPAg+Aqv4rCzYNy0QAiJUkgDKqLcZXFibKgJzDVme1xYAywyhuVLnKJ3C7UZW7OYZW5Hir+Ktz8tDUorXqHwm0o8SOzlTI/ExOVzjS4PdOhsb8iNelKQRvC4XNnRr5bnvrbr1Hjx61EvjJSV0S1FFFCQnO9lJ8KrG14z/Cg9XDnybMB/wCNWDaYPZkDiRb56V5mwqvHlFmGXKQDxFuFVV4eZTlHujxq6KVhcWI1W2pL5mGo0ClQL9e8Tp4Urh5lbLGoYC2QZiDozhnJI4d1bcOtdx+w3QkqC69QO8PxDiPMaVHA18zLzKT2yRn4wx9icFd2sbkyBeFgWe5sp+6Bz6G9e9hn/iUtoLtzJsMrc+elNI8a40DX4WvYkWBAtfgbEi46+VTOyNmtEjyMLNkIUcwG5noSTYDzq7Tw8yqnBdbs9irvBO7I1DP95ifS+n0prt/Aq4s/uSKYn/C4tf0NjUlgIssajwruNw+dCp5ivpeDQz53xmEaKR4395GKN5qbfI2v617xm05JVjWRyyxLkjvburpoCLdBxuav28O6KzYgSs7gsiiRETM7Ot1zZjZFBULqT10qV2LugEsYoli/na0s3/cwyr/StdN6qO1XV2ZVSlczvAbqzyKGKiKM/HKezU/hBGZv6VNWfZW4sWl1fEN1a8MI9B9o3qVq/wCE3dRTma7vzZiWb5mpWOEAWArLPUzljgtjSiiu4Ldg5crEKn/LjAjj9VXj/UTUzhdlxxiyqB6U7tXazXb5LTgFdoooANVnerEnury41ZqZ47ZiSizCs+ppyq0pQi7NojJNqyKJXMtTmN3ZZdUN/CoeWFlNmBFfE6jQajTZax3XzH5nPlSlAT6DiAbgHVQRcCwvYGxYXFuNMsbhSeyIzuYxkAZVlVEAyqoFgAAGLXkFjlHfBXV9XCL8a0aLxarpnaT3R7EFIa4WLL3QDmZ1iQMSLgHs4vtLFcuQM5K370jCwJFKR4oElb3IfszbMVz5iigSBcpDEHLe3MHhcqSJcEdeItcHpcHQ+tInCDtS4VACLKFDDJayrlFsq5Vzi4Jve4VSTbrRr6LXRlKrG0vfPsiWGTm72EzyBuQ1q5AVGbv4HJGNLE6mpS1dXR0FQoqC/P3Zvpx2xSO0UUVrLBlitnBjmU5WHAjj/qPCkRjT7kvcY6Bx7p/Y+BqTpKfDq4swvQETHsVI5Gnc6gluVrlQpbQXzFdLXIF9LXpzgIS7GR+J90fdXkPPma9Ls02CliUBuAdeHD0p+q2o8kYxUeDtFFFCRxlvTKTZCE3AseouD8xT6igIx9nOPdkJ/EA314/WkJcM/wAcaP6C/wDmB/OpqivHFPkEJA8acYzH5RqPqtzS+KkV1VYyCC4v1sNTfnyFSRQGvKwAcBXiilwD0g0rprtFSAn2Ave1ewK7RQBRRRQBRRRQBRRRQBRRRQHDTfEYFHFmANOaKAreN3X5obeBqExGAdPeU+fKr/SUsAbQgVzNT4XQr5tZ90UzoxkZ7TzZOE7SQDkDc1YMbu0jar3TS2yNkCIE3uTzrmabweVLUKUmnFZKoUGpXZJxrYWr1RRX0xrCiiigCiiigCiiigCiiigP/9k="/>
          <p:cNvSpPr>
            <a:spLocks noChangeAspect="1" noChangeArrowheads="1"/>
          </p:cNvSpPr>
          <p:nvPr/>
        </p:nvSpPr>
        <p:spPr bwMode="auto">
          <a:xfrm>
            <a:off x="63500" y="-879475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27668" name="AutoShape 10" descr="data:image/jpeg;base64,/9j/4AAQSkZJRgABAQAAAQABAAD/2wCEAAkGBhQSERUUEhQVFRUVFRoWFRgYFxcYFxUXFxcVFxocFxoYHCYgHhojGRcVHy8gIycpLC0sFx4xNTAqNSYrLCkBCQoKDgwOGg8PGi8kHiQpLCwwLSwpLCwsLCwsLCwsLCosLCwsLC0sLCwpLCwsKSwpLCwsLCktLCksLCkpLCwsLP/AABEIAL4BCgMBIgACEQEDEQH/xAAcAAABBQEBAQAAAAAAAAAAAAAAAwQFBgcBAgj/xABDEAACAQIDBQUFBgQDCAMBAAABAgMAEQQSIQUGMUFREyJhcYEHMkKRoSNScrHB0RRigvAzouEIFSRTY5LC8RZDc7L/xAAaAQEAAwEBAQAAAAAAAAAAAAAAAgMEBQEG/8QAMREAAgEDAwIFAgYBBQAAAAAAAAECAxEhBBIxQVEFE2Fx8CKhMoGRsdHh8RQjM0LB/9oADAMBAAIRAxEAPwDcaKKKAL1y9Rm8W1Bh4HkPwqT8hf8AOsj2f7VcXGftVSTqfcP00+lWQpSnlFc6ihybfXazzZPtfw76SZozzzC4Hqt/rarfs/eOCYXjkVvwkH8qi4uPKJKSfBKUV4SUHga9XqJI7RRRQBRRXktagPVcLUxm2mL5UBdug5eZ4CvAwbv/AIrWH3V/VuPyoB6mIUmwIpWo3GQZEDILZDcgc1+L9/Sn0MuZQRzoD050rJN+PaBPDjOzgcBY1GYEXDMddfIW4da1Da+LEcTMTYBST5AXr59wOGXGSTTyyhSZLiMMokkLnuqpcgAcBfXhwrJqq3lRudbwylCc5TqK6S/cu2yPbCRYTxn8SG4+R1q67I35w2I9yVb/AHSbH5HWsTxu68yMQEYt7xUXIjQ6jPK2Vb+XqRUfi8I0QVmylW0V1YMpItcBhzBNZqWtvbNzqVPDNLVzTe1/Y+mo8QrcDSoNfOWy98cTAe5MSB8Ld4fXUehq57H9sJFhPH/Uhv8A5Tr9TWyOoi+TmVfB9RDMfqXpz+hrdFVvZG/mFxGiSLm+6dG+R1qejxStwIq9NPg5c4Sg7SVmLUVy9F69IHaKKKAKKKKAKK5ei9AdooooAoorjGgKF7U8d9gIh8bAeg1P5D51Vtm7p4VsJhmxCzGXGTlIzEwUqhuLkHQqAuY6X71SG/UplxBW/uC3kTr+1KYDemINhzPhyThVKxNG5sAVy3KNYE2A1vetKUlDBnbTnkQ3uwRklxUiQwPFAsWCQSBs3atlIMJX41MsY15C1xrVO2huti8Ic0kMsdv/ALF7y6c86E29bVe9j7Rik/g4nkUM2JkxeJzdwdqCzIgLWB7zpa3KOnOLwM4gxKzZlk2jjVhRc+YLCSLlbGwHZK/DwpGo4YEqakUPZm/mMh4S9oByezf5hY/Wr1ul7T2xEyQyREM17MpBXQXub2IGnjXnbCYaZseZMNAYsGiqjqCshlynullI0BsLeIqJ9lux74hpD8C5b/zNx+g+tTbhKLlYjFSjJK5r6nShnA402xOII7qKWPp9SeFIrs9n1la/8q3A9TxP0rGaj1LtPXLGC7eHAeZ4CvK4Bn1lbT7q6D1PE+lqfRxBRZQAByFVbfjeqTCCJIUzSTEqrH3VIyjnpclhxPKoykoq7LaNKVaahHlk9isXDh0u7JGg6m3/ALNUjbntXVbrhkzHhnbQei/vVW3p2XiRkbETCWZwzdmpL5EUG7XHdsDoQNBXqDY8Jw4fElo+xRSTEFYyRzsOykPC+UmRW56Csk6s27LB9BptBpqcY1Kr33fC/jl5HOwvaHOMSpnkzRsbOthoDpcDlatR2c+Rmj5DvJ4oeHy4elZpPslRhlhbKzAmKPs47yNiCxeOTtNAI3iK6MbW0Goqxbm7a7bCqT/iYY5H6mP/AEtx/l8anRbi9rfJn8SpU6kPOpRslh+3Rnv2s4t0wLhFYlyENgTZSe8TbgLC3rWGYB4g4MwZkFzlUhSx5AsfdHW2vCvqPIHXqDVc2z7O8JiLlolDH4l7rfNf9alWo+YZtHro0IuElyZAm8CSmxlEKWK9i8OeAg20ZlYsTp7zC9TceGmMLERxSjLlgkwhT7IE97KrnieoN6dbZ9izrc4eW/8ALIP/ACX9jVUbY2P2e+cI6dSnfjb8QGhHmL1x62gkl9H3/qz/AHOpCtQqYpyz2eCSmw8DPCrd6aRQjiXtBIr90Bcqqg4Xu5vrqb60zfdUa2njNmIdrHskPFVzn334AhReuye0ORxlmgglXoQf3IFd2ft7Ch0ZRLhXS+S1p4VzXvZG1X0rKo6iCymvv/f2NKlVhx/JEY3Z8kTKjr3ioYAam3kNQfCw5VKYTebF4RsolOlu6WDrqAep+hqawjZ0yx9nOGctLJhnEc7qbkgxsA3QGzUzGFw7KqmGKKQuY44GLI4LaBpHN2Y8CAot48athq5R5Xz9/wBSb1EamKsU0WHZHthYWE8f9SG/+U/vV22Rv7hcRYLIuY/Ce63ybWsZxW6jxkqXN1GrlCsRa3uqxOZz+FTURiIHjtnBXMMy3tw5Hwro0tbu4dzNPwzS1s03tf2Pp6LEBuBvStZr7H+1aF3d3ZC2VAxJAC6G1+pNv6a0mulGW5XPmtRS8mo4Xvbqdrw8gA1ptjtorGLk1T9rbxNISq9CbDoBck+Q1r1uwpUZVXaJL7X3oC3CH1rm7e84mJRiMw+oqggyT3YAiNQWeQqxRAozG9uJsOA+lRcmPbDSRTQtnQi4fUZ7GzqVNspGndN7XBvrVe/qdleGQcHBP6/mDdwa7UTu/tlMTCsiG9x/fqKlKtODJOLafJ6rhFdooeEPtPdmKbVlF+vA1XMd7Pv+W3odauGJxVmVF95j8hzJpI45kNpBpyYaj16HzqSnJcEXFPkzv/cOIw7MeyjlVhZldBIrAG/A6j0rxNte7YdWR8ImHV+z7AK2V2sAQsg90LnFtT3q1IZWHIimmK2LFIO8oPpUt9+SOy3Bnu8G2EfBrEkqSySS5pWWLsSVXvLnTrfLrztVi9nezuzgzW1clvnoPoBSmL3Bib3br5fsaseAwYiQKOAFq9lJbbIKL3XYhjmMbrJyGj/hPP04/OnrSgfK/pXnERBlIPMVVNrbvvOEkgfssZhTaJzfI6HXs5RzjYaHmCLiqiwsGzNuQ4iGOaJrpKM0ZIILDXgp1vodKp+9O1IdoxpBECTLE8+Fl4K8kDZZIgDZg+W9weRPSqRs7ZURTCjHXhWH+JwZYOyDA4vtjNC2YEAXRgAx0OVetOtlw42eGGTDQ9qZpxiopgwWODExO8WJzf8ASnCFhbS8p6V40mrE6dR05KceUIbAx7GMqovJh2OIiB4unDERHzXvW65qk2mggiQl0liLOI0Bu74OWxdHt7rJIQy3I1U2qS297PZ/4ozYZ44lkOYkuymJ2BzgWHeBueFuJp5sT2dwR2cgYlrm5fSMEf8ATHG4tYsT6VkjTnx9z6WtrNM0qm55ztXPW6v0y/uyt7ObF4mTNgVeCIQpCzs/cyoCLs5HeYX5C4q97jbqR4VHIYyO/dkYiwst9FX7veJ11P0qZi2SCB2liBayroqjoB0/YU8eRI11IUCr4UlHL5OPqNfOqtkUox7Lr7vqNdnnIWiPw+74qeH7elSFqj0k7RwyqQACMx0uD4cakatOectSUuFVuIFLUUBVts+zzCYi5eJc33gMrfNdaom2fYswucPL/S4v/mX9RWyV5IquVOMuUaaWrrUvwyPmfam52LwxvJC1h8ad4D1XUU7l32YqiiO4RApWRu1QkcWKuuYt5tX0TJhlbiKru2fZ/hMTq8S3+8Blb5rY1kq6KFTL6HRh4mpf8sf0Mem20cT2aJLlewQKY1Cg2Ym1tAug5HVgPGq5iFYSMpOZgxW9yczA24nxrStsexYi5w0p6hXF/ky2P0qH3c9nWKXHRCaL7NWzswIZDl1A9TblVNPSeU7JY/s6NPWUFFyjLjo+TWdzdlDDYSJPuoL+Z1P1Jr3tbeJUuF1P0FJby4looe7wHvHoKoWJmaUKYyGLSCMj7jMbJm/lbXXwNdJvbhHF02m/1DdSbxccbX2+Tck00LPh57TL2imJ2dEcZjCVsW1sQCCSBoTblSOAxMIlcJK5cKyhiFjU6i7Ryd7szoRmdbWY6jjTfHKrBIVgMjhWOXtsxgux0aRRlKn3sp90no1qqv1O5CnGP+3FYaz/ADyju0sYyZWVlVoSWjA0ingmYsCq+pV15g9VpliMJkRs7NDG7F44DZpLgWU68FAJF+YApNsQsBARlldVsGIJSJr3PZ30PE69deZpvg8DNiZLIGdzqxPLxY8hUW7m+EFTW6Tsub/P/c9ic3D3lOGnCMfs5GA8Fc6A+R0HyraBMKpm6Xs+SC0ktnk6kaL+EH8zrV1CVfBNKzPlPEq1KtWcqS9339T3SWJnCKSeQpQmo6X7WTL8CWLeJ5D9f/dTOcMsVtNcNC+JmDEG2ii5Ck2Gn1JqB2P7QJcRIf8AhGbDmQRhkOZlJ4dovC3XgB40n7Q8dLPLFs+AEGUhpGsbWGtr8wLFj5Ac6ZbzYKHZqBMLn/icRGIdGJ7ugZ8vDOxsoPU6c79Shp6bppSV5y49F3efc59WtNTbTtFc+rLrhSrDPhZFdbkFQwK3GhAPI3vpTzDbQDHK11YcVPH+/GqNDEdnYaPCwSRpjZrSHOLqx0GTNawJtkUtobGrwuFzxr2wXOAMxW4ytbXKTra9Yq1JQd4vHTvbua6dTfh8j2u1Fh5Ive76feA7w8x+op/BiVcXUg1QWitRuN+zkWTke6/kefodakqSxMIZSDzFAQ0u7EHbYiZxmXERos8TKrRuYs1nKke9lIX0FK4SYLGseFiCqoyqLBUS3IAcv3p3syUlcre8hynxHI/L8qWknSIakKOQ/YD9KAbJsy5vKxbW9uQ/Xr9OlOZZUjXUhRy/0HP0pqcVJJ/hrkH3m4+i/v8AKlMPstQczXZuramgE/4uSTSNco+83H0X96Uh2WAczku3Vtfl09Keha7QHFW1doooAopCbFqvEiqfvF7VcFhSVeZcw4qt3Yei3t62oC6s4HE0yk2mCbIC56D9TwFZzg/avDiNUwmPxC9VjRUJ6KO07x8L38KlNj+2nZkh7NmfDMDYrNHkAI0IJW6ix6kUBcTiXXKXAAJtYG9r8Ln++NPxTRmSeK6MGVxdWUgjqCCNDrRs7EZkF+I0PgRx+tAO7V4cqNTamk+NYnLGtzzPBR5n9qj8bjoMOQ2KlGY8F1sPJRqfM15KSirtnjaWWSuLw6yoQbEGse23hX2fi+BMTcvvLcEi/J1NmU8iAetatgsUA/dIKSDPGRwIPED6H1ppvbu6uKhZTx4qeh5H++V6jJXWDfodSqE/qV4vn+TKppLh3KxxRykq0qqRJMpY3yRlyFDEDMFAGvS9ReM2iGXJGojjHAfE1+btz4DThpXk7Ml7XscjGRSRlGv9jnetE3T9mwW0mIszcQvFV/c1Sk5YPp6uooaSN5O/ZfPnYq27W5EuKIZgUi627zD+UHh5mtZ2Ju7FhkCxqBz8SepPM1JQ4cKLAWpS1XxgkfMavXVdU/reOwAV2iipGEQxbkIbcbUlgYgqDKQ19SerHiadkUwlwBUlojlPMfC3mP1oBaPDgEseOuvTy/vlVUfdu2Ml2hMzShEJijC95SBoFA96w4c7tc8Ks0O0ATkcZG6Hg34T+h1peeC4A4CrqdWUG7dcfl2Kp01Ln4zJMPtCRBLtWZbyu/ZYZWvZW1BNuiKMo8QeFWrZX+9YjE8zRzpIyiSOwV4Q3xAgW0HEa9PGpnePYQxcJhYWUHMjD3lYcCL6HidDxvVd29jcbh8EIWbtppnESOiFcqGw75++3C/LU8q6Lqqukkldu2ei6W7W6mPy3Sd23/Y92NvRNi9oyJDl/hIVyuSL5m1AKnqTe3Ky+Iqyy4EZiY2yPxPQ/iH6is03R2DiHefCjFNAsD98RrYuTcXzaG3dA18KtEu9cOHxC4WSRnKr35mygBuIzgWF8tuHUaG9UaylCE9sHwl/l+5r0EK2oT2xb6lkh2gQcsoyty6HyNPg16Y4aZJo73WRG4EEMGHW48a84YZJMgYkWvY65egv4+Nc8ueHZisuEOYshykixP1+f714w+z0U3JzNzJNzSu0cRkQkceXmeFJf7sBA1YMALsDa58RwoB8BXah8ZiHw6NIzBkXU8m/Y0YHeaGTgwv051LZJrclgExQa8Ryg8DRINDUQNp9pKpsO83QC5+QpvK0jAlyIkAuSdSANSTyGnWltmOCp0AZSVbxI4H1Fqzz217clMSYDCgmTEDNMR8MIYKAfxvpYam1tb0Bn3tE9qrzu0GBZlhFw0tyZJuRynikflYnnppVS3S2b2jyWQSTBU7BHF0Z5Jo4szA+8FDk2OnM6AitF9mns7dcQI8SskYKPM7LmTtlRlRI1cWYLcs7Duk3StkxsOFw0YmlWKNMOmjso+yXhYG1+drDrQFNw/sWw0kYONlnxE1tX7QoqHpEi6KoPAVVPah7JViwkuMSSSSaMqZC1hniHcLNYay2yFm0vlY2ua1rZe9eExMXaw4iJktcnMAV/EGsVPgbVj3tZ38jxc6YaF2bCqjJNKuYx9o5UqwI0YRsi6+LAUBnu5ntBxWzZAYGvGT34mJ7Nx5fC38w18+FfSG6G9cONQTwHuy+8p96OUWzq1ueoI6g38vl3D7tYh5eySJmftOz093PYm2c93UAka6jhV+3Jjm2TiIneWN4Z3SKYISyxtInaQNmtlYMjEhlJFs4OooDeZGcdpGpsxVmiPjbh6Eg+tUPd5AP4iZiXxMSMwR1JIINixJPeIOltLWrQcWhdFdPeXvD0/cXHrUSd2FkxC4qKRoy2rqADc8GBv14EWOorFqaMpuMo9PlzNWpuTUl0+XGO623JMXHIr2MkWV0YAC976G2l9CL87+FW3B4gOgNVg704aHFJDhlV1aTJiniQlYXeyx53QZLmQhSt7jMDoAanR9lL/JJqOgfmPXj860UYShBRm7supxcY2k7sXGzIw5cIuY2ubC5A4XPhTsCi1dq0ncKKKKAKKKKAK5XmSQKLk2HWhHB1GtDy64E8RhVcWYA0ztJFwvInQ+8PI8x4H51JUEUPRDDYpXF1PmOBB8RSbwnNmAueV65idmgnMpKtyI/vhSce0ChtMLdHHunz6GvU7HjRDT7DbDyz4qHWWWMgxk91nFsrA8ra6c/Cmu525qrE0mKjV5piWfOASoPLXmeJt1q2sgax4j6UqKslUlJZ+WNNKu6NJ0qeNzu319vYhk2UmFs0ZZUVQvZjVW0soF+BueNPtnYcgFm1ZtSf0HgKS/xpf5IzYeLcz6cPnUgdBVbdymU3N3kRO1MdGssayOqC9+8QASOA18fyqWRwRcEEHgRWKe0begHGmMHSNRf8Ta/lb51H7J3ski1jlZPAHT1B0+leES9+1neIRJFADrIS7fhTQX82I+VUHDba8at23fZ1LtSOLFNiMk7QqMrJ9nl7zLw1UnNc8eNUPa3s+2jhb3hMi/fiOdfUe8B5ivs/CpaJ6dU3NbuqeM/n6Gee65rfs9xLyRszMSt7Lfw4/W/yq5WqF3T2X2GGjj5qoBPU8z6m59am6+T1ElOrKUeLl8VgjT9nN4SC39Q1H0uKyt98sPDvJijimKrGiRwd247RYwLX+EntJACdO8bkc9a2nh8yG3EajwI1FfNu+2Ck/8AkDskLTZpYZ+zVcxZSsbEW8wy69KoPTYttbwY7tYsTh8FLJho43MiO6xTOXy95Yjc3RVNg1icx0GhpHa27eL2xhgMRL/BwSWcQLGGmIvde3ctbocqgcddRapTF7+x3CQKWkeQQp2itGnan4TpmzAFHK21RrgnW0Ef4/GSQ5lkRWutyXjiUoyO7GMLd1eFnhyyaXjJB1vQFQ3a9lWFw2NzYmVcbFYmFYgGHcYK74gXsqIWQEXIu2ugNXrA7wy4zDSxQQiB7qIwl7KupZJCFtC1o3S9tCwIFrGpPZXs4w0YPa3mJIPeGVdFCe6pscyKgYHut2a90ZQBauzoDHvaBsafA4H+LiAR1IRkDs4hRpVdXvweXMkQLHhyuALYbjdqSSkF3Jtoo4BRmZgFHAAF2sBwvX2RtvZCYnDywSC6Sxsh8MwtceIOvpXxvtXZr4eaSGQWeJ2RvNTb/X1oD603Ox/a4aItxkhjk9JEVvzJHpUhB9nKUPuvqvg3Meo19DUVsHBGDBYK+hjgijf1Rfyb86m8fh86XGhGqnoRwoChbe2fNhsZE0TOsYlQYfDwA2aIKGmVIUKpmzK2Z5O7lnFiCoq5w46LFxDs3GYqsgB0eO98udD3l1BFj0IpvtXAjFQB1LrKlyhjKrKrWKsiM4spYXXMeFwb6XFX9ne0I4pZIwhQYmQtGwDvHnRFDRjES2eaSyu5PuCzBSbUBe9nYrOmuhGhHQjQg+tO6jJvs5Q3wyaH8XI+o/KpIGgO0UUUAUUUUBG7Tckqg5nWkSMtihNr2P7+VepHJZiONiB/flevGHnXLxIZRcg1elg50pXm2OI9oke8L+Ip1Fi1bgfTnTExg5eRYcBSCYE8WNrdNTeouKLFUqL1Ju9eZIwwsRUUcRJHxIYcPl+tOodpqdD3T41BwZdGvFuzwxM4R4tYjcc0PD06UTY0ullBVybEH4RzN+B04VIhga4EFRLxPC4cIoA5V7lW4tXuigME3z9kONM8s8Eizdo7OVb7Nhc3sNSpAGnLhVU2Lu/ijjYcLNDJH2kgUllNsg1chvdPdDcDX1KVptPs5G4igG8cwGg0A4DoOX0pPHTXXIOLkL6cT9L1yTZTr7jX8G1+vGlMLgmzhm+Hh68/oKAfwpYAdKUoFFAcIrFvbFs+TCyfxkS5laJ8NOuoBjk1RrjXuyWIPJglbVUPvHs5JYyJFDoQVkU8GRtGHyufMCgMH2V7X448ODPhzNixP2uYERxNkB7JpAupKl2soAGg1rTPZH7RH2nHOJ8izRveyCw7J/dsCb6EMCfKsX9onszm2bIWUGTCsfs5Rra/BZLcG8eB5dKqWE2hLFm7N3TOuV8rFcy3BsbcRccKA+sNs+0jAYWVYpMQhkZwmVO+VLG13y6KBfW5q0LXw/etvwn+0IkWBgXsXmxSxhZCxCx3XuhidSxIAYgDnxoDcSaxHe/c2DH7ww9hJHIGUSYwIQ3Z9iQO/bQFxkXreqTjN9Nq7ZmECO1m/wDqi+ziVesjX90dXJraPZ5upHszD9nEO2nksZpQMqluSqTrkW54cbk87UBd5oQ6FTwIt5XpLZzHJZuI0PppSIwkj/4j2H3V0Hz4n509hhCiwoBgPspbfDJ9Gtp8xp51St+YJcNif4qMyD7Jisp7N1STQCMtO2TDwEasVGZ7kX4A3/H4bOhHyPSo7FwnEYc92MzJcx9ogdEnVSEe3mb6cjQCmzcfHjMMHjYMrAi4DCzqbHRgGFiOBF7Wpzs3EEjK3vKbN5j9+PrVG3Z3lnixPZYrO8kzIhjQI7QMM57TFGO0UZdSoKqfgDWuSKuU0gDJMhDI4AJUgqQfdYEaEcvUUBKUVxTcV2gCiiigGsmBB4aGm0kLDiMw4Hnp+dSdq5apKTKpUov0INY7EFDYj72ot4EV7UsvUhVLE8iTUrLhlbiKZyYEjVTfwNWKdzLKg48CCP3QTY24G/M6a+NeMREXsV10set/GhotCtsnO4vxHh08q9ktYa5re8VHy051PngqaxZjZJHQ2Fx4cqewbX+8PUftSbEGwIB4kXuLD1pHExAWI0N+F7jzFeNJ8kU508xeCahmDC6m9KU2wMGVAOfOnNUPk6kG2k2FFFcJrwkdopGbFKouxAqNxW3QFLCyoOLuQiD1bj6XoCXLWplPtVFNh3m6LqfkKom1/aLCtwpfEN0W8cXqx7x9BVP2nvpiZgVDiJD8EQyA+be83qbVphppz9CqVWKNpw+1QXyMLNbNbTgSRy8QRT2VLgisl3F2t9kVPHDvnH/5SkK48lkCt/VWsQSZlBqmpBwltZOMtyuMcFGrxtDIAwXuFWAIKHhcHQi2npVD3i9gWBnJaAvhmOtks0f/AGNqPRhWgywlZM6i91sQOfMUmY5X95sg6Lx9W/a1QJGHY3/Z4dDb+Oi8LxvmPkqk1I7F/wBntLgzTu46KgjB9SWP5Vs+H2cicBrzJ1J86dWoCv7v7kYbCJkhiVRz6sRzYnVj51PJGBwr3RQBRXGa1RL4+R2bsQCE43Nsx+6p4XA66cKAl6jZvspQ3wv3W8/hP6V6wG1VclTdWGjKRYj0/WnWKgDqQeYtQEPid0IpJi7s/ZlhIYVbJE8ot9pIFsZG7qaMSvdGl9adydnGpivmveyADug8AABoo5V6aCUgLmygCxI95vXl+dOMLgFTgPM8z50B6wakIAaXoooAooooAoorw8oHE2oD3XK8LOp4EV7BoDjJfiKbSYAcVNqd0V6nYhKClyRM8TDiOVr8TbzpvgYMzgchqanSKbSTJHcmw6mpb8Gd6b6k08DgUFwONRGM28FUtoi/fkIRPmePpeqbtf2jQjRC+IPheKL5nvt6AUjCU/wo0uSRfZtqqDZbs3RRc/SoDbW+McNxLKqH7i/aS/8Aaui/1Gsy2nvjiZgVz9mh+CIZF9SO83qahY4yxCjixAHAC5NtSa2Q0fWbKJVukS4bS9ozE/8ADxhf+pLaR/ML7i/Wqtj9oyztmmkeRurEm3lyHkBTnHbvTxSvG0bM0YBcoGZQCM17gcKlsFuG8ireaJJpYjLDCbl3UC4JPAX06/Q1piqVNXRW98uSD2Rs7+InjhzKhkbKGa5ANjyHE6WA62pfF7vzJ27Fe5h5OzkYm3eJAAUcSSCG8jer5gN3YVaKJcODHJhu1GL7xeOZbEFm4JY20/1prvDvThJolSRc6zoJZDCftI50AUFge6QQLC/TgdLV+fJy+lYJeWkslO3b2kIMSjN7jXjl/wDzkGVvlcN/TW0bt4g5DG570ZKHxy6X9RY+orBpSp4CwtbXieOvgfAaVqW5e2M6wuTclexl69pEBlJ8Wiyn+k1XrIcSJUZdC/s1qruJ3myuQBcDSpHbWOyRE8zoKpdfK+Ka6WmUYw5efyJVqm3gueC29HJzsfGpJXB4VnVPcJteSPgbjoao03jcJYqqz79CMdQv+xeqKgsFvKjaP3TUxFOG4G9d2nVhUW6DTXoaE0+BjtbEMbRx+++n4RzY+Q/bnUbtTGJh17Ni6RRoHYqbPJdiLAixHe7zHTiORNS2Lw7Zs6WzAWIPAjjb51Tt7MNPI/bQBi6KAIh76m+rLqAy63NtdBfSk97SUObltPy7t1HZWuTburqGZs6i2WZbCWK9iBKo5ajl5gcaeR494SFn4HRZAO6T0P3W8D8zUHsHYcsEZllSNTIRLKi58zSfDn1K5VYljlFudtNZnB7YEgCyKveXvXtbW2hDeBF/xLa96vlGzsnczKouuLkykgIuDXuoVsG8GsN3TnHe7L+Anj+E69DT7A7SWUXB8xzB6EcjUC0eUUUUAUUUUAVHytmmC8QFLH6AfmflT81BYnHdmJpeNrIvny9Ltf0qMpKMXJ9AL42PDx6sRGeVmKk+QH7UyXasY93EejqSPmAKrtmkLMczNproSWY2APhodBScsLLoylfMVxJ+JVOYxwU+Y+hdMPjpCLrkkHVHB+htS3+9gPfVl8wbfPhVDjlKm6kgjmDY1bd39umW6P74HHhmHA+orXptfGq9slZkozvgkp8WGjJQ30rON8N7ZsPN2cSKt0V1lbvuVYfCD3VIII4HhWhxjNM4AFgAPWxJ/MfKqD7RtkXhzjjA+vjFKf8Axk//AKNdiht8xbhUvtwUHE4qXEODIzyuTYXJYknko/QWrmNwLwuY5VKOLXU+9qLj5ine7e0Uw+KimkLBY2zHKAWtYi1jyN7Hpe/Kr/Lgsu0XXD9nCJIP4gSWWSWa5JPZGU5Ua7W5gADhXSnU8t7bYsZYx3K5Qdk7vPOrSZo4okIV5JGyoGPIaXJ1GniKsmyN1MIMNHNiWzJKXUyLLkEZBZVEaAZpHJB0+lSG828WEBkjkBkTEKrypE6l4J0sL5vduQEFwfgPWqv/APMJYsy4O+HhNrJcSENaxYM4JDNztVV6tVYwS+mJfBth/wDhpmxCxpEZIsUkvcMgAsrZCMxcjK1v5uFVaTfuNShTDh3w5dcNKzsMsbEhc6AakLYWvy5XNVeHDy4mQ5VkmkY3awLsT/MeXDn0qewO4xJ+3kCnnHEBLL/UQcierV55dOnmbJbpS4IKbbMzIyNNJkZixXOQl2JJ7twOJOnDWnez91p5QHyCOP8A5kpEael9W/pBrQtjbnhLGKJYz/zJLSzeYLDIp/CtWXC7uIDme7v95iWPzPD0quWrtiCJKjf8Rn2ydxY+YfEN6ww/rI3+W9XXZe7hTLmyKqHMscahEU2IvYak6nUk8asCQheApvtHEiOMk9KxzqSl+JlyjGJVt6dpDMbnuoLm2p9BzJNgBzJHjUTHMD5hY3Zb5iglXMAzAWve48spPEAqyNdsxAJuTryJVluPEBjYkEAm9NEwYTsxEAt2Fy6llRexeAlmP+K7O7tl495cwABrhQjpPEFK7+r9u1u5hm1KVxyD/fX9ONdqPSYhiblzZ/s2z5+7aGGOZdEBdysmYAG4a2lPInB905hYMGCsoZbhc6hgLoWvqtwM3S1czWeCTox3U3u9LZK3EUpfD41091iPypA+II8wR16+R+RorkRnW00sXiwpOPBYsFvPykHrUvLh0mUEeYI4jyNUdVubDnpV62ZBkjUeFfW+F6utqYydRcYv3NtGpKayN0xjR6Tarycf+QH5ivOO2SHs0eQMb+8uZGvfUjrqT5k9ak5IwRrUc2GeI3j1Xmh4f0nl+VdgtlFS5IjC7WbDWSRWKnRQBd734kn373W7XOZmFuNhImCPEFpIWyurFM4GjFdCGHxAHS/HjrS8kUWJXUd5b20s8ZPNTyPAg+Aqv4rCzYNy0QAiJUkgDKqLcZXFibKgJzDVme1xYAywyhuVLnKJ3C7UZW7OYZW5Hir+Ktz8tDUorXqHwm0o8SOzlTI/ExOVzjS4PdOhsb8iNelKQRvC4XNnRr5bnvrbr1Hjx61EvjJSV0S1FFFCQnO9lJ8KrG14z/Cg9XDnybMB/wCNWDaYPZkDiRb56V5mwqvHlFmGXKQDxFuFVV4eZTlHujxq6KVhcWI1W2pL5mGo0ClQL9e8Tp4Urh5lbLGoYC2QZiDozhnJI4d1bcOtdx+w3QkqC69QO8PxDiPMaVHA18zLzKT2yRn4wx9icFd2sbkyBeFgWe5sp+6Bz6G9e9hn/iUtoLtzJsMrc+elNI8a40DX4WvYkWBAtfgbEi46+VTOyNmtEjyMLNkIUcwG5noSTYDzq7Tw8yqnBdbs9irvBO7I1DP95ifS+n0prt/Aq4s/uSKYn/C4tf0NjUlgIssajwruNw+dCp5ivpeDQz53xmEaKR4395GKN5qbfI2v617xm05JVjWRyyxLkjvburpoCLdBxuav28O6KzYgSs7gsiiRETM7Ot1zZjZFBULqT10qV2LugEsYoli/na0s3/cwyr/StdN6qO1XV2ZVSlczvAbqzyKGKiKM/HKezU/hBGZv6VNWfZW4sWl1fEN1a8MI9B9o3qVq/wCE3dRTma7vzZiWb5mpWOEAWArLPUzljgtjSiiu4Ldg5crEKn/LjAjj9VXj/UTUzhdlxxiyqB6U7tXazXb5LTgFdoooANVnerEnury41ZqZ47ZiSizCs+ppyq0pQi7NojJNqyKJXMtTmN3ZZdUN/CoeWFlNmBFfE6jQajTZax3XzH5nPlSlAT6DiAbgHVQRcCwvYGxYXFuNMsbhSeyIzuYxkAZVlVEAyqoFgAAGLXkFjlHfBXV9XCL8a0aLxarpnaT3R7EFIa4WLL3QDmZ1iQMSLgHs4vtLFcuQM5K370jCwJFKR4oElb3IfszbMVz5iigSBcpDEHLe3MHhcqSJcEdeItcHpcHQ+tInCDtS4VACLKFDDJayrlFsq5Vzi4Jve4VSTbrRr6LXRlKrG0vfPsiWGTm72EzyBuQ1q5AVGbv4HJGNLE6mpS1dXR0FQoqC/P3Zvpx2xSO0UUVrLBlitnBjmU5WHAjj/qPCkRjT7kvcY6Bx7p/Y+BqTpKfDq4swvQETHsVI5Gnc6gluVrlQpbQXzFdLXIF9LXpzgIS7GR+J90fdXkPPma9Ls02CliUBuAdeHD0p+q2o8kYxUeDtFFFCRxlvTKTZCE3AseouD8xT6igIx9nOPdkJ/EA314/WkJcM/wAcaP6C/wDmB/OpqivHFPkEJA8acYzH5RqPqtzS+KkV1VYyCC4v1sNTfnyFSRQGvKwAcBXiilwD0g0rprtFSAn2Ave1ewK7RQBRRRQBRRRQBRRRQBRRRQHDTfEYFHFmANOaKAreN3X5obeBqExGAdPeU+fKr/SUsAbQgVzNT4XQr5tZ90UzoxkZ7TzZOE7SQDkDc1YMbu0jar3TS2yNkCIE3uTzrmabweVLUKUmnFZKoUGpXZJxrYWr1RRX0xrCiiigCiiigCiiigCiiigP/9k="/>
          <p:cNvSpPr>
            <a:spLocks noChangeAspect="1" noChangeArrowheads="1"/>
          </p:cNvSpPr>
          <p:nvPr/>
        </p:nvSpPr>
        <p:spPr bwMode="auto">
          <a:xfrm>
            <a:off x="63500" y="-879475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27669" name="AutoShape 12" descr="data:image/jpeg;base64,/9j/4AAQSkZJRgABAQAAAQABAAD/2wCEAAkGBhQSERUUEhQVFRUVFRoWFRgYFxcYFxUXFxcVFxocFxoYHCYgHhojGRcVHy8gIycpLC0sFx4xNTAqNSYrLCkBCQoKDgwOGg8PGi8kHiQpLCwwLSwpLCwsLCwsLCwsLCosLCwsLC0sLCwpLCwsKSwpLCwsLCktLCksLCkpLCwsLP/AABEIAL4BCgMBIgACEQEDEQH/xAAcAAABBQEBAQAAAAAAAAAAAAAAAwQFBgcBAgj/xABDEAACAQIDBQUFBgQDCAMBAAABAgMAEQQSIQUGMUFREyJhcYEHMkKRoSNScrHB0RRigvAzouEIFSRTY5LC8RZDc7L/xAAaAQEAAwEBAQAAAAAAAAAAAAAAAgMEBQEG/8QAMREAAgEDAwIFAgYBBQAAAAAAAAECAxEhBBIxQVEFE2Fx8CKhMoGRsdHh8RQjM0LB/9oADAMBAAIRAxEAPwDcaKKKAL1y9Rm8W1Bh4HkPwqT8hf8AOsj2f7VcXGftVSTqfcP00+lWQpSnlFc6ihybfXazzZPtfw76SZozzzC4Hqt/rarfs/eOCYXjkVvwkH8qi4uPKJKSfBKUV4SUHga9XqJI7RRRQBRRXktagPVcLUxm2mL5UBdug5eZ4CvAwbv/AIrWH3V/VuPyoB6mIUmwIpWo3GQZEDILZDcgc1+L9/Sn0MuZQRzoD050rJN+PaBPDjOzgcBY1GYEXDMddfIW4da1Da+LEcTMTYBST5AXr59wOGXGSTTyyhSZLiMMokkLnuqpcgAcBfXhwrJqq3lRudbwylCc5TqK6S/cu2yPbCRYTxn8SG4+R1q67I35w2I9yVb/AHSbH5HWsTxu68yMQEYt7xUXIjQ6jPK2Vb+XqRUfi8I0QVmylW0V1YMpItcBhzBNZqWtvbNzqVPDNLVzTe1/Y+mo8QrcDSoNfOWy98cTAe5MSB8Ld4fXUehq57H9sJFhPH/Uhv8A5Tr9TWyOoi+TmVfB9RDMfqXpz+hrdFVvZG/mFxGiSLm+6dG+R1qejxStwIq9NPg5c4Sg7SVmLUVy9F69IHaKKKAKKKKAKK5ei9AdooooAoorjGgKF7U8d9gIh8bAeg1P5D51Vtm7p4VsJhmxCzGXGTlIzEwUqhuLkHQqAuY6X71SG/UplxBW/uC3kTr+1KYDemINhzPhyThVKxNG5sAVy3KNYE2A1vetKUlDBnbTnkQ3uwRklxUiQwPFAsWCQSBs3atlIMJX41MsY15C1xrVO2huti8Ic0kMsdv/ALF7y6c86E29bVe9j7Rik/g4nkUM2JkxeJzdwdqCzIgLWB7zpa3KOnOLwM4gxKzZlk2jjVhRc+YLCSLlbGwHZK/DwpGo4YEqakUPZm/mMh4S9oByezf5hY/Wr1ul7T2xEyQyREM17MpBXQXub2IGnjXnbCYaZseZMNAYsGiqjqCshlynullI0BsLeIqJ9lux74hpD8C5b/zNx+g+tTbhKLlYjFSjJK5r6nShnA402xOII7qKWPp9SeFIrs9n1la/8q3A9TxP0rGaj1LtPXLGC7eHAeZ4CvK4Bn1lbT7q6D1PE+lqfRxBRZQAByFVbfjeqTCCJIUzSTEqrH3VIyjnpclhxPKoykoq7LaNKVaahHlk9isXDh0u7JGg6m3/ALNUjbntXVbrhkzHhnbQei/vVW3p2XiRkbETCWZwzdmpL5EUG7XHdsDoQNBXqDY8Jw4fElo+xRSTEFYyRzsOykPC+UmRW56Csk6s27LB9BptBpqcY1Kr33fC/jl5HOwvaHOMSpnkzRsbOthoDpcDlatR2c+Rmj5DvJ4oeHy4elZpPslRhlhbKzAmKPs47yNiCxeOTtNAI3iK6MbW0Goqxbm7a7bCqT/iYY5H6mP/AEtx/l8anRbi9rfJn8SpU6kPOpRslh+3Rnv2s4t0wLhFYlyENgTZSe8TbgLC3rWGYB4g4MwZkFzlUhSx5AsfdHW2vCvqPIHXqDVc2z7O8JiLlolDH4l7rfNf9alWo+YZtHro0IuElyZAm8CSmxlEKWK9i8OeAg20ZlYsTp7zC9TceGmMLERxSjLlgkwhT7IE97KrnieoN6dbZ9izrc4eW/8ALIP/ACX9jVUbY2P2e+cI6dSnfjb8QGhHmL1x62gkl9H3/qz/AHOpCtQqYpyz2eCSmw8DPCrd6aRQjiXtBIr90Bcqqg4Xu5vrqb60zfdUa2njNmIdrHskPFVzn334AhReuye0ORxlmgglXoQf3IFd2ft7Ch0ZRLhXS+S1p4VzXvZG1X0rKo6iCymvv/f2NKlVhx/JEY3Z8kTKjr3ioYAam3kNQfCw5VKYTebF4RsolOlu6WDrqAep+hqawjZ0yx9nOGctLJhnEc7qbkgxsA3QGzUzGFw7KqmGKKQuY44GLI4LaBpHN2Y8CAot48athq5R5Xz9/wBSb1EamKsU0WHZHthYWE8f9SG/+U/vV22Rv7hcRYLIuY/Ce63ybWsZxW6jxkqXN1GrlCsRa3uqxOZz+FTURiIHjtnBXMMy3tw5Hwro0tbu4dzNPwzS1s03tf2Pp6LEBuBvStZr7H+1aF3d3ZC2VAxJAC6G1+pNv6a0mulGW5XPmtRS8mo4Xvbqdrw8gA1ptjtorGLk1T9rbxNISq9CbDoBck+Q1r1uwpUZVXaJL7X3oC3CH1rm7e84mJRiMw+oqggyT3YAiNQWeQqxRAozG9uJsOA+lRcmPbDSRTQtnQi4fUZ7GzqVNspGndN7XBvrVe/qdleGQcHBP6/mDdwa7UTu/tlMTCsiG9x/fqKlKtODJOLafJ6rhFdooeEPtPdmKbVlF+vA1XMd7Pv+W3odauGJxVmVF95j8hzJpI45kNpBpyYaj16HzqSnJcEXFPkzv/cOIw7MeyjlVhZldBIrAG/A6j0rxNte7YdWR8ImHV+z7AK2V2sAQsg90LnFtT3q1IZWHIimmK2LFIO8oPpUt9+SOy3Bnu8G2EfBrEkqSySS5pWWLsSVXvLnTrfLrztVi9nezuzgzW1clvnoPoBSmL3Bib3br5fsaseAwYiQKOAFq9lJbbIKL3XYhjmMbrJyGj/hPP04/OnrSgfK/pXnERBlIPMVVNrbvvOEkgfssZhTaJzfI6HXs5RzjYaHmCLiqiwsGzNuQ4iGOaJrpKM0ZIILDXgp1vodKp+9O1IdoxpBECTLE8+Fl4K8kDZZIgDZg+W9weRPSqRs7ZURTCjHXhWH+JwZYOyDA4vtjNC2YEAXRgAx0OVetOtlw42eGGTDQ9qZpxiopgwWODExO8WJzf8ASnCFhbS8p6V40mrE6dR05KceUIbAx7GMqovJh2OIiB4unDERHzXvW65qk2mggiQl0liLOI0Bu74OWxdHt7rJIQy3I1U2qS297PZ/4ozYZ44lkOYkuymJ2BzgWHeBueFuJp5sT2dwR2cgYlrm5fSMEf8ATHG4tYsT6VkjTnx9z6WtrNM0qm55ztXPW6v0y/uyt7ObF4mTNgVeCIQpCzs/cyoCLs5HeYX5C4q97jbqR4VHIYyO/dkYiwst9FX7veJ11P0qZi2SCB2liBayroqjoB0/YU8eRI11IUCr4UlHL5OPqNfOqtkUox7Lr7vqNdnnIWiPw+74qeH7elSFqj0k7RwyqQACMx0uD4cakatOectSUuFVuIFLUUBVts+zzCYi5eJc33gMrfNdaom2fYswucPL/S4v/mX9RWyV5IquVOMuUaaWrrUvwyPmfam52LwxvJC1h8ad4D1XUU7l32YqiiO4RApWRu1QkcWKuuYt5tX0TJhlbiKru2fZ/hMTq8S3+8Blb5rY1kq6KFTL6HRh4mpf8sf0Mem20cT2aJLlewQKY1Cg2Ym1tAug5HVgPGq5iFYSMpOZgxW9yczA24nxrStsexYi5w0p6hXF/ky2P0qH3c9nWKXHRCaL7NWzswIZDl1A9TblVNPSeU7JY/s6NPWUFFyjLjo+TWdzdlDDYSJPuoL+Z1P1Jr3tbeJUuF1P0FJby4looe7wHvHoKoWJmaUKYyGLSCMj7jMbJm/lbXXwNdJvbhHF02m/1DdSbxccbX2+Tck00LPh57TL2imJ2dEcZjCVsW1sQCCSBoTblSOAxMIlcJK5cKyhiFjU6i7Ryd7szoRmdbWY6jjTfHKrBIVgMjhWOXtsxgux0aRRlKn3sp90no1qqv1O5CnGP+3FYaz/ADyju0sYyZWVlVoSWjA0ingmYsCq+pV15g9VpliMJkRs7NDG7F44DZpLgWU68FAJF+YApNsQsBARlldVsGIJSJr3PZ30PE69deZpvg8DNiZLIGdzqxPLxY8hUW7m+EFTW6Tsub/P/c9ic3D3lOGnCMfs5GA8Fc6A+R0HyraBMKpm6Xs+SC0ktnk6kaL+EH8zrV1CVfBNKzPlPEq1KtWcqS9339T3SWJnCKSeQpQmo6X7WTL8CWLeJ5D9f/dTOcMsVtNcNC+JmDEG2ii5Ck2Gn1JqB2P7QJcRIf8AhGbDmQRhkOZlJ4dovC3XgB40n7Q8dLPLFs+AEGUhpGsbWGtr8wLFj5Ac6ZbzYKHZqBMLn/icRGIdGJ7ugZ8vDOxsoPU6c79Shp6bppSV5y49F3efc59WtNTbTtFc+rLrhSrDPhZFdbkFQwK3GhAPI3vpTzDbQDHK11YcVPH+/GqNDEdnYaPCwSRpjZrSHOLqx0GTNawJtkUtobGrwuFzxr2wXOAMxW4ytbXKTra9Yq1JQd4vHTvbua6dTfh8j2u1Fh5Ive76feA7w8x+op/BiVcXUg1QWitRuN+zkWTke6/kefodakqSxMIZSDzFAQ0u7EHbYiZxmXERos8TKrRuYs1nKke9lIX0FK4SYLGseFiCqoyqLBUS3IAcv3p3syUlcre8hynxHI/L8qWknSIakKOQ/YD9KAbJsy5vKxbW9uQ/Xr9OlOZZUjXUhRy/0HP0pqcVJJ/hrkH3m4+i/v8AKlMPstQczXZuramgE/4uSTSNco+83H0X96Uh2WAczku3Vtfl09Keha7QHFW1doooAopCbFqvEiqfvF7VcFhSVeZcw4qt3Yei3t62oC6s4HE0yk2mCbIC56D9TwFZzg/avDiNUwmPxC9VjRUJ6KO07x8L38KlNj+2nZkh7NmfDMDYrNHkAI0IJW6ix6kUBcTiXXKXAAJtYG9r8Ln++NPxTRmSeK6MGVxdWUgjqCCNDrRs7EZkF+I0PgRx+tAO7V4cqNTamk+NYnLGtzzPBR5n9qj8bjoMOQ2KlGY8F1sPJRqfM15KSirtnjaWWSuLw6yoQbEGse23hX2fi+BMTcvvLcEi/J1NmU8iAetatgsUA/dIKSDPGRwIPED6H1ppvbu6uKhZTx4qeh5H++V6jJXWDfodSqE/qV4vn+TKppLh3KxxRykq0qqRJMpY3yRlyFDEDMFAGvS9ReM2iGXJGojjHAfE1+btz4DThpXk7Ml7XscjGRSRlGv9jnetE3T9mwW0mIszcQvFV/c1Sk5YPp6uooaSN5O/ZfPnYq27W5EuKIZgUi627zD+UHh5mtZ2Ju7FhkCxqBz8SepPM1JQ4cKLAWpS1XxgkfMavXVdU/reOwAV2iipGEQxbkIbcbUlgYgqDKQ19SerHiadkUwlwBUlojlPMfC3mP1oBaPDgEseOuvTy/vlVUfdu2Ml2hMzShEJijC95SBoFA96w4c7tc8Ks0O0ATkcZG6Hg34T+h1peeC4A4CrqdWUG7dcfl2Kp01Ln4zJMPtCRBLtWZbyu/ZYZWvZW1BNuiKMo8QeFWrZX+9YjE8zRzpIyiSOwV4Q3xAgW0HEa9PGpnePYQxcJhYWUHMjD3lYcCL6HidDxvVd29jcbh8EIWbtppnESOiFcqGw75++3C/LU8q6Lqqukkldu2ei6W7W6mPy3Sd23/Y92NvRNi9oyJDl/hIVyuSL5m1AKnqTe3Ky+Iqyy4EZiY2yPxPQ/iH6is03R2DiHefCjFNAsD98RrYuTcXzaG3dA18KtEu9cOHxC4WSRnKr35mygBuIzgWF8tuHUaG9UaylCE9sHwl/l+5r0EK2oT2xb6lkh2gQcsoyty6HyNPg16Y4aZJo73WRG4EEMGHW48a84YZJMgYkWvY65egv4+Nc8ueHZisuEOYshykixP1+f714w+z0U3JzNzJNzSu0cRkQkceXmeFJf7sBA1YMALsDa58RwoB8BXah8ZiHw6NIzBkXU8m/Y0YHeaGTgwv051LZJrclgExQa8Ryg8DRINDUQNp9pKpsO83QC5+QpvK0jAlyIkAuSdSANSTyGnWltmOCp0AZSVbxI4H1Fqzz217clMSYDCgmTEDNMR8MIYKAfxvpYam1tb0Bn3tE9qrzu0GBZlhFw0tyZJuRynikflYnnppVS3S2b2jyWQSTBU7BHF0Z5Jo4szA+8FDk2OnM6AitF9mns7dcQI8SskYKPM7LmTtlRlRI1cWYLcs7Duk3StkxsOFw0YmlWKNMOmjso+yXhYG1+drDrQFNw/sWw0kYONlnxE1tX7QoqHpEi6KoPAVVPah7JViwkuMSSSSaMqZC1hniHcLNYay2yFm0vlY2ua1rZe9eExMXaw4iJktcnMAV/EGsVPgbVj3tZ38jxc6YaF2bCqjJNKuYx9o5UqwI0YRsi6+LAUBnu5ntBxWzZAYGvGT34mJ7Nx5fC38w18+FfSG6G9cONQTwHuy+8p96OUWzq1ueoI6g38vl3D7tYh5eySJmftOz093PYm2c93UAka6jhV+3Jjm2TiIneWN4Z3SKYISyxtInaQNmtlYMjEhlJFs4OooDeZGcdpGpsxVmiPjbh6Eg+tUPd5AP4iZiXxMSMwR1JIINixJPeIOltLWrQcWhdFdPeXvD0/cXHrUSd2FkxC4qKRoy2rqADc8GBv14EWOorFqaMpuMo9PlzNWpuTUl0+XGO623JMXHIr2MkWV0YAC976G2l9CL87+FW3B4gOgNVg704aHFJDhlV1aTJiniQlYXeyx53QZLmQhSt7jMDoAanR9lL/JJqOgfmPXj860UYShBRm7supxcY2k7sXGzIw5cIuY2ubC5A4XPhTsCi1dq0ncKKKKAKKKKAK5XmSQKLk2HWhHB1GtDy64E8RhVcWYA0ztJFwvInQ+8PI8x4H51JUEUPRDDYpXF1PmOBB8RSbwnNmAueV65idmgnMpKtyI/vhSce0ChtMLdHHunz6GvU7HjRDT7DbDyz4qHWWWMgxk91nFsrA8ra6c/Cmu525qrE0mKjV5piWfOASoPLXmeJt1q2sgax4j6UqKslUlJZ+WNNKu6NJ0qeNzu319vYhk2UmFs0ZZUVQvZjVW0soF+BueNPtnYcgFm1ZtSf0HgKS/xpf5IzYeLcz6cPnUgdBVbdymU3N3kRO1MdGssayOqC9+8QASOA18fyqWRwRcEEHgRWKe0begHGmMHSNRf8Ta/lb51H7J3ski1jlZPAHT1B0+leES9+1neIRJFADrIS7fhTQX82I+VUHDba8at23fZ1LtSOLFNiMk7QqMrJ9nl7zLw1UnNc8eNUPa3s+2jhb3hMi/fiOdfUe8B5ivs/CpaJ6dU3NbuqeM/n6Gee65rfs9xLyRszMSt7Lfw4/W/yq5WqF3T2X2GGjj5qoBPU8z6m59am6+T1ElOrKUeLl8VgjT9nN4SC39Q1H0uKyt98sPDvJijimKrGiRwd247RYwLX+EntJACdO8bkc9a2nh8yG3EajwI1FfNu+2Ck/8AkDskLTZpYZ+zVcxZSsbEW8wy69KoPTYttbwY7tYsTh8FLJho43MiO6xTOXy95Yjc3RVNg1icx0GhpHa27eL2xhgMRL/BwSWcQLGGmIvde3ctbocqgcddRapTF7+x3CQKWkeQQp2itGnan4TpmzAFHK21RrgnW0Ef4/GSQ5lkRWutyXjiUoyO7GMLd1eFnhyyaXjJB1vQFQ3a9lWFw2NzYmVcbFYmFYgGHcYK74gXsqIWQEXIu2ugNXrA7wy4zDSxQQiB7qIwl7KupZJCFtC1o3S9tCwIFrGpPZXs4w0YPa3mJIPeGVdFCe6pscyKgYHut2a90ZQBauzoDHvaBsafA4H+LiAR1IRkDs4hRpVdXvweXMkQLHhyuALYbjdqSSkF3Jtoo4BRmZgFHAAF2sBwvX2RtvZCYnDywSC6Sxsh8MwtceIOvpXxvtXZr4eaSGQWeJ2RvNTb/X1oD603Ox/a4aItxkhjk9JEVvzJHpUhB9nKUPuvqvg3Meo19DUVsHBGDBYK+hjgijf1Rfyb86m8fh86XGhGqnoRwoChbe2fNhsZE0TOsYlQYfDwA2aIKGmVIUKpmzK2Z5O7lnFiCoq5w46LFxDs3GYqsgB0eO98udD3l1BFj0IpvtXAjFQB1LrKlyhjKrKrWKsiM4spYXXMeFwb6XFX9ne0I4pZIwhQYmQtGwDvHnRFDRjES2eaSyu5PuCzBSbUBe9nYrOmuhGhHQjQg+tO6jJvs5Q3wyaH8XI+o/KpIGgO0UUUAUUUUBG7Tckqg5nWkSMtihNr2P7+VepHJZiONiB/flevGHnXLxIZRcg1elg50pXm2OI9oke8L+Ip1Fi1bgfTnTExg5eRYcBSCYE8WNrdNTeouKLFUqL1Ju9eZIwwsRUUcRJHxIYcPl+tOodpqdD3T41BwZdGvFuzwxM4R4tYjcc0PD06UTY0ullBVybEH4RzN+B04VIhga4EFRLxPC4cIoA5V7lW4tXuigME3z9kONM8s8Eizdo7OVb7Nhc3sNSpAGnLhVU2Lu/ijjYcLNDJH2kgUllNsg1chvdPdDcDX1KVptPs5G4igG8cwGg0A4DoOX0pPHTXXIOLkL6cT9L1yTZTr7jX8G1+vGlMLgmzhm+Hh68/oKAfwpYAdKUoFFAcIrFvbFs+TCyfxkS5laJ8NOuoBjk1RrjXuyWIPJglbVUPvHs5JYyJFDoQVkU8GRtGHyufMCgMH2V7X448ODPhzNixP2uYERxNkB7JpAupKl2soAGg1rTPZH7RH2nHOJ8izRveyCw7J/dsCb6EMCfKsX9onszm2bIWUGTCsfs5Rra/BZLcG8eB5dKqWE2hLFm7N3TOuV8rFcy3BsbcRccKA+sNs+0jAYWVYpMQhkZwmVO+VLG13y6KBfW5q0LXw/etvwn+0IkWBgXsXmxSxhZCxCx3XuhidSxIAYgDnxoDcSaxHe/c2DH7ww9hJHIGUSYwIQ3Z9iQO/bQFxkXreqTjN9Nq7ZmECO1m/wDqi+ziVesjX90dXJraPZ5upHszD9nEO2nksZpQMqluSqTrkW54cbk87UBd5oQ6FTwIt5XpLZzHJZuI0PppSIwkj/4j2H3V0Hz4n509hhCiwoBgPspbfDJ9Gtp8xp51St+YJcNif4qMyD7Jisp7N1STQCMtO2TDwEasVGZ7kX4A3/H4bOhHyPSo7FwnEYc92MzJcx9ogdEnVSEe3mb6cjQCmzcfHjMMHjYMrAi4DCzqbHRgGFiOBF7Wpzs3EEjK3vKbN5j9+PrVG3Z3lnixPZYrO8kzIhjQI7QMM57TFGO0UZdSoKqfgDWuSKuU0gDJMhDI4AJUgqQfdYEaEcvUUBKUVxTcV2gCiiigGsmBB4aGm0kLDiMw4Hnp+dSdq5apKTKpUov0INY7EFDYj72ot4EV7UsvUhVLE8iTUrLhlbiKZyYEjVTfwNWKdzLKg48CCP3QTY24G/M6a+NeMREXsV10set/GhotCtsnO4vxHh08q9ktYa5re8VHy051PngqaxZjZJHQ2Fx4cqewbX+8PUftSbEGwIB4kXuLD1pHExAWI0N+F7jzFeNJ8kU508xeCahmDC6m9KU2wMGVAOfOnNUPk6kG2k2FFFcJrwkdopGbFKouxAqNxW3QFLCyoOLuQiD1bj6XoCXLWplPtVFNh3m6LqfkKom1/aLCtwpfEN0W8cXqx7x9BVP2nvpiZgVDiJD8EQyA+be83qbVphppz9CqVWKNpw+1QXyMLNbNbTgSRy8QRT2VLgisl3F2t9kVPHDvnH/5SkK48lkCt/VWsQSZlBqmpBwltZOMtyuMcFGrxtDIAwXuFWAIKHhcHQi2npVD3i9gWBnJaAvhmOtks0f/AGNqPRhWgywlZM6i91sQOfMUmY5X95sg6Lx9W/a1QJGHY3/Z4dDb+Oi8LxvmPkqk1I7F/wBntLgzTu46KgjB9SWP5Vs+H2cicBrzJ1J86dWoCv7v7kYbCJkhiVRz6sRzYnVj51PJGBwr3RQBRXGa1RL4+R2bsQCE43Nsx+6p4XA66cKAl6jZvspQ3wv3W8/hP6V6wG1VclTdWGjKRYj0/WnWKgDqQeYtQEPid0IpJi7s/ZlhIYVbJE8ot9pIFsZG7qaMSvdGl9adydnGpivmveyADug8AABoo5V6aCUgLmygCxI95vXl+dOMLgFTgPM8z50B6wakIAaXoooAooooAoorw8oHE2oD3XK8LOp4EV7BoDjJfiKbSYAcVNqd0V6nYhKClyRM8TDiOVr8TbzpvgYMzgchqanSKbSTJHcmw6mpb8Gd6b6k08DgUFwONRGM28FUtoi/fkIRPmePpeqbtf2jQjRC+IPheKL5nvt6AUjCU/wo0uSRfZtqqDZbs3RRc/SoDbW+McNxLKqH7i/aS/8Aaui/1Gsy2nvjiZgVz9mh+CIZF9SO83qahY4yxCjixAHAC5NtSa2Q0fWbKJVukS4bS9ozE/8ADxhf+pLaR/ML7i/Wqtj9oyztmmkeRurEm3lyHkBTnHbvTxSvG0bM0YBcoGZQCM17gcKlsFuG8ireaJJpYjLDCbl3UC4JPAX06/Q1piqVNXRW98uSD2Rs7+InjhzKhkbKGa5ANjyHE6WA62pfF7vzJ27Fe5h5OzkYm3eJAAUcSSCG8jer5gN3YVaKJcODHJhu1GL7xeOZbEFm4JY20/1prvDvThJolSRc6zoJZDCftI50AUFge6QQLC/TgdLV+fJy+lYJeWkslO3b2kIMSjN7jXjl/wDzkGVvlcN/TW0bt4g5DG570ZKHxy6X9RY+orBpSp4CwtbXieOvgfAaVqW5e2M6wuTclexl69pEBlJ8Wiyn+k1XrIcSJUZdC/s1qruJ3myuQBcDSpHbWOyRE8zoKpdfK+Ka6WmUYw5efyJVqm3gueC29HJzsfGpJXB4VnVPcJteSPgbjoao03jcJYqqz79CMdQv+xeqKgsFvKjaP3TUxFOG4G9d2nVhUW6DTXoaE0+BjtbEMbRx+++n4RzY+Q/bnUbtTGJh17Ni6RRoHYqbPJdiLAixHe7zHTiORNS2Lw7Zs6WzAWIPAjjb51Tt7MNPI/bQBi6KAIh76m+rLqAy63NtdBfSk97SUObltPy7t1HZWuTburqGZs6i2WZbCWK9iBKo5ajl5gcaeR494SFn4HRZAO6T0P3W8D8zUHsHYcsEZllSNTIRLKi58zSfDn1K5VYljlFudtNZnB7YEgCyKveXvXtbW2hDeBF/xLa96vlGzsnczKouuLkykgIuDXuoVsG8GsN3TnHe7L+Anj+E69DT7A7SWUXB8xzB6EcjUC0eUUUUAUUUUAVHytmmC8QFLH6AfmflT81BYnHdmJpeNrIvny9Ltf0qMpKMXJ9AL42PDx6sRGeVmKk+QH7UyXasY93EejqSPmAKrtmkLMczNproSWY2APhodBScsLLoylfMVxJ+JVOYxwU+Y+hdMPjpCLrkkHVHB+htS3+9gPfVl8wbfPhVDjlKm6kgjmDY1bd39umW6P74HHhmHA+orXptfGq9slZkozvgkp8WGjJQ30rON8N7ZsPN2cSKt0V1lbvuVYfCD3VIII4HhWhxjNM4AFgAPWxJ/MfKqD7RtkXhzjjA+vjFKf8Axk//AKNdiht8xbhUvtwUHE4qXEODIzyuTYXJYknko/QWrmNwLwuY5VKOLXU+9qLj5ine7e0Uw+KimkLBY2zHKAWtYi1jyN7Hpe/Kr/Lgsu0XXD9nCJIP4gSWWSWa5JPZGU5Ua7W5gADhXSnU8t7bYsZYx3K5Qdk7vPOrSZo4okIV5JGyoGPIaXJ1GniKsmyN1MIMNHNiWzJKXUyLLkEZBZVEaAZpHJB0+lSG828WEBkjkBkTEKrypE6l4J0sL5vduQEFwfgPWqv/APMJYsy4O+HhNrJcSENaxYM4JDNztVV6tVYwS+mJfBth/wDhpmxCxpEZIsUkvcMgAsrZCMxcjK1v5uFVaTfuNShTDh3w5dcNKzsMsbEhc6AakLYWvy5XNVeHDy4mQ5VkmkY3awLsT/MeXDn0qewO4xJ+3kCnnHEBLL/UQcierV55dOnmbJbpS4IKbbMzIyNNJkZixXOQl2JJ7twOJOnDWnez91p5QHyCOP8A5kpEael9W/pBrQtjbnhLGKJYz/zJLSzeYLDIp/CtWXC7uIDme7v95iWPzPD0quWrtiCJKjf8Rn2ydxY+YfEN6ww/rI3+W9XXZe7hTLmyKqHMscahEU2IvYak6nUk8asCQheApvtHEiOMk9KxzqSl+JlyjGJVt6dpDMbnuoLm2p9BzJNgBzJHjUTHMD5hY3Zb5iglXMAzAWve48spPEAqyNdsxAJuTryJVluPEBjYkEAm9NEwYTsxEAt2Fy6llRexeAlmP+K7O7tl495cwABrhQjpPEFK7+r9u1u5hm1KVxyD/fX9ONdqPSYhiblzZ/s2z5+7aGGOZdEBdysmYAG4a2lPInB905hYMGCsoZbhc6hgLoWvqtwM3S1czWeCTox3U3u9LZK3EUpfD41091iPypA+II8wR16+R+RorkRnW00sXiwpOPBYsFvPykHrUvLh0mUEeYI4jyNUdVubDnpV62ZBkjUeFfW+F6utqYydRcYv3NtGpKayN0xjR6Tarycf+QH5ivOO2SHs0eQMb+8uZGvfUjrqT5k9ak5IwRrUc2GeI3j1Xmh4f0nl+VdgtlFS5IjC7WbDWSRWKnRQBd734kn373W7XOZmFuNhImCPEFpIWyurFM4GjFdCGHxAHS/HjrS8kUWJXUd5b20s8ZPNTyPAg+Aqv4rCzYNy0QAiJUkgDKqLcZXFibKgJzDVme1xYAywyhuVLnKJ3C7UZW7OYZW5Hir+Ktz8tDUorXqHwm0o8SOzlTI/ExOVzjS4PdOhsb8iNelKQRvC4XNnRr5bnvrbr1Hjx61EvjJSV0S1FFFCQnO9lJ8KrG14z/Cg9XDnybMB/wCNWDaYPZkDiRb56V5mwqvHlFmGXKQDxFuFVV4eZTlHujxq6KVhcWI1W2pL5mGo0ClQL9e8Tp4Urh5lbLGoYC2QZiDozhnJI4d1bcOtdx+w3QkqC69QO8PxDiPMaVHA18zLzKT2yRn4wx9icFd2sbkyBeFgWe5sp+6Bz6G9e9hn/iUtoLtzJsMrc+elNI8a40DX4WvYkWBAtfgbEi46+VTOyNmtEjyMLNkIUcwG5noSTYDzq7Tw8yqnBdbs9irvBO7I1DP95ifS+n0prt/Aq4s/uSKYn/C4tf0NjUlgIssajwruNw+dCp5ivpeDQz53xmEaKR4395GKN5qbfI2v617xm05JVjWRyyxLkjvburpoCLdBxuav28O6KzYgSs7gsiiRETM7Ot1zZjZFBULqT10qV2LugEsYoli/na0s3/cwyr/StdN6qO1XV2ZVSlczvAbqzyKGKiKM/HKezU/hBGZv6VNWfZW4sWl1fEN1a8MI9B9o3qVq/wCE3dRTma7vzZiWb5mpWOEAWArLPUzljgtjSiiu4Ldg5crEKn/LjAjj9VXj/UTUzhdlxxiyqB6U7tXazXb5LTgFdoooANVnerEnury41ZqZ47ZiSizCs+ppyq0pQi7NojJNqyKJXMtTmN3ZZdUN/CoeWFlNmBFfE6jQajTZax3XzH5nPlSlAT6DiAbgHVQRcCwvYGxYXFuNMsbhSeyIzuYxkAZVlVEAyqoFgAAGLXkFjlHfBXV9XCL8a0aLxarpnaT3R7EFIa4WLL3QDmZ1iQMSLgHs4vtLFcuQM5K370jCwJFKR4oElb3IfszbMVz5iigSBcpDEHLe3MHhcqSJcEdeItcHpcHQ+tInCDtS4VACLKFDDJayrlFsq5Vzi4Jve4VSTbrRr6LXRlKrG0vfPsiWGTm72EzyBuQ1q5AVGbv4HJGNLE6mpS1dXR0FQoqC/P3Zvpx2xSO0UUVrLBlitnBjmU5WHAjj/qPCkRjT7kvcY6Bx7p/Y+BqTpKfDq4swvQETHsVI5Gnc6gluVrlQpbQXzFdLXIF9LXpzgIS7GR+J90fdXkPPma9Ls02CliUBuAdeHD0p+q2o8kYxUeDtFFFCRxlvTKTZCE3AseouD8xT6igIx9nOPdkJ/EA314/WkJcM/wAcaP6C/wDmB/OpqivHFPkEJA8acYzH5RqPqtzS+KkV1VYyCC4v1sNTfnyFSRQGvKwAcBXiilwD0g0rprtFSAn2Ave1ewK7RQBRRRQBRRRQBRRRQBRRRQHDTfEYFHFmANOaKAreN3X5obeBqExGAdPeU+fKr/SUsAbQgVzNT4XQr5tZ90UzoxkZ7TzZOE7SQDkDc1YMbu0jar3TS2yNkCIE3uTzrmabweVLUKUmnFZKoUGpXZJxrYWr1RRX0xrCiiigCiiigCiiigCiiigP/9k="/>
          <p:cNvSpPr>
            <a:spLocks noChangeAspect="1" noChangeArrowheads="1"/>
          </p:cNvSpPr>
          <p:nvPr/>
        </p:nvSpPr>
        <p:spPr bwMode="auto">
          <a:xfrm>
            <a:off x="63500" y="-879475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27670" name="Rectangle 34"/>
          <p:cNvSpPr>
            <a:spLocks noChangeArrowheads="1"/>
          </p:cNvSpPr>
          <p:nvPr/>
        </p:nvSpPr>
        <p:spPr bwMode="auto">
          <a:xfrm>
            <a:off x="7823200" y="3088648"/>
            <a:ext cx="1189038" cy="2873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Others</a:t>
            </a:r>
            <a:endParaRPr lang="zh-CN" altLang="en-US" sz="1600" dirty="0">
              <a:solidFill>
                <a:srgbClr val="0000CC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7671" name="AutoShape 17" descr="data:image/jpeg;base64,/9j/4AAQSkZJRgABAQAAAQABAAD/2wCEAAkGBhMSERUTExQWFRUWGB0aFxgYGRwdHhwgGBsYGB0aHBcdHyYeGBojHxgXHy8iIycpLCwsFx8yNTAqNSYrLCkBCQoKDgwOGg8PGiwkHyQsLCksLCwsLCw0LCwsLCwsLCwsLCwsLCwsLCwsLCwsLCwsLCwsLCwsLCkpLCwsLCwsLP/AABEIAMIBAwMBIgACEQEDEQH/xAAbAAACAwEBAQAAAAAAAAAAAAADBAACBQEGB//EAEMQAAIBAgQFAgMFBwMCAwkAAAECEQMhAAQSMQUTIkFRMmFCcYEGI1KRoRQzYrHB0fAVcuGCoiQ0kgcWQ1Njc8LS8f/EABoBAAMBAQEBAAAAAAAAAAAAAAABAgMEBQb/xAAlEQADAAIDAAMAAgIDAAAAAAAAARECIRIxQQNRYXGBE/AiMkL/2gAMAwEAAhEDEQA/APk2VyoVdTYSzmbLne3jDdTMOo0sNQ8jCdWspFlg42f0Y4rdK5fNMm3fcYZ0K9x0N+mDcLygg1G2GKnialoZAV/XAtdg3XotVYONNTpYbN2OLZbhQU6nYQNoO+O1VhA4GumTEHcfXCrZUMJptP8ACd/+cP0S6OcRzXMfp7WGDlSAvMt+Fhv9cW4XSQKSSOZ2B7YU4gH1dZ/Izhfo/YOZzPloFVZ8MDE45S4OAoeq4QHYbk/TAMqxZCrAlB3/AA++Hq9JKmkVH0FRAaCQ4Hce+KWyXrSI2XChYfUhM03/AAt+FvGCtRo1ampyyufVTAks38J7A4PmeHqlALqCIxDan9TR3Ci4GB5cGnURjDMgkFTaoneD+ID/AC2KhFvRbPUWYpp5ammOmnqlj3I98J5bhlOpWGpuXTcEqT7brPkG2NHhnDKOtqyuzhDqE9MXtrY9/Yb4EeFvVDdVPRUdjTKklRUAnl7dJYWE2NsNr0E/BXiVelT1UqdEg263Mt5kAWGGcu9N5WpqC5gKVKCSKi2I095/qMatLK1QlI5GihD0xrqvpZlcSHVi1kuPG0YBn63LrFqQXVR0V+n0hhpWqFJ3UkqbW3wQVujtXgP7PSflirUZgPUoULpMyVkk7YcoZYVS9Kon3R05hWVgugVVFgTaDMR5GFeFrRFcZmn+1VG1axTWlO+6s8wReLdsBoZxyoRqbMGVqbIPUAlTWO0jSWIvi0zPJM0M2tOklNKQYqKocsxU+BHTh/JZL9opx1IabMA0HSZM7jY4wVCopVEqgsy+uIEH5bnG3lMzK6BVNIo7kG8HUZuR3xtic+fQ4tOAtNmDsuskzsI8nvvh6lwKkaNNzWAZ/hiwPgnt2wjmm1aNTB3CtqZTv+H5nDWXoU4CvqX3m1x4xuqc2TE6uSNKoNUGLgjYx3w7wrivKouDuWmI9Xm+F6mT0syk2DBZ/n+mNOrmXRtL01embKI7doI74bVJuhbPPlq6jlo61iQNNo9zI/tgVXIVXqa6a6kpEAR/D4xMwq0qlRqdvhX2J3/LDHEDUpCk9InQFG2095wp9BfsU/8AeGqlViR0ndDthJqoZnqKsTYAeTjT46wqrSbTpqMLj284FwfLa6mldkBPzOEykAo0qmWUl1PVscNZPjqPSKVrkCxwfh/FOazUa15mPb2xh1eHffFBsDv7YYLZyhSCBn7dsThFWa+prYdpUVY6m/dp+v8Axh7PZCnVo66NiMSNstW+1BViobbHcePcGb74mGOHi6ObZdj9Dg3MpvuNJ8jbC9alpO4Pyx3LUtTAY8k9tzs0aBKKVPWh7jtgI4erHpcR4NjjmdIpkaJB74oM0r+sfVd/yxX4yUn2jVbS4FJD0jc4UetRVtOkiPiBvjmS6CSvWp3Gx/LEXI0mOrmaQN1bf/nFWkpQtnaayA5kMJVx/UYVGRhwHMKdm7H64YYGvUCrZF7+B5wKpmlViqjVT8H+Y8YTGr0McTDKBTXTo/hIM/OMGocLcLpcBhE6QetO+oL/ADGK8NVKbiqvWlwfxJPcjvHnDmQ4WOdqFZareoFSYjfU5Ow9sUlSG4oDflVmQ1meQAo0CeZFhBPpPnDGap0mqU6QqcoqYQAFtJJ+Nvc74rQRCtQJVaotM8xl0xF71KZ7RaQdxjW4bXdqpajSy61dHMOaMtKzp106TbOT2AmZ2xRLM+uq01rUqysq6wKyUyNVOosgMAbFGuPYn5YDmjppGmoXLUyQ4Dkmo5QdJIG257AXwI5uk1eAapD6lrVahksXIhyvwhWg7ziZsAqKmYfm1ASnLUqrCCbu0am23APa+AfQcZhRzKmtKVSsqVEMEjdlqAATpbUJv+kjFqubqtTVW5jjl1gKjgidSaiqzcqNE/XE4MraqUQhDuhV1Y6UZeaNI3JMOBEGfngqUqWtWJrmoSVHOIl1enUUkIJZIOncnfDXRL7C1GqVTRoV82yPophURajWcKU1QQs6SNsShwuorKtN6eqlTqGoXbpYc6ohItJEKp9scyuZYUaQU5pyUAIDrTiLQp0EsviDg/C8srpZU1hKag1dWmGDuyypnV1rv2GLSIycQDK5Z0qJrqK6Al+l9Q6Bq27Y9DlMzmaVFVNLpBJkqCCGvB95JM++Mk5VFYjSEJCI+kMQCzFiVDXPQo/PGvl1YH7uuSRCAXUn4QLWP57Y3wRy/JkXy9MVGkKELGAF22ub9zYY2ssqhSpUgqpbquOn9fb54mQ4UeqKZqKAApBuQpILBZmCZOx2xyu5aEBYrbpJm82HvjeaOR5bFctT1OJjUQW6tixuJ+kYZd3CPINNlEyPTcwLG0n2wXkaE601AkksCD47i3m2A12tIZmUfu1buwFzp8L/AD+uCE8tiuVpHrKiWQdM+T6m9zgqcRJpu9lZfUCOlp9uxw3QqsmggaqZAFtwx395nGdxSuS7L06Va8CNR7A++EUnRSmrVXGo9Tf9qjwO2NPhNaiW00xoddjPqwLIqiVIJPN8n03+HA8xTpJV5oaCD+776vHywoVS2fzFAPzLiqLaffzjLZXPSol3ufbHc1X6i7QXa8dhhzlNTyvNUyzG58YBhf8ATScsUiGF/nhf7NVyocN6cP5fiU0eYbxZhjLr58VJ0jSnf3wAjMzVEs7ECxNsTBzmz2UkdrYmDRUPn1XhbC6ww8g4NwrSpOux7TiZfIEJrL6PGD6GKiClT2748tL09lu6E83RWS2sHwMM8LyqhGquJA2wtUSmTBDUz73GG6SsKei1RP4TcfTAuwfUBUs0tRgCmkk2ZbEYJyGLMj02qafiUXH9/rjuVajSYPLFhsrDvhrivEXpqoQkF+tmHee04flZPsQHKk00fQoqodzcMPmNxhTJZI5irCLoXc7kADfGjUypcI8im6rqqOLW7TG5xWsgUCprENbm0rH5PTtf8sEBP6BZqszV1WgugIulbQSO7Me8337WxoDLctg0U5cQyh5pVRN1DD0P7flhWhQHLqa6h6iAtYAspielj6kn3GHkFFKVGmtPnhmJAJKq7elmtBCKLD3km2KRLfgJXmlUVKXKoofvUDTUcjZWYwQo8AYsvCKj04qKqjUDSRWXUjOJ0MpOpVqBTBOzRbqudAorpVCairMaOoj76mhKxO/MX4W+LTG4wN6WukNGkKxLHVVUvIkcyuw6liTCgASe5N6hNhdlFULTpipSouAeVTUTEkFqlTuAR8RO2wx1MuWZmIAJUh2A0vqpaV6ZICl1ZHJP8R7RjQFTSpp6zJgko5uy+sU0I1lqmumxACsGDiQMAo6ySx1AqanZSV008uo65IokSBrJJU2ucWRRVOGA9CqxZtBYOxIJDMwhwoJmmtWdIN9pwZqAHVTkMpLLSCLMmFpyVJZjrdbNBOkmBgvDspALMFjWxOsM6khQglnUkMNdYzp3p/XDLFKbk6iSkSdTsQwVgpVQCdHVUYrYDVTm5KhA3sSbKwy6ZYIFRawRAQEWYiWZX0ggWB1RB74jUj0q9Op1GdL0bKxhdCk6TsqgXPbvONMqNEuqhB0mzqJuytpCBYBCzt+7QEzIwzQyIJ1mV1EqzaoktJLaWYhXggC+zkmCVnRIxyyBcOEm9RJupuVvCiVYAhVAGgHaAfONWhkGaAgLEE+GJ7EyPhnY9zPjFwjuwR5YC2llUMNIFgw22vHvaTjWy+SVAJvMG0FSR2sQVicdOKOLPMtRhQJAJSAsgq1thI3Hzg4lFROssA02kWYmdU+B2/LBqaq/rJUARIGqNgO+0SZxapVRAQL2gwZQ2sYI1AjeN7dsWYUVruE1KAV1CGhgyxv0+Se07XwF3qUiKoAusCLhZggf5vJw1SyJJYDTqW+lu3me0m1+20jC2bOgnQdIZfvBIYKT8I7ExeO0+1jQ9ieYzk9VOabH1wYX5+3ywLL01CFymtVIETtO7H3ODvlii06pUGnIMbn21e5xbMcSUrzVgP6aiHZwe4GEV1orxQ0joqEkGJUgTqA7HwRjHzeZJYuR1Ht4H98M1QzkCFXSLL8KDyffDGU00iaVUAmobt2gixB+eEV0U4PyimlwC1Qm/cYpk80KJehWnQdjjOzWWalVK9wbR+mC52uWbVVgtFlH9cBS2Fq1U0FKcinuWPfC2TTn1Agso7ecW4dSNeqFayC5HsMPcQy4oVFq0vRscIYvX4oUYoEstsTHof2ClU67dV8TBoXJnx3iWXZkUpdRvGFuD5djVG4i+NY0qY2SrS8xcYXqkyQldfHUNJx5ftPbT1DP4rU11jHyxbOU1pqoFm3JBxKGRdX1FdQBuVvgvEK1I30tq97AYP0fqSK5VqlQGVFRRvPb/qw4lQpCyaZ7LVEr9D2xSqD+yU1pgmWJePyE4eoZQGgiVATE1X8gCwHtikiGwYJajUSsSpdgVqAakIFtJI2Hf6Y7lnSnQfRFTlkGQLajIBjwPfHMgnNp1Goo1JlIC6WJVix9JU+wJwSmjIr1JSVtUNBoZRMdVMjS6zGH+i/CIzvyCNFKsdRZwsA0wJ1OvpPftjuTzxqKEXUE1S9AGNYsXFFyJUsN0/KdsC5zMlZl/wDENUAlpKugFyDTF422tbBc1llbQlI82ll6WptAbqdrsSYG7dxsqDAA0x11FzDU1ZKgIVWIOkLKLRQKRoYETNtIg+SW8pQZtxqapdnCDrampZKq6iCNQ5oJF2NOQATIXy9GGDVG11Qra2UXYLIqISwId1A1axuEcGbY3qHDSh36pBuOyyVfSwDEsXcX7VCY7nRGObgrSyiqIBklWLXVvWUVp6YCgU5gTvMsN+hQAJCauwsAOlV3BESqLcrcqPJw4nDGgqD5N4JJmPVtJ8jxglPgp/CSOrYST2E7eTcmcWZNr0zBR6tTEm58XaZhmB6rEwTOwmYILdFUMd9MEKXkw2okSpJABaepZkmT43MrwoA331Tq9RsI3HSZJjt33th2lwSIG2wM3vJMQ8gwPYHFLEyy+VGbS4fLQekmV1FQrGI0l4AOkQI7DT5gq9SoMZ09EgGZYAGfh/CNvHfbvoZfharsJ3PsJi8dvnb5YcfL7TG2nYTHiQJ2ta2NEjnyzpnUqUdKht7GRPtcWYe0Wk3vg53l7+0bePaPb2GHFpACw2N5iPYGTHtvitXLCCWPpgAEkDvs23y+RkYvkjJpsVrZpmMKqggadUad7RcxMWv9NsBqLoBbpcellIgr7RuJ8i9sHavuqqpi0xAKgSQy+28kqR52wvXomdRiRB0jdkAF1YWAi1pNjJMYaYNA6+dPbsNIJA1gNaGbYdwC147YocutMvqAqaOl0iNIJEss7jtqsbg7YqMyFgpBpv8AvEOwNgVLHbaVM/8AMZqjBQQSphdRGkQT0h6kB2W3aAY3OGNIU5xps4Rg9JhBLTEHaR+IeBgVDhpL0xBVaklWO7QJgfhm3541UyWndFrQ66oXek4Gk01+ETMwJmL4UzGagVaJJfluDSdYhStrtsBAH1wWh0AySU3p1BpFMizXJtNiZ7g4RzwDIiSCUmXGwHYT3Pywc5l6zaFAdm9QQBQY7s25/lgS0IRqlRdWh9JSYC+8C+GVANDK1Kl0721ubn2WcN8G5VElawBdm0kHt74Z4nwzXSptSBLJBUfwtcH6Yz/tCQ9RNN3CjXF7/PCHRPjGVbL1mVSQDtHg47luIKcu1JrndcF4nXNUqapAKiIFyfngfDcvzX0Uxp8scA/NiSLUAsxHtiYZzfC3VyNRMHfEwQfJHzZeJ1dUhzPzxocVE0UZgNR74lSjElsuwPaNsJ5/MO8AqQFEARjyfD3O2oMcIy68uo7arC0GL4STiDjvI8MAcP5PM0hRKOWXvYb4zqpVnhBC7XOB+Att0eXMaArFdM90Yg/lhzhmZ6iwfVqBVxVVise7LOBcayiiOtQFUALuSe+22H69WtROXpUCyyiyV2YuZ+sYtdmbjQxwzPctgKdEcqWZuW3MIJBQGN4BNp84Sp0KaLyBU1VK1RdfSV0qpkg6ouTh3jhpUWNXlJUao5UBpAhAAxAUi5bvhbO12AqsCTTU01Wm8VBqYFtMteAAdr3xTJWwK5RmatVgs4dadLQxhWJsdS9lUAeJYY2KNIQtUtrAMmqoCMTTeL0iYzKze0PA3m2FHAohIOmGJZaLFkV6YBbXSeJgR6Xi1saYRXRAOlQhhkDgLTqMt2puOYq2aagLLIF5w0hZMf4NwJ69VOWArLpI0mVjdXQm5pmD59KBjOoY+jZX7I00GmBtftsIFu0CBbsB88H+w32e/ZsuJADMJgGYBuYuQJJJIFu43x6MoP8AP0wcocuaeRgf6En4Rf8AmO48GMd/04bkDz427wNo+v8AbYcePp/b54GGn/P8MicWs2c+WJmfsgnbTbt7X37z3xKmWEflEnz/AJbbD9YC8nxtb9fa/wDhwvVXeAWvcX23Pax7ge+LWRm8BUkRvt2uII7e3zFrYFmF7KCSdpm/m3n3G364vURhvHTM7HUo3BBPqEGYMgH5YpmlgaCRJOkHqEtT2EkQLEdQ3ke+L5C4iZqmBLQrW1WMbdJjt6TB23jtijEXk9QFzM6WFo0RJAtFyI/QjUkPVdlciSIPqE69MGNJ1Ai3aDfFP2lApmJ0gWjUloZpJuJgjveLTh8gWJT/AFAgjQNxpAmUJEGQpECL7kWN+8rNS1FFaE6mRFgkBpGoQDYmRElhfxgmdoOwYEQnSZYaQpEAnqKhCxe4v6p7YXrPUQamfT1hKnUxKFQVBYIF6iFaLna5vgTXhUfpeqtOmQHQlWY0yGv0kSKlIADyCYFisd8AqZsdUjreny2B2YiAtQIAakwAY0i/fBaORUEiSVJQyCKf3dRbP0xOk+rUSP54rmnADNQ0EhgaLU1EhWHWrELAAtBJk38nDooJ0KL1FQL1RqSnrIQN8RUKp1Pc/EQLx7YNl+HKxpMX1gzTIIAWnVKyo0bae224OO1M8GYqFkFxURVfqV46tIph7Eza30wJ8tUZqgbpFWoCQ5FNSxkqFsznc+PfFiBZ9XSgtRhyqoc0zYKXUdUxA2IiRimd4gC5qIkrUpgVQ0qs9yD/AGwapw+p+z1aoZVqUzDIo1MBqKy1RiWmQbTt88LLQpVMuzKGapS0u7MbsCeoQSYAw0xaF311CsKxmFULKp8tRucMUuFlwVWso0HrRARAm/V3xp5N2Feo1+UyB1JJKiLgDsDuMK0K1FMw9bmJy3U9Iu0kbR88MKL5nMjL5kUgi6LSSJJnvOF+PTlqrCnZXhsGqZxa2gtRqFksCLAgbThbiyvWYNUKIAIAJm2AKa2XdXRWPcYmMFKFICOf+WJggHhstUo1DoRqqE7SZGIMrmOaaev03JPjHeEcJalXRqhUKDJMjDuW4gjvmOq7CF98eYl9nttx6FlaSFFemTtBX/jC1Wqwq8p6NJmmNo39wRjlP7N1ldCygKSDMiI3xwtzM2IM3gH5YUZVXgLMVaIYq1EqQYOl5H5Ef1w5Q4ny1AFXMU0ItEEfQSP0wjxfI6HbUwL6rqLx7zth/ifC4oUm1KAEm5uS3YD5DAk9g5oaytZhSGlw9NSSpq5cnSTJMMAY8745lK7BAobLVPveaSz6WPpkDmQB6dx5ONajQqrnKbDWuWWkCSPQVWnee29vrheulRitIqeQXoCkCLfiJXzMtPzxpDKop+x6tY5GYZCLaNLkmo4ZyzJNoAAAEmO049D9msktbNqgqK7KxEHUjKGeQVVtNRAon0xAEH1X87k+EMKek0lOpzNQLJD86nTVFqDaxbpB7nHuP/ZtlarZ6kKi1NFNGILEsshZ1deorZtI0FRtv3NpCcej66tEKoA+ECP5AD2tirJHtvb6Axg5WPA7fmbf1wvVqe4gNF/rY+Nt8YoWaSBMnsLm1+5At/UYEOxteI8SRYfpNtjOGWYAX7T9IJE/SR+WE83VjVDBdBXxaRFxIBUkg+BjRbMMklso9LWJuAVuPMyQATuymYva2FKrFSLM+loJ06jYHSynvYkE9tr40Ua5iCdRgdjZam/sDa4sYwKvTJWPOpQSDcgGS1gCRosTAt3nDWRLwEigN3+HVJ2vOkGCJKssEtM2IwmzAG4smhjDCwMBli0IJlSQJj3w81mgsCTqN9S6mpJoa3xSom9jjLpgO1L7wk1abKCWPV6l0t0GXGsidhH56JkPEvXyrTsp6bsykdasCpvIUXRSsidW2F8y51IJKq/MUhyCCDPS5LKQE1nTInq+WD1Kv3epjCvy2qEqCG5q2M8uHYQJAC3v2nGTxALpql2krmIqAhrFtY19Om50HpHt9GqDxg7RRmISVD1ZVg3x8mabagQ6yBJtBMTgA4eKgDEsRWqKh6W6SCygugfTCspFhsfpg37MSzgO5DVFBKipbm0hU5jjm2BkAx4N8DzWQMVHPMdklQsAmoAafUhYOSkOTADbb74KPiIUKNP7szBDPTfUEUBwmpIZQGVC0r6u24nA81VokVKb6A70RUUtULlHWPugSx0zDWmeoA7YfzvBkplwslRTqNzQlIBWRmhDFOASABcyS1sBydSmczRSavLrUgVHNICsQ4ltMSZXawk/TGifpm14DyPFZWi7UmJpl6ZVKZ/dOkDSYjpM97zjlXOKuXTLsHKqZ1sUpMIaVgMx7FgfnbCOTelUy1QVFJZHplnZyWIZ9LAeABFh7n5P8VKUhUfRRhK6nLwFgoVaY03YDpPVNxi/TJif+qsa1dl5f36lWQB6lvI0Ldtz9TjN4dSJLLSaq5KkMEQC3eSx/pj0OS4ilLirwU5dRrvI2KarNMASRPyGMjgfEFpZvQWUUuY0m0fEAdXj9MWmSAyWV1qAqdJMLzasAnwFG+D/ALK9PTzGp0NRIAVJNjFzjtCrTdETmIpo1mPUQJUmZU98O8Z4lQzRWKqJy3N2tItcecUL+hPOcKakjvXqs4VoAVonBMr9n6FdKdVQVBaGBM4PxHjeWrc2kamkHSVaLSBfC9Pj1LL0BTRw5DzbAPYDiFdaVRkVFhTAtiYbr8ZyVRi7MQW3EY5h/wDEmZnxx8xSFjSb/wBZxynUpsYWkSf9xwPO0SahgThnhSevyBjyF2fQuJUK+Xj/AOC3/rOKZeiHJC0Nt5ciMJ0mbWN5nHos1SDc9UHVAIHftOKSpLcMytlNIB5AIJgEOTf88MPw09X3SMVElRVYsI3tOO5BHoU5qgqC6lZ9ovGGjQCZmpmOZT5csR1iSGGwXfvhwmsAMmdIXRS1FdQpmrUkgidpjbtOAUqwLUl5SfeemXqnTJ0/itcdsMU61NqtKsHMqgBQKxaVBAFhF7XxShlXNOkeUwZH1anIQBdWoAFiNz39sA/5GOEsKuheVSRTUYH98dOhC+rSKoBMAx7jHvP/AGWZgjiSKqppKMJUVBYIrLOqowAvEe2PJZHMBOaUNBZqI4CrUrFALEdC6euwJLA7gb49J9iOIcriFBW1oFbTDQijVqAUUl1Mbnd3taRhzRF2fcQwI87/AKd/1GB1KQm4G4/qP546amn6AfzwMPcCxi5HnVt9dsZpCbXpRgLzESCR/wBpt4J//uBVKQkyBHSDa50sA1r22He/cYYesumCAQBNxIEWJI73nxhavVmAQNElnH8JMjt5k4pUyy4oj0RBAAmCGEESQIEDtBIn1YQzFNxrLAAcoSZ2aY3IgiZ38bXw+lcgSbNBYeZMlhMWWdIkT8sI51VIIEwwRemRbVMACNIHq1WBxSpGTxgR8spY2UlTN+yE9xOoPpm9lxmLlx0yqK2kkBypB6xfpv6JPTaTfDVTNBAXnYypPYp90vvqIkgQ3nvgNbMuz1QjGVLUyASZauQCbkbGbEgDQbWxSom8RHlK0DTAD1Y1aSCoWac6V6QWIBi9jJvgRylNnKlGA5lPq0SNJQl4mnIXUI1GT1Y0XqljTddJTmBlBgqdCsgp0w3oHSxsCbb4zatPpSmKalmCNBp7BS2twCoJLGfVG0XxSIqIMjShCyoGJUVllAEXrllJHWY0WBaD2xj0eSamVUmBUEVLUZBLlbnR0CBqiJgjzONmi9EtqICo71CwWCYYxT5ZQnSFHUYgyDvhWtWQMNZdQEqM2mpUVbTy1Gv1tAUWj1XmMUhMDw/hCVFS1nR2NXRS0oQzKiEcuCbLIJnqti6cEptWpU2D09b1Vg06RJFKIeTTGkEajsfTbzhXIZUVadIlzrd2DFlpONNJNblVKEzsBJuZw3T4UCaDatLV4CA011LIJJZqbUugKVNhPVimQJ5PhSsFVvW9B64bl0QFC6tI0mmS0wJMjfAspwlaiU3VwQRUaoeRSFqSqx0grO7aZPzjB6FCuaCKmlkqPylp061YbgsbMzKBFyO03xWnSqUuXy1dwDURRSenWWWjmKVampINtzHvjRMzZTLcGWrUoKlRUWspbS9GkzCCRAhADtN4wr/pqorVKrjliq1JQlGnqJUm9xAw3luJlcwtaW1UQU0NliFTcR90zaYk9sUymdpmlyqhoVgKhqIVqmkwJ3BDrDDF7M9nc39mEosDWqwjQEK0V1SwnqHYD2wqfstV570w1KFMBigEyJsuNzN8RTMQczRqjRU1KaJV1IAjSxBtfxjGyPFA2eeq4KL1EBvlA+uGr6KsxqWTqvUNNVpmCQTpta04LxLhFai6IRTJfaBhWhmTzbFhqa/vJx6ni1UHiFBJFgoviiuTM+n9ka5AJNJT4I2/XExt8YymY5z6UYibEC2wxMChn/kyPieaq1WHpCT7icK0ssymdaj644K1KdmP1wXifDAlNKi+lv0x5X6fQrWg7Z+0GqP+lL/nhem9Mtbmux8GJw3Sy4qZOQBqRjPmN8JcMBR1Y2DbHBsSkY9UyzQW5GqB8TliB/tBwZaekLqejSLgFQtPURO0ntgPDslVTMatJ031E7aT7/XF65pVgo1lXQlbKWLCZERioSxrMqaKK2Yaq5NRlKo+gACDaB3mcZuY4WxZkUFmUhgTuUZZk/LGnnc0XLLUpjlnSQaraCCo06oF7+IxWvU+9Vm1jmIKarTU010wF063BJBHcA4bEm0aHCKkFCKqUlzDU6sFiqnldLowUGx1PAi5XGjlawSsGHQWcsBUVQ41MWIVGJCoTpPMqAAbAMbYwuH1vu5pg0ajM6IEgXQBtD1D95LTA0kY0KRWnHUBSqM9ampbqdWKwBMlqoKmnB3JnscWiGj75wjiYrUUYEFgOoD8S2O4BjvcDDLn5W/WP77/ANsfNPsZ9peVUK1DHSAyi4WLmGjrZLlyTPWQJ0Sfo3OkCD7j64jic+Wc7OVQO9xafeO35/ytgfLFzfVA/wC2LH2BjbxixxSf5dvGKSMHmDfMEEAWlybgdO/UY7mT/kYq7tGowAOu895Pf1LtKj2GKVRNjtIMHvA29ljYDAWaJbtEWPxEzYTP0G2L4k/5BZhUUrYMFVktN3iZMdhaZmI8nC1JhYGzrGqe7E3MwSNK3ERJf2w1rEMIAj4WA2sSI21FoMe1zgTXDXLCSdwephdr9PRJExAnzGNITyF3zeplQOw1s46plEAKhtzpJWZsLA4SoktFRCdjRSCLAKerT0AQstJJgtPfDVZQdSkQ1zY2iAEW/YjqLabx7zgVfLhBKt06CNuiWgFL2liNtMgAE+ziCl3zJCPYqrU0CsDqVAq6VKAwgsWMmpIJB+a2ezaaXdFIBSAFXq1lh1GqgKgBR2a5O18X/bWRzqXUaSlSQDCg3iw0yOkGQohYPnAxm6RFMsRKH7yo/UzKOrpZSwBYkj1SIX3wuJXI4MslRwUloNKn0lXOtwWZuaysQqgRIiSO2AVKrrSDpV1cyo6JpZgdoLaquoKSNIOmN97YpytZoop+8rSSKhJhSeka0AqXg7sREE74XrZcv+NqWXJAMaqcBpN4VwCT4Y3GKWJLyHcoa1CpTpqpbkhm0hNYisNzUpkmY2IT88AynEQlSkoUilQDkqr6mZjfrWFaJCi620462fFVKnMNmrCo7UuuVUQqaZDJHYkRhvi2aRxWqkLyOV0HpJarUvqVvVKz5HpvikiWU4bnZ/ZSKwRUL1K/XpbUWJIKzJntvvhfh+apVKebrvRpkDUQWEktUJ0gA2WJG2Bcd4etNMsqameqpYitpMAxp39E374S4hw96SLTJIWr1haTF1OnvoN/yOKUZJo5PgVAVqeX0vzGp63qKxUqSJA07RiLwuqKi0DmFNVhISosjzGo3nAcvx9kY1OWr1GCq7qTqhYn7s3UwMGGaptmamcNZSAJRfimIAKnbFKiafpkO41sj5YFlJBNMkXHyxSo1Bn1GpVpuNi14j3xp/ZDP1HqsSQFEuxjefJxitmKdbNM1UwjMdsVQh6il9rcyFAGZosB3ZBJ+d8TAaP2ZyjAMNcHbHcRMfor+z4m3CWBuVA8zhjOZsckUh1EGZxWlQ1QQtvLG2CpRZiVV1B8D++PMn0e7fspwms9MN0yreTAwLMwxl6gEbKt4/phYEhwHvBvhvjGSh0KCzqIA87HC8H6Xp1gykgF9Ivra30UYNwbMmoxBsqKW0pClo7ahfbGfkamhyrbHpOGSwounKOp76o2/wBsd7YafomvDX4M1GsTU5YpmkwJuT0tKknVuVJU4EyVuXXFZjCnUjs09QNtMmTI8YG2Y0qw0plxUENuzkHcAdh+WB8NWm2phZKYGt3GtrmBpp+kfXbF/hnPR3L52NNRFSmkBnasJHMBJ1U1F3Im1ouZwXIsoWppL02TQOYwBf70k6t/uaUkTov1i98dytRuU1amRWJIkOoLFFs1MC+nsent8sdzFPk1alNFkppBaoOgUXGrRWvZhqCxvKiLjFEmnw/PFEAZ40qRe5p00J5mkkEBh+7A7mopFzI9n9n/ALV1CgUwpHSQdgY1AAzP9CCpB6sfOaWeVnZ41I7NNT0lqsak1gfu6U+lR4kzEDSpZjQo1qVXoGlpWNblzcSVQJSKi3TzTBgjFJ+mOeF0fTqP2oEgMIO/5d8aVLiysJn/AD/POPma5xpUaZBFwAGYSCNU36SEJ+LZomxJcpxjQ1joiLMT3kEiY220wfPvjRNenHl8P0fTDmB/X2wNvJ+hH+dvbHmcnxRrTYdiY8TcdpkY1KWdPy9j3+n/ABjVYrw5Xi0OuCZi9rnaAIj2m354UtsLSOom/ewA73j+cYu1cH2PjFWqgzqk+P8AOwxUFfsmhghm4BvYNDeWmzECbbDfFalJHZQln6dBvuIJYxApqIN1IvfbEZWmANQEHSQT+Vo/zbvhetUV7G15JgSZGwRbH/cTPuMTxpqsoLUhyyxA101eWaCVYiyy0TpDHUFIgnc4IczTKoWMlSxao7QxFidGluqT0gAkLBnfHBmNKhdUKNgsNDGOobBmi3UbTYnbAs4qNqIJggCWI627Svc+XsR7bYfGj5AGyDpDrZyhLEBUKK4ga56JM2srHecC4fFPTSdJXmBq0eoqolVNOJ0zcxIIxerXZZSpLksKhVn9RiBLX1D+EwfE44hWsrM5QVGlmaP3SrAEdw1gFXxioFDCqtdqaO+qoztULU2EUkAgKHjpWJYj2HfGaMlzjUdaeqmhJ5gZFeF7kel7eR9cCzYKgMGYc1SNUQSJvrUbgx6hc95wJ87ysqaKghqjS72hlGwU9x5w0hEz+vM1RVZ+aLBgo0uFH/0//wBZGNOpxjmNXq0w0oi0qKxcA21RuP8AnA/2Ifs9Gny0FesQVIEFVHxlt5OEq/R183UAdPOSQwPhh8Q98ASm3xThaLl0rZgsXpqA2kgMWY2BPeBjEz/C2imyhqq1BKkiHEeSN8XbMCpTWnmKjBdWoVB1Bp8+DjW4hxhFyrPSPTanT+m59sAbR5/LVqlFXSnbWIIYQfpjHTLnWFYRJG+PVjKs3DmqVupp+7Pf88Z1Lg9fll2hlAmCZP54Ck1s9H/rFOnCAghQB+mJjxJFI31Ee04mAOJ4niklFjbxhbhdN+YCAffHctmakQBI9xgjlj6nj+Ff+MeV3s93pQFxgjmGMN0eJOUVQkkTDHtOBLQYCUpT7tf9MGyuXLUmquSdJjTthq0TkEzQRbu2o+F/qdsGFZuWWpgIoN49X1bBcjxQM4RkQI1oA/WcV/cVmpt6DY/I7HAgd9K8BzypXBqXRwUeb2a0/Qwfphxsscmza4ZXLIUHdezf1HywlnKSsQKdqaiNTCJ8n3w1lIaWDegCazySvjQvY+P6YaFl9jVJ1FNEp66Q1apnVVc3A0II0gDuT9e2B5tarKyqDTNI6zSYdTA35rMb1DtPgbd8OZDKqUd6dVvvOlnazI24k/gbzjrGulKmrx+0Un+5ggtovqDn/wCX4nye2LhndgeGZg06mqnpWoWK1aVT0KAJLN4ANwdxt89XhuXpkIq1EujcgOW1MQwVnePSWClQoJKrFjecPiOYLczl6XJYPXZRZiTMKu/KU/mbntgnD80FEoBr1oy0qgJUG51r3gWO+wMyMPFiyVRu0appdMLBEABwQIQkxDBCfvRKagCWJsSBhoZwBrBgdKAhAxMlarXZgWIIQSQNoB2Jxi084+uFJ0P0xemzAtrNVWiDqaWIvaBFhgorqCQFBOsU4qlE6kSuGZZOhCvMSOxaLCcXTJ4nosvxVE6RqZSFhQQSNQZocqGJPSSIm0TOoxsZbiMkLBJsZhgSYLA3E7T/AOk7kSfG59W0gujzpJ+8Vgv3br/Gx9NSoSA20Eb40MjXYAQFXcdNQtcSy9LSRI1r/wBV/fXBnN8mGqe0o1iTBIB/zYAf5GGkzHwmPy3+Z3x5/KViVBCuo3lgAIMXsBPY27Y1qJDC0/lEfWcdK2cOWMHKraRaCDvv/wASN8AqwRKrcSWaYHtA7R+uJTrCDqMn5f1O2ANVQG4LC9pjfa94vbDiIrJSzFtIQM7WBaIA9l2B9ziGiw0tTVnIkB9Gx8dxUjcEXEdxYWzQ1AmNhfphRFwNRuW8H38Y0+EVk5Zq1EapUpKnLAMiCSFZUiFgiCbwRtOM83Nw2+PGuHnqlVIEnsOgCWdjuS0QVO4I8+cJZmmaTQSpJF5EwOyuPy9xhrOzTcEdDXtOrSTNtXvM+QcdWsIB1hKawWG7O3cMN/IvaMUHRTIcQYFmnVWc6FTZQOxI2IHbCwyqktTRi5ALPI6CRvEXU+DgVTLuqirEJPSwMlZ2Edx7YayPFAlOoFpibG1wxNgfZR4wDk6EcrmoYtqbSUNMk3anO1u6++NZKuXo5Q6SKkG0izOR4PYDCHEaNXSjEFq5kkAX0HYMBhLLZlUkOhanMsmxQ+R7YRUo9W4dU5dOpTp3qSXpC4j8UfDOFcvUKyqj/fRqf0xr8U+0P/hg9PpNQ6R/CB2nHK/AqtTKoWvWJ6D3j3OAKYvHPtI9VFpBeWq/D8sO03allIJ66m2Ec9k3UhK6w3wuP5HAVru1amtXZTbwcFCeG/lPsMGRS25EnEw9mPtMysVCmB/bEwE3I+Ctmma0wPbGlm15KKUFyLtjM/ZTp1bDD1PiCtTCP2748pH0GX4CyHEXFQEknGhUzwpOQbq+4wpSqKt6a/8AU2AVnUNJOtv0/wCcOxEtVjNA0g0ohY9tVgMVqVdTl2HNc9h6R8/OKZMc5yDYC+kW+mJW4m6tCgIF7Afz84Am4Mh4pcxhqaYVfhT6Y0MhnEam1TQLDTWQCAR2YeDgFXOqqK5WVqepf6jC+sadIUojfAPU/wAz4xa0Q1Q1A00SoKTEq4hnYQAJ2A+JsH4dkyWVWRlosDc2NQ/CGb4VJxXJ5NxURnCMEMmkDJUfLue+LrSrLXNTXrpNd2Jtp7gjsR4w0S2SghdnpvTWjUpqzLUUaQAonS3ZgexwMZl3AICitUp8tQCBCCxsfif0i+wPkYmbzj3BZ2QmaVM/hBMM3eB2BxbiBhl+4FVWialyzsdzqHpPaPbAMczGfVg1SqKlPVqDUWXUhcLbQd6RkqfbsTtgSVjTBRlYKqhDVChtNSQ7yDYgk6TtZRgtXMPTZqbVC9DLstUBonmaemnq3JBMGOwONDI5ej92DQrxUCD9ry7kku925lNpRoYm3SbYqkQzaqKFbSwlV0OdJVA9R49J9J0KxMDscayVqrBqjDV1C4qB1Usw613K37A99oxjcUAQk1HFVWruJU6SwogU1fRfSDqMT4OD5E0AafLFTVzFMMBDCRIkGDEeMXizPPHR6Xh6DSOpEu0AgSwDESDIPt9MamTrxIuIPf2J/LtjD4HnbAM9DSSTpdASJMmCV+sTjfyBZnMMGaap6LF45dhbYzI+Rx1Ys4Pkx7GDUO98EqMIteN7f1x3P5SppDOrJcAa2kmZ/lGO5SgrRapUYboogCOxb+2NOWjm47L5bOpTMuHdlui6oW4BBPcyDti3FMsygVZWK0shpyuk2JTTYgGY8SMAq56olgmkqsSRJ0MZAJNjBsDv2xbMZSq4NTMuUt0EkDYWhB9NoxDW6WtaFn4koXlUV9dmZ7kz7CwwpmMgaTqKgBm4g+ofhvcH54tw7OOr/d6QXPqI9Mbx/PHcw9OoTp11HAJNRjYxfbximCUJmc0rIGq9U/u6K2AG0nGdVLUqkISrC6+RNyp840MhnFVlBUEQWRzuq7lfcgz/AIcLV6wzBfSmkAFg/eR5+eF2WtMtwx41Zqs5MGAJux8H2whNau7VVXVe8fyjClc6l1D/AKh7+cej4RSTJ0efUaXYdCA/zwhyGVlc5y5OgOk9dNvhPkY9NQ+1AahUrxGkaUXxjzbcMzNQnMaIDX8T9MBy2YVDLCabWceD5jCKlH+GK9elVaqZXcE9j7Yx6OZD9D7/AAtjY4zx2ktJaND098HyOQpVqBYppgb++GL+TMGcqi0Ax384mM5+IspKi8d8TCKjPCVQ1S+yjFCUTbqP6YJmMo+gMTY9sI48p6PcWxlMxqYavT4GD8QyYA1L6cIERjR4fxEAaXEjxgU6YmmtoWpq1PS+3jDozSVDPLlv0+uA5rrOpukdlG+LNRqFehCq/wCb4aE99lq+Zi562XYfCv8AfE4XxHTW1vebT4nuMU4bxAJqRxKtv5Hvhr/TkAapqBWDA98Uq9olxaZenw10qiorjRM657f1PtinEK6cxqsdLE6E/wDyI8T2wnSGhdT3/Cvv5I8YYyrUqoK1SVcmz9vYEdhgvgT1j1KtVNINl2l/VVj1yNo76QOwwfM8QqNTQgmnXcnXpsCoHrYbKcIZvhTZekH1Q5eFKtuI7RhXMVtAgmXa7k+Pw/3xVhMT6NThufTUyoQrKhFFm7uSNVQn8REx4tjTOfzAoua9nIC0qiNpdmJHqKmGUCZJH1xkZdMpW0tPIcEakaSjfI7qfY4rkqH3jGnBZ2K0gdgDMvJsAB/lsUmRkjTy9D0tzqVJAvLQumrmQZdiINtRI1HwPGNRuIunIpNTpqqVOclSkxK9I6tIJOkEhSfcC2M7I0KVRVokrVKSFglW3kgHY3wN6ylRoRlUHlqpMneXPzNhjRIyY3w+gCqvoqzuemVPy9saWUcTNwoaJ7iRtH0OI+XYPrFc007AhhA8RhnL11eqzAqNZdkm14Cgn9TjfHRy57NQVqXLI+8LdiQBH17jBck+uU1so9XSLdQEzcYSqsyKddUNII0gnvt/fFMrWpkOrsy3BBAnYRH641OeQ0c/VClQpldLIbyYMteNt5GB0KjQsUzUdhIY3AvEfSMJtURXp6Q2md2+LscMcP4mKNPrDOCxAXVAEe++AUoLiDlKhIgMuliBsDEMMaFXi1KnS0so1MJ0JYX8nfCGcrBlRygQsWUx3B2PzGD8GzKOvVTXXTEF22AG1vOEU1oz810MCoOkgOqntNmXFanFdemnTTSh3C7n64c4q1OoS6VC7oLiIEd4wjleJLl9RVZZro3gf3GBDC8W4SMuFcEw26Nvhbh9PVmKauSU7T+cYXQVM1UMtLe5/liy03pnluIZepfphFJGtxPjlWrmBSoyFUwB5+eE+MUxTrlTYOL/ADx6P7P18u51IPvW9XtgX2gp5YsaZvUPxYBJ7h47L8OmuqGwJ39sel+1XEloUloU/FzjAqow6Z6k2OMrNZhmMsb4VL406tEm8Y7jlPNMBAx3AUYb+jGVlh959cdxMebl2j1cOmVz/rOL5Ab4mJifS/8AyFyt6hm+NThVQmqQSSMTExeBlmZXGVAqmLYrkbsoNxO2OYmJ9LX/AFKZ09ZwAY7iYTKx6HcgxLoCZAmJ7YUqG5+eJiYfgvSdsej4cOsf/Yb+WJiYvAz+ToV4D/5mn/uxucP9VL/bUP11G/zxMTG2HRh8nf8Av6b/AAasz03DsWGhrMZ7e+F/s+Ln2QR+eO4mOhHGxziTnSbncYz+5+eOYmNV2ZPo0Qfuk/3jGjwBAyPIBhzE37YmJiWBn/aBvvgOwNvzwup+6r/7hiYmGC6K8DHU3+xv5YRr+hfmcTEwn2NF+Dfvl+eNr7Wf+ZT/AG/0xzEwmHpX7LWqVY98Y1Vyczc/FiYmDwXo7xL9+vyxh8Q9ZxMTCZoh3KqNAtiYmJixM//Z"/>
          <p:cNvSpPr>
            <a:spLocks noChangeAspect="1" noChangeArrowheads="1"/>
          </p:cNvSpPr>
          <p:nvPr/>
        </p:nvSpPr>
        <p:spPr bwMode="auto">
          <a:xfrm>
            <a:off x="63500" y="-89535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27672" name="AutoShape 19" descr="data:image/jpeg;base64,/9j/4AAQSkZJRgABAQAAAQABAAD/2wCEAAkGBhMSERUTExQWFRUWGB0aFxgYGRwdHhwgGBsYGB0aHBcdHyYeGBojHxgXHy8iIycpLCwsFx8yNTAqNSYrLCkBCQoKDgwOGg8PGiwkHyQsLCksLCwsLCw0LCwsLCwsLCwsLCwsLCwsLCwsLCwsLCwsLCwsLCwsLCkpLCwsLCwsLP/AABEIAMIBAwMBIgACEQEDEQH/xAAbAAACAwEBAQAAAAAAAAAAAAADBAACBQEGB//EAEMQAAIBAgQFAgMFBwMCAwkAAAECEQMhAAQSMQUTIkFRMmFCcYEGI1KRoRQzYrHB0fAVcuGCoiQ0kgcWQ1Njc8LS8f/EABoBAAMBAQEBAAAAAAAAAAAAAAABAgMEBQb/xAAlEQADAAIDAAMAAgIDAAAAAAAAARECIRIxQQNRYXGBE/AiMkL/2gAMAwEAAhEDEQA/APk2VyoVdTYSzmbLne3jDdTMOo0sNQ8jCdWspFlg42f0Y4rdK5fNMm3fcYZ0K9x0N+mDcLygg1G2GKnialoZAV/XAtdg3XotVYONNTpYbN2OLZbhQU6nYQNoO+O1VhA4GumTEHcfXCrZUMJptP8ACd/+cP0S6OcRzXMfp7WGDlSAvMt+Fhv9cW4XSQKSSOZ2B7YU4gH1dZ/Izhfo/YOZzPloFVZ8MDE45S4OAoeq4QHYbk/TAMqxZCrAlB3/AA++Hq9JKmkVH0FRAaCQ4Hce+KWyXrSI2XChYfUhM03/AAt+FvGCtRo1ampyyufVTAks38J7A4PmeHqlALqCIxDan9TR3Ci4GB5cGnURjDMgkFTaoneD+ID/AC2KhFvRbPUWYpp5ammOmnqlj3I98J5bhlOpWGpuXTcEqT7brPkG2NHhnDKOtqyuzhDqE9MXtrY9/Yb4EeFvVDdVPRUdjTKklRUAnl7dJYWE2NsNr0E/BXiVelT1UqdEg263Mt5kAWGGcu9N5WpqC5gKVKCSKi2I095/qMatLK1QlI5GihD0xrqvpZlcSHVi1kuPG0YBn63LrFqQXVR0V+n0hhpWqFJ3UkqbW3wQVujtXgP7PSflirUZgPUoULpMyVkk7YcoZYVS9Kon3R05hWVgugVVFgTaDMR5GFeFrRFcZmn+1VG1axTWlO+6s8wReLdsBoZxyoRqbMGVqbIPUAlTWO0jSWIvi0zPJM0M2tOklNKQYqKocsxU+BHTh/JZL9opx1IabMA0HSZM7jY4wVCopVEqgsy+uIEH5bnG3lMzK6BVNIo7kG8HUZuR3xtic+fQ4tOAtNmDsuskzsI8nvvh6lwKkaNNzWAZ/hiwPgnt2wjmm1aNTB3CtqZTv+H5nDWXoU4CvqX3m1x4xuqc2TE6uSNKoNUGLgjYx3w7wrivKouDuWmI9Xm+F6mT0syk2DBZ/n+mNOrmXRtL01embKI7doI74bVJuhbPPlq6jlo61iQNNo9zI/tgVXIVXqa6a6kpEAR/D4xMwq0qlRqdvhX2J3/LDHEDUpCk9InQFG2095wp9BfsU/8AeGqlViR0ndDthJqoZnqKsTYAeTjT46wqrSbTpqMLj284FwfLa6mldkBPzOEykAo0qmWUl1PVscNZPjqPSKVrkCxwfh/FOazUa15mPb2xh1eHffFBsDv7YYLZyhSCBn7dsThFWa+prYdpUVY6m/dp+v8Axh7PZCnVo66NiMSNstW+1BViobbHcePcGb74mGOHi6ObZdj9Dg3MpvuNJ8jbC9alpO4Pyx3LUtTAY8k9tzs0aBKKVPWh7jtgI4erHpcR4NjjmdIpkaJB74oM0r+sfVd/yxX4yUn2jVbS4FJD0jc4UetRVtOkiPiBvjmS6CSvWp3Gx/LEXI0mOrmaQN1bf/nFWkpQtnaayA5kMJVx/UYVGRhwHMKdm7H64YYGvUCrZF7+B5wKpmlViqjVT8H+Y8YTGr0McTDKBTXTo/hIM/OMGocLcLpcBhE6QetO+oL/ADGK8NVKbiqvWlwfxJPcjvHnDmQ4WOdqFZareoFSYjfU5Ow9sUlSG4oDflVmQ1meQAo0CeZFhBPpPnDGap0mqU6QqcoqYQAFtJJ+Nvc74rQRCtQJVaotM8xl0xF71KZ7RaQdxjW4bXdqpajSy61dHMOaMtKzp106TbOT2AmZ2xRLM+uq01rUqysq6wKyUyNVOosgMAbFGuPYn5YDmjppGmoXLUyQ4Dkmo5QdJIG257AXwI5uk1eAapD6lrVahksXIhyvwhWg7ziZsAqKmYfm1ASnLUqrCCbu0am23APa+AfQcZhRzKmtKVSsqVEMEjdlqAATpbUJv+kjFqubqtTVW5jjl1gKjgidSaiqzcqNE/XE4MraqUQhDuhV1Y6UZeaNI3JMOBEGfngqUqWtWJrmoSVHOIl1enUUkIJZIOncnfDXRL7C1GqVTRoV82yPophURajWcKU1QQs6SNsShwuorKtN6eqlTqGoXbpYc6ohItJEKp9scyuZYUaQU5pyUAIDrTiLQp0EsviDg/C8srpZU1hKag1dWmGDuyypnV1rv2GLSIycQDK5Z0qJrqK6Al+l9Q6Bq27Y9DlMzmaVFVNLpBJkqCCGvB95JM++Mk5VFYjSEJCI+kMQCzFiVDXPQo/PGvl1YH7uuSRCAXUn4QLWP57Y3wRy/JkXy9MVGkKELGAF22ub9zYY2ssqhSpUgqpbquOn9fb54mQ4UeqKZqKAApBuQpILBZmCZOx2xyu5aEBYrbpJm82HvjeaOR5bFctT1OJjUQW6tixuJ+kYZd3CPINNlEyPTcwLG0n2wXkaE601AkksCD47i3m2A12tIZmUfu1buwFzp8L/AD+uCE8tiuVpHrKiWQdM+T6m9zgqcRJpu9lZfUCOlp9uxw3QqsmggaqZAFtwx395nGdxSuS7L06Va8CNR7A++EUnRSmrVXGo9Tf9qjwO2NPhNaiW00xoddjPqwLIqiVIJPN8n03+HA8xTpJV5oaCD+776vHywoVS2fzFAPzLiqLaffzjLZXPSol3ufbHc1X6i7QXa8dhhzlNTyvNUyzG58YBhf8ATScsUiGF/nhf7NVyocN6cP5fiU0eYbxZhjLr58VJ0jSnf3wAjMzVEs7ECxNsTBzmz2UkdrYmDRUPn1XhbC6ww8g4NwrSpOux7TiZfIEJrL6PGD6GKiClT2748tL09lu6E83RWS2sHwMM8LyqhGquJA2wtUSmTBDUz73GG6SsKei1RP4TcfTAuwfUBUs0tRgCmkk2ZbEYJyGLMj02qafiUXH9/rjuVajSYPLFhsrDvhrivEXpqoQkF+tmHee04flZPsQHKk00fQoqodzcMPmNxhTJZI5irCLoXc7kADfGjUypcI8im6rqqOLW7TG5xWsgUCprENbm0rH5PTtf8sEBP6BZqszV1WgugIulbQSO7Me8337WxoDLctg0U5cQyh5pVRN1DD0P7flhWhQHLqa6h6iAtYAspielj6kn3GHkFFKVGmtPnhmJAJKq7elmtBCKLD3km2KRLfgJXmlUVKXKoofvUDTUcjZWYwQo8AYsvCKj04qKqjUDSRWXUjOJ0MpOpVqBTBOzRbqudAorpVCairMaOoj76mhKxO/MX4W+LTG4wN6WukNGkKxLHVVUvIkcyuw6liTCgASe5N6hNhdlFULTpipSouAeVTUTEkFqlTuAR8RO2wx1MuWZmIAJUh2A0vqpaV6ZICl1ZHJP8R7RjQFTSpp6zJgko5uy+sU0I1lqmumxACsGDiQMAo6ySx1AqanZSV008uo65IokSBrJJU2ucWRRVOGA9CqxZtBYOxIJDMwhwoJmmtWdIN9pwZqAHVTkMpLLSCLMmFpyVJZjrdbNBOkmBgvDspALMFjWxOsM6khQglnUkMNdYzp3p/XDLFKbk6iSkSdTsQwVgpVQCdHVUYrYDVTm5KhA3sSbKwy6ZYIFRawRAQEWYiWZX0ggWB1RB74jUj0q9Op1GdL0bKxhdCk6TsqgXPbvONMqNEuqhB0mzqJuytpCBYBCzt+7QEzIwzQyIJ1mV1EqzaoktJLaWYhXggC+zkmCVnRIxyyBcOEm9RJupuVvCiVYAhVAGgHaAfONWhkGaAgLEE+GJ7EyPhnY9zPjFwjuwR5YC2llUMNIFgw22vHvaTjWy+SVAJvMG0FSR2sQVicdOKOLPMtRhQJAJSAsgq1thI3Hzg4lFROssA02kWYmdU+B2/LBqaq/rJUARIGqNgO+0SZxapVRAQL2gwZQ2sYI1AjeN7dsWYUVruE1KAV1CGhgyxv0+Se07XwF3qUiKoAusCLhZggf5vJw1SyJJYDTqW+lu3me0m1+20jC2bOgnQdIZfvBIYKT8I7ExeO0+1jQ9ieYzk9VOabH1wYX5+3ywLL01CFymtVIETtO7H3ODvlii06pUGnIMbn21e5xbMcSUrzVgP6aiHZwe4GEV1orxQ0joqEkGJUgTqA7HwRjHzeZJYuR1Ht4H98M1QzkCFXSLL8KDyffDGU00iaVUAmobt2gixB+eEV0U4PyimlwC1Qm/cYpk80KJehWnQdjjOzWWalVK9wbR+mC52uWbVVgtFlH9cBS2Fq1U0FKcinuWPfC2TTn1Agso7ecW4dSNeqFayC5HsMPcQy4oVFq0vRscIYvX4oUYoEstsTHof2ClU67dV8TBoXJnx3iWXZkUpdRvGFuD5djVG4i+NY0qY2SrS8xcYXqkyQldfHUNJx5ftPbT1DP4rU11jHyxbOU1pqoFm3JBxKGRdX1FdQBuVvgvEK1I30tq97AYP0fqSK5VqlQGVFRRvPb/qw4lQpCyaZ7LVEr9D2xSqD+yU1pgmWJePyE4eoZQGgiVATE1X8gCwHtikiGwYJajUSsSpdgVqAakIFtJI2Hf6Y7lnSnQfRFTlkGQLajIBjwPfHMgnNp1Goo1JlIC6WJVix9JU+wJwSmjIr1JSVtUNBoZRMdVMjS6zGH+i/CIzvyCNFKsdRZwsA0wJ1OvpPftjuTzxqKEXUE1S9AGNYsXFFyJUsN0/KdsC5zMlZl/wDENUAlpKugFyDTF422tbBc1llbQlI82ll6WptAbqdrsSYG7dxsqDAA0x11FzDU1ZKgIVWIOkLKLRQKRoYETNtIg+SW8pQZtxqapdnCDrampZKq6iCNQ5oJF2NOQATIXy9GGDVG11Qra2UXYLIqISwId1A1axuEcGbY3qHDSh36pBuOyyVfSwDEsXcX7VCY7nRGObgrSyiqIBklWLXVvWUVp6YCgU5gTvMsN+hQAJCauwsAOlV3BESqLcrcqPJw4nDGgqD5N4JJmPVtJ8jxglPgp/CSOrYST2E7eTcmcWZNr0zBR6tTEm58XaZhmB6rEwTOwmYILdFUMd9MEKXkw2okSpJABaepZkmT43MrwoA331Tq9RsI3HSZJjt33th2lwSIG2wM3vJMQ8gwPYHFLEyy+VGbS4fLQekmV1FQrGI0l4AOkQI7DT5gq9SoMZ09EgGZYAGfh/CNvHfbvoZfharsJ3PsJi8dvnb5YcfL7TG2nYTHiQJ2ta2NEjnyzpnUqUdKht7GRPtcWYe0Wk3vg53l7+0bePaPb2GHFpACw2N5iPYGTHtvitXLCCWPpgAEkDvs23y+RkYvkjJpsVrZpmMKqggadUad7RcxMWv9NsBqLoBbpcellIgr7RuJ8i9sHavuqqpi0xAKgSQy+28kqR52wvXomdRiRB0jdkAF1YWAi1pNjJMYaYNA6+dPbsNIJA1gNaGbYdwC147YocutMvqAqaOl0iNIJEss7jtqsbg7YqMyFgpBpv8AvEOwNgVLHbaVM/8AMZqjBQQSphdRGkQT0h6kB2W3aAY3OGNIU5xps4Rg9JhBLTEHaR+IeBgVDhpL0xBVaklWO7QJgfhm3541UyWndFrQ66oXek4Gk01+ETMwJmL4UzGagVaJJfluDSdYhStrtsBAH1wWh0AySU3p1BpFMizXJtNiZ7g4RzwDIiSCUmXGwHYT3Pywc5l6zaFAdm9QQBQY7s25/lgS0IRqlRdWh9JSYC+8C+GVANDK1Kl0721ubn2WcN8G5VElawBdm0kHt74Z4nwzXSptSBLJBUfwtcH6Yz/tCQ9RNN3CjXF7/PCHRPjGVbL1mVSQDtHg47luIKcu1JrndcF4nXNUqapAKiIFyfngfDcvzX0Uxp8scA/NiSLUAsxHtiYZzfC3VyNRMHfEwQfJHzZeJ1dUhzPzxocVE0UZgNR74lSjElsuwPaNsJ5/MO8AqQFEARjyfD3O2oMcIy68uo7arC0GL4STiDjvI8MAcP5PM0hRKOWXvYb4zqpVnhBC7XOB+Att0eXMaArFdM90Yg/lhzhmZ6iwfVqBVxVVise7LOBcayiiOtQFUALuSe+22H69WtROXpUCyyiyV2YuZ+sYtdmbjQxwzPctgKdEcqWZuW3MIJBQGN4BNp84Sp0KaLyBU1VK1RdfSV0qpkg6ouTh3jhpUWNXlJUao5UBpAhAAxAUi5bvhbO12AqsCTTU01Wm8VBqYFtMteAAdr3xTJWwK5RmatVgs4dadLQxhWJsdS9lUAeJYY2KNIQtUtrAMmqoCMTTeL0iYzKze0PA3m2FHAohIOmGJZaLFkV6YBbXSeJgR6Xi1saYRXRAOlQhhkDgLTqMt2puOYq2aagLLIF5w0hZMf4NwJ69VOWArLpI0mVjdXQm5pmD59KBjOoY+jZX7I00GmBtftsIFu0CBbsB88H+w32e/ZsuJADMJgGYBuYuQJJJIFu43x6MoP8AP0wcocuaeRgf6En4Rf8AmO48GMd/04bkDz427wNo+v8AbYcePp/b54GGn/P8MicWs2c+WJmfsgnbTbt7X37z3xKmWEflEnz/AJbbD9YC8nxtb9fa/wDhwvVXeAWvcX23Pax7ge+LWRm8BUkRvt2uII7e3zFrYFmF7KCSdpm/m3n3G364vURhvHTM7HUo3BBPqEGYMgH5YpmlgaCRJOkHqEtT2EkQLEdQ3ke+L5C4iZqmBLQrW1WMbdJjt6TB23jtijEXk9QFzM6WFo0RJAtFyI/QjUkPVdlciSIPqE69MGNJ1Ai3aDfFP2lApmJ0gWjUloZpJuJgjveLTh8gWJT/AFAgjQNxpAmUJEGQpECL7kWN+8rNS1FFaE6mRFgkBpGoQDYmRElhfxgmdoOwYEQnSZYaQpEAnqKhCxe4v6p7YXrPUQamfT1hKnUxKFQVBYIF6iFaLna5vgTXhUfpeqtOmQHQlWY0yGv0kSKlIADyCYFisd8AqZsdUjreny2B2YiAtQIAakwAY0i/fBaORUEiSVJQyCKf3dRbP0xOk+rUSP54rmnADNQ0EhgaLU1EhWHWrELAAtBJk38nDooJ0KL1FQL1RqSnrIQN8RUKp1Pc/EQLx7YNl+HKxpMX1gzTIIAWnVKyo0bae224OO1M8GYqFkFxURVfqV46tIph7Eza30wJ8tUZqgbpFWoCQ5FNSxkqFsznc+PfFiBZ9XSgtRhyqoc0zYKXUdUxA2IiRimd4gC5qIkrUpgVQ0qs9yD/AGwapw+p+z1aoZVqUzDIo1MBqKy1RiWmQbTt88LLQpVMuzKGapS0u7MbsCeoQSYAw0xaF311CsKxmFULKp8tRucMUuFlwVWso0HrRARAm/V3xp5N2Feo1+UyB1JJKiLgDsDuMK0K1FMw9bmJy3U9Iu0kbR88MKL5nMjL5kUgi6LSSJJnvOF+PTlqrCnZXhsGqZxa2gtRqFksCLAgbThbiyvWYNUKIAIAJm2AKa2XdXRWPcYmMFKFICOf+WJggHhstUo1DoRqqE7SZGIMrmOaaev03JPjHeEcJalXRqhUKDJMjDuW4gjvmOq7CF98eYl9nttx6FlaSFFemTtBX/jC1Wqwq8p6NJmmNo39wRjlP7N1ldCygKSDMiI3xwtzM2IM3gH5YUZVXgLMVaIYq1EqQYOl5H5Ef1w5Q4ny1AFXMU0ItEEfQSP0wjxfI6HbUwL6rqLx7zth/ifC4oUm1KAEm5uS3YD5DAk9g5oaytZhSGlw9NSSpq5cnSTJMMAY8745lK7BAobLVPveaSz6WPpkDmQB6dx5ONajQqrnKbDWuWWkCSPQVWnee29vrheulRitIqeQXoCkCLfiJXzMtPzxpDKop+x6tY5GYZCLaNLkmo4ZyzJNoAAAEmO049D9msktbNqgqK7KxEHUjKGeQVVtNRAon0xAEH1X87k+EMKek0lOpzNQLJD86nTVFqDaxbpB7nHuP/ZtlarZ6kKi1NFNGILEsshZ1deorZtI0FRtv3NpCcej66tEKoA+ECP5AD2tirJHtvb6Axg5WPA7fmbf1wvVqe4gNF/rY+Nt8YoWaSBMnsLm1+5At/UYEOxteI8SRYfpNtjOGWYAX7T9IJE/SR+WE83VjVDBdBXxaRFxIBUkg+BjRbMMklso9LWJuAVuPMyQATuymYva2FKrFSLM+loJ06jYHSynvYkE9tr40Ua5iCdRgdjZam/sDa4sYwKvTJWPOpQSDcgGS1gCRosTAt3nDWRLwEigN3+HVJ2vOkGCJKssEtM2IwmzAG4smhjDCwMBli0IJlSQJj3w81mgsCTqN9S6mpJoa3xSom9jjLpgO1L7wk1abKCWPV6l0t0GXGsidhH56JkPEvXyrTsp6bsykdasCpvIUXRSsidW2F8y51IJKq/MUhyCCDPS5LKQE1nTInq+WD1Kv3epjCvy2qEqCG5q2M8uHYQJAC3v2nGTxALpql2krmIqAhrFtY19Om50HpHt9GqDxg7RRmISVD1ZVg3x8mabagQ6yBJtBMTgA4eKgDEsRWqKh6W6SCygugfTCspFhsfpg37MSzgO5DVFBKipbm0hU5jjm2BkAx4N8DzWQMVHPMdklQsAmoAafUhYOSkOTADbb74KPiIUKNP7szBDPTfUEUBwmpIZQGVC0r6u24nA81VokVKb6A70RUUtULlHWPugSx0zDWmeoA7YfzvBkplwslRTqNzQlIBWRmhDFOASABcyS1sBydSmczRSavLrUgVHNICsQ4ltMSZXawk/TGifpm14DyPFZWi7UmJpl6ZVKZ/dOkDSYjpM97zjlXOKuXTLsHKqZ1sUpMIaVgMx7FgfnbCOTelUy1QVFJZHplnZyWIZ9LAeABFh7n5P8VKUhUfRRhK6nLwFgoVaY03YDpPVNxi/TJif+qsa1dl5f36lWQB6lvI0Ldtz9TjN4dSJLLSaq5KkMEQC3eSx/pj0OS4ilLirwU5dRrvI2KarNMASRPyGMjgfEFpZvQWUUuY0m0fEAdXj9MWmSAyWV1qAqdJMLzasAnwFG+D/ALK9PTzGp0NRIAVJNjFzjtCrTdETmIpo1mPUQJUmZU98O8Z4lQzRWKqJy3N2tItcecUL+hPOcKakjvXqs4VoAVonBMr9n6FdKdVQVBaGBM4PxHjeWrc2kamkHSVaLSBfC9Pj1LL0BTRw5DzbAPYDiFdaVRkVFhTAtiYbr8ZyVRi7MQW3EY5h/wDEmZnxx8xSFjSb/wBZxynUpsYWkSf9xwPO0SahgThnhSevyBjyF2fQuJUK+Xj/AOC3/rOKZeiHJC0Nt5ciMJ0mbWN5nHos1SDc9UHVAIHftOKSpLcMytlNIB5AIJgEOTf88MPw09X3SMVElRVYsI3tOO5BHoU5qgqC6lZ9ovGGjQCZmpmOZT5csR1iSGGwXfvhwmsAMmdIXRS1FdQpmrUkgidpjbtOAUqwLUl5SfeemXqnTJ0/itcdsMU61NqtKsHMqgBQKxaVBAFhF7XxShlXNOkeUwZH1anIQBdWoAFiNz39sA/5GOEsKuheVSRTUYH98dOhC+rSKoBMAx7jHvP/AGWZgjiSKqppKMJUVBYIrLOqowAvEe2PJZHMBOaUNBZqI4CrUrFALEdC6euwJLA7gb49J9iOIcriFBW1oFbTDQijVqAUUl1Mbnd3taRhzRF2fcQwI87/AKd/1GB1KQm4G4/qP546amn6AfzwMPcCxi5HnVt9dsZpCbXpRgLzESCR/wBpt4J//uBVKQkyBHSDa50sA1r22He/cYYesumCAQBNxIEWJI73nxhavVmAQNElnH8JMjt5k4pUyy4oj0RBAAmCGEESQIEDtBIn1YQzFNxrLAAcoSZ2aY3IgiZ38bXw+lcgSbNBYeZMlhMWWdIkT8sI51VIIEwwRemRbVMACNIHq1WBxSpGTxgR8spY2UlTN+yE9xOoPpm9lxmLlx0yqK2kkBypB6xfpv6JPTaTfDVTNBAXnYypPYp90vvqIkgQ3nvgNbMuz1QjGVLUyASZauQCbkbGbEgDQbWxSom8RHlK0DTAD1Y1aSCoWac6V6QWIBi9jJvgRylNnKlGA5lPq0SNJQl4mnIXUI1GT1Y0XqljTddJTmBlBgqdCsgp0w3oHSxsCbb4zatPpSmKalmCNBp7BS2twCoJLGfVG0XxSIqIMjShCyoGJUVllAEXrllJHWY0WBaD2xj0eSamVUmBUEVLUZBLlbnR0CBqiJgjzONmi9EtqICo71CwWCYYxT5ZQnSFHUYgyDvhWtWQMNZdQEqM2mpUVbTy1Gv1tAUWj1XmMUhMDw/hCVFS1nR2NXRS0oQzKiEcuCbLIJnqti6cEptWpU2D09b1Vg06RJFKIeTTGkEajsfTbzhXIZUVadIlzrd2DFlpONNJNblVKEzsBJuZw3T4UCaDatLV4CA011LIJJZqbUugKVNhPVimQJ5PhSsFVvW9B64bl0QFC6tI0mmS0wJMjfAspwlaiU3VwQRUaoeRSFqSqx0grO7aZPzjB6FCuaCKmlkqPylp061YbgsbMzKBFyO03xWnSqUuXy1dwDURRSenWWWjmKVampINtzHvjRMzZTLcGWrUoKlRUWspbS9GkzCCRAhADtN4wr/pqorVKrjliq1JQlGnqJUm9xAw3luJlcwtaW1UQU0NliFTcR90zaYk9sUymdpmlyqhoVgKhqIVqmkwJ3BDrDDF7M9nc39mEosDWqwjQEK0V1SwnqHYD2wqfstV570w1KFMBigEyJsuNzN8RTMQczRqjRU1KaJV1IAjSxBtfxjGyPFA2eeq4KL1EBvlA+uGr6KsxqWTqvUNNVpmCQTpta04LxLhFai6IRTJfaBhWhmTzbFhqa/vJx6ni1UHiFBJFgoviiuTM+n9ka5AJNJT4I2/XExt8YymY5z6UYibEC2wxMChn/kyPieaq1WHpCT7icK0ssymdaj644K1KdmP1wXifDAlNKi+lv0x5X6fQrWg7Z+0GqP+lL/nhem9Mtbmux8GJw3Sy4qZOQBqRjPmN8JcMBR1Y2DbHBsSkY9UyzQW5GqB8TliB/tBwZaekLqejSLgFQtPURO0ntgPDslVTMatJ031E7aT7/XF65pVgo1lXQlbKWLCZERioSxrMqaKK2Yaq5NRlKo+gACDaB3mcZuY4WxZkUFmUhgTuUZZk/LGnnc0XLLUpjlnSQaraCCo06oF7+IxWvU+9Vm1jmIKarTU010wF063BJBHcA4bEm0aHCKkFCKqUlzDU6sFiqnldLowUGx1PAi5XGjlawSsGHQWcsBUVQ41MWIVGJCoTpPMqAAbAMbYwuH1vu5pg0ajM6IEgXQBtD1D95LTA0kY0KRWnHUBSqM9ampbqdWKwBMlqoKmnB3JnscWiGj75wjiYrUUYEFgOoD8S2O4BjvcDDLn5W/WP77/ANsfNPsZ9peVUK1DHSAyi4WLmGjrZLlyTPWQJ0Sfo3OkCD7j64jic+Wc7OVQO9xafeO35/ytgfLFzfVA/wC2LH2BjbxixxSf5dvGKSMHmDfMEEAWlybgdO/UY7mT/kYq7tGowAOu895Pf1LtKj2GKVRNjtIMHvA29ljYDAWaJbtEWPxEzYTP0G2L4k/5BZhUUrYMFVktN3iZMdhaZmI8nC1JhYGzrGqe7E3MwSNK3ERJf2w1rEMIAj4WA2sSI21FoMe1zgTXDXLCSdwephdr9PRJExAnzGNITyF3zeplQOw1s46plEAKhtzpJWZsLA4SoktFRCdjRSCLAKerT0AQstJJgtPfDVZQdSkQ1zY2iAEW/YjqLabx7zgVfLhBKt06CNuiWgFL2liNtMgAE+ziCl3zJCPYqrU0CsDqVAq6VKAwgsWMmpIJB+a2ezaaXdFIBSAFXq1lh1GqgKgBR2a5O18X/bWRzqXUaSlSQDCg3iw0yOkGQohYPnAxm6RFMsRKH7yo/UzKOrpZSwBYkj1SIX3wuJXI4MslRwUloNKn0lXOtwWZuaysQqgRIiSO2AVKrrSDpV1cyo6JpZgdoLaquoKSNIOmN97YpytZoop+8rSSKhJhSeka0AqXg7sREE74XrZcv+NqWXJAMaqcBpN4VwCT4Y3GKWJLyHcoa1CpTpqpbkhm0hNYisNzUpkmY2IT88AynEQlSkoUilQDkqr6mZjfrWFaJCi620462fFVKnMNmrCo7UuuVUQqaZDJHYkRhvi2aRxWqkLyOV0HpJarUvqVvVKz5HpvikiWU4bnZ/ZSKwRUL1K/XpbUWJIKzJntvvhfh+apVKebrvRpkDUQWEktUJ0gA2WJG2Bcd4etNMsqameqpYitpMAxp39E374S4hw96SLTJIWr1haTF1OnvoN/yOKUZJo5PgVAVqeX0vzGp63qKxUqSJA07RiLwuqKi0DmFNVhISosjzGo3nAcvx9kY1OWr1GCq7qTqhYn7s3UwMGGaptmamcNZSAJRfimIAKnbFKiafpkO41sj5YFlJBNMkXHyxSo1Bn1GpVpuNi14j3xp/ZDP1HqsSQFEuxjefJxitmKdbNM1UwjMdsVQh6il9rcyFAGZosB3ZBJ+d8TAaP2ZyjAMNcHbHcRMfor+z4m3CWBuVA8zhjOZsckUh1EGZxWlQ1QQtvLG2CpRZiVV1B8D++PMn0e7fspwms9MN0yreTAwLMwxl6gEbKt4/phYEhwHvBvhvjGSh0KCzqIA87HC8H6Xp1gykgF9Ivra30UYNwbMmoxBsqKW0pClo7ahfbGfkamhyrbHpOGSwounKOp76o2/wBsd7YafomvDX4M1GsTU5YpmkwJuT0tKknVuVJU4EyVuXXFZjCnUjs09QNtMmTI8YG2Y0qw0plxUENuzkHcAdh+WB8NWm2phZKYGt3GtrmBpp+kfXbF/hnPR3L52NNRFSmkBnasJHMBJ1U1F3Im1ouZwXIsoWppL02TQOYwBf70k6t/uaUkTov1i98dytRuU1amRWJIkOoLFFs1MC+nsent8sdzFPk1alNFkppBaoOgUXGrRWvZhqCxvKiLjFEmnw/PFEAZ40qRe5p00J5mkkEBh+7A7mopFzI9n9n/ALV1CgUwpHSQdgY1AAzP9CCpB6sfOaWeVnZ41I7NNT0lqsak1gfu6U+lR4kzEDSpZjQo1qVXoGlpWNblzcSVQJSKi3TzTBgjFJ+mOeF0fTqP2oEgMIO/5d8aVLiysJn/AD/POPma5xpUaZBFwAGYSCNU36SEJ+LZomxJcpxjQ1joiLMT3kEiY220wfPvjRNenHl8P0fTDmB/X2wNvJ+hH+dvbHmcnxRrTYdiY8TcdpkY1KWdPy9j3+n/ABjVYrw5Xi0OuCZi9rnaAIj2m354UtsLSOom/ewA73j+cYu1cH2PjFWqgzqk+P8AOwxUFfsmhghm4BvYNDeWmzECbbDfFalJHZQln6dBvuIJYxApqIN1IvfbEZWmANQEHSQT+Vo/zbvhetUV7G15JgSZGwRbH/cTPuMTxpqsoLUhyyxA101eWaCVYiyy0TpDHUFIgnc4IczTKoWMlSxao7QxFidGluqT0gAkLBnfHBmNKhdUKNgsNDGOobBmi3UbTYnbAs4qNqIJggCWI627Svc+XsR7bYfGj5AGyDpDrZyhLEBUKK4ga56JM2srHecC4fFPTSdJXmBq0eoqolVNOJ0zcxIIxerXZZSpLksKhVn9RiBLX1D+EwfE44hWsrM5QVGlmaP3SrAEdw1gFXxioFDCqtdqaO+qoztULU2EUkAgKHjpWJYj2HfGaMlzjUdaeqmhJ5gZFeF7kel7eR9cCzYKgMGYc1SNUQSJvrUbgx6hc95wJ87ysqaKghqjS72hlGwU9x5w0hEz+vM1RVZ+aLBgo0uFH/0//wBZGNOpxjmNXq0w0oi0qKxcA21RuP8AnA/2Ifs9Gny0FesQVIEFVHxlt5OEq/R183UAdPOSQwPhh8Q98ASm3xThaLl0rZgsXpqA2kgMWY2BPeBjEz/C2imyhqq1BKkiHEeSN8XbMCpTWnmKjBdWoVB1Bp8+DjW4hxhFyrPSPTanT+m59sAbR5/LVqlFXSnbWIIYQfpjHTLnWFYRJG+PVjKs3DmqVupp+7Pf88Z1Lg9fll2hlAmCZP54Ck1s9H/rFOnCAghQB+mJjxJFI31Ee04mAOJ4niklFjbxhbhdN+YCAffHctmakQBI9xgjlj6nj+Ff+MeV3s93pQFxgjmGMN0eJOUVQkkTDHtOBLQYCUpT7tf9MGyuXLUmquSdJjTthq0TkEzQRbu2o+F/qdsGFZuWWpgIoN49X1bBcjxQM4RkQI1oA/WcV/cVmpt6DY/I7HAgd9K8BzypXBqXRwUeb2a0/Qwfphxsscmza4ZXLIUHdezf1HywlnKSsQKdqaiNTCJ8n3w1lIaWDegCazySvjQvY+P6YaFl9jVJ1FNEp66Q1apnVVc3A0II0gDuT9e2B5tarKyqDTNI6zSYdTA35rMb1DtPgbd8OZDKqUd6dVvvOlnazI24k/gbzjrGulKmrx+0Un+5ggtovqDn/wCX4nye2LhndgeGZg06mqnpWoWK1aVT0KAJLN4ANwdxt89XhuXpkIq1EujcgOW1MQwVnePSWClQoJKrFjecPiOYLczl6XJYPXZRZiTMKu/KU/mbntgnD80FEoBr1oy0qgJUG51r3gWO+wMyMPFiyVRu0appdMLBEABwQIQkxDBCfvRKagCWJsSBhoZwBrBgdKAhAxMlarXZgWIIQSQNoB2Jxi084+uFJ0P0xemzAtrNVWiDqaWIvaBFhgorqCQFBOsU4qlE6kSuGZZOhCvMSOxaLCcXTJ4nosvxVE6RqZSFhQQSNQZocqGJPSSIm0TOoxsZbiMkLBJsZhgSYLA3E7T/AOk7kSfG59W0gujzpJ+8Vgv3br/Gx9NSoSA20Eb40MjXYAQFXcdNQtcSy9LSRI1r/wBV/fXBnN8mGqe0o1iTBIB/zYAf5GGkzHwmPy3+Z3x5/KViVBCuo3lgAIMXsBPY27Y1qJDC0/lEfWcdK2cOWMHKraRaCDvv/wASN8AqwRKrcSWaYHtA7R+uJTrCDqMn5f1O2ANVQG4LC9pjfa94vbDiIrJSzFtIQM7WBaIA9l2B9ziGiw0tTVnIkB9Gx8dxUjcEXEdxYWzQ1AmNhfphRFwNRuW8H38Y0+EVk5Zq1EapUpKnLAMiCSFZUiFgiCbwRtOM83Nw2+PGuHnqlVIEnsOgCWdjuS0QVO4I8+cJZmmaTQSpJF5EwOyuPy9xhrOzTcEdDXtOrSTNtXvM+QcdWsIB1hKawWG7O3cMN/IvaMUHRTIcQYFmnVWc6FTZQOxI2IHbCwyqktTRi5ALPI6CRvEXU+DgVTLuqirEJPSwMlZ2Edx7YayPFAlOoFpibG1wxNgfZR4wDk6EcrmoYtqbSUNMk3anO1u6++NZKuXo5Q6SKkG0izOR4PYDCHEaNXSjEFq5kkAX0HYMBhLLZlUkOhanMsmxQ+R7YRUo9W4dU5dOpTp3qSXpC4j8UfDOFcvUKyqj/fRqf0xr8U+0P/hg9PpNQ6R/CB2nHK/AqtTKoWvWJ6D3j3OAKYvHPtI9VFpBeWq/D8sO03allIJ66m2Ec9k3UhK6w3wuP5HAVru1amtXZTbwcFCeG/lPsMGRS25EnEw9mPtMysVCmB/bEwE3I+Ctmma0wPbGlm15KKUFyLtjM/ZTp1bDD1PiCtTCP2748pH0GX4CyHEXFQEknGhUzwpOQbq+4wpSqKt6a/8AU2AVnUNJOtv0/wCcOxEtVjNA0g0ohY9tVgMVqVdTl2HNc9h6R8/OKZMc5yDYC+kW+mJW4m6tCgIF7Afz84Am4Mh4pcxhqaYVfhT6Y0MhnEam1TQLDTWQCAR2YeDgFXOqqK5WVqepf6jC+sadIUojfAPU/wAz4xa0Q1Q1A00SoKTEq4hnYQAJ2A+JsH4dkyWVWRlosDc2NQ/CGb4VJxXJ5NxURnCMEMmkDJUfLue+LrSrLXNTXrpNd2Jtp7gjsR4w0S2SghdnpvTWjUpqzLUUaQAonS3ZgexwMZl3AICitUp8tQCBCCxsfif0i+wPkYmbzj3BZ2QmaVM/hBMM3eB2BxbiBhl+4FVWialyzsdzqHpPaPbAMczGfVg1SqKlPVqDUWXUhcLbQd6RkqfbsTtgSVjTBRlYKqhDVChtNSQ7yDYgk6TtZRgtXMPTZqbVC9DLstUBonmaemnq3JBMGOwONDI5ej92DQrxUCD9ry7kku925lNpRoYm3SbYqkQzaqKFbSwlV0OdJVA9R49J9J0KxMDscayVqrBqjDV1C4qB1Usw613K37A99oxjcUAQk1HFVWruJU6SwogU1fRfSDqMT4OD5E0AafLFTVzFMMBDCRIkGDEeMXizPPHR6Xh6DSOpEu0AgSwDESDIPt9MamTrxIuIPf2J/LtjD4HnbAM9DSSTpdASJMmCV+sTjfyBZnMMGaap6LF45dhbYzI+Rx1Ys4Pkx7GDUO98EqMIteN7f1x3P5SppDOrJcAa2kmZ/lGO5SgrRapUYboogCOxb+2NOWjm47L5bOpTMuHdlui6oW4BBPcyDti3FMsygVZWK0shpyuk2JTTYgGY8SMAq56olgmkqsSRJ0MZAJNjBsDv2xbMZSq4NTMuUt0EkDYWhB9NoxDW6WtaFn4koXlUV9dmZ7kz7CwwpmMgaTqKgBm4g+ofhvcH54tw7OOr/d6QXPqI9Mbx/PHcw9OoTp11HAJNRjYxfbximCUJmc0rIGq9U/u6K2AG0nGdVLUqkISrC6+RNyp840MhnFVlBUEQWRzuq7lfcgz/AIcLV6wzBfSmkAFg/eR5+eF2WtMtwx41Zqs5MGAJux8H2whNau7VVXVe8fyjClc6l1D/AKh7+cej4RSTJ0efUaXYdCA/zwhyGVlc5y5OgOk9dNvhPkY9NQ+1AahUrxGkaUXxjzbcMzNQnMaIDX8T9MBy2YVDLCabWceD5jCKlH+GK9elVaqZXcE9j7Yx6OZD9D7/AAtjY4zx2ktJaND098HyOQpVqBYppgb++GL+TMGcqi0Ax384mM5+IspKi8d8TCKjPCVQ1S+yjFCUTbqP6YJmMo+gMTY9sI48p6PcWxlMxqYavT4GD8QyYA1L6cIERjR4fxEAaXEjxgU6YmmtoWpq1PS+3jDozSVDPLlv0+uA5rrOpukdlG+LNRqFehCq/wCb4aE99lq+Zi562XYfCv8AfE4XxHTW1vebT4nuMU4bxAJqRxKtv5Hvhr/TkAapqBWDA98Uq9olxaZenw10qiorjRM657f1PtinEK6cxqsdLE6E/wDyI8T2wnSGhdT3/Cvv5I8YYyrUqoK1SVcmz9vYEdhgvgT1j1KtVNINl2l/VVj1yNo76QOwwfM8QqNTQgmnXcnXpsCoHrYbKcIZvhTZekH1Q5eFKtuI7RhXMVtAgmXa7k+Pw/3xVhMT6NThufTUyoQrKhFFm7uSNVQn8REx4tjTOfzAoua9nIC0qiNpdmJHqKmGUCZJH1xkZdMpW0tPIcEakaSjfI7qfY4rkqH3jGnBZ2K0gdgDMvJsAB/lsUmRkjTy9D0tzqVJAvLQumrmQZdiINtRI1HwPGNRuIunIpNTpqqVOclSkxK9I6tIJOkEhSfcC2M7I0KVRVokrVKSFglW3kgHY3wN6ylRoRlUHlqpMneXPzNhjRIyY3w+gCqvoqzuemVPy9saWUcTNwoaJ7iRtH0OI+XYPrFc007AhhA8RhnL11eqzAqNZdkm14Cgn9TjfHRy57NQVqXLI+8LdiQBH17jBck+uU1so9XSLdQEzcYSqsyKddUNII0gnvt/fFMrWpkOrsy3BBAnYRH641OeQ0c/VClQpldLIbyYMteNt5GB0KjQsUzUdhIY3AvEfSMJtURXp6Q2md2+LscMcP4mKNPrDOCxAXVAEe++AUoLiDlKhIgMuliBsDEMMaFXi1KnS0so1MJ0JYX8nfCGcrBlRygQsWUx3B2PzGD8GzKOvVTXXTEF22AG1vOEU1oz810MCoOkgOqntNmXFanFdemnTTSh3C7n64c4q1OoS6VC7oLiIEd4wjleJLl9RVZZro3gf3GBDC8W4SMuFcEw26Nvhbh9PVmKauSU7T+cYXQVM1UMtLe5/liy03pnluIZepfphFJGtxPjlWrmBSoyFUwB5+eE+MUxTrlTYOL/ADx6P7P18u51IPvW9XtgX2gp5YsaZvUPxYBJ7h47L8OmuqGwJ39sel+1XEloUloU/FzjAqow6Z6k2OMrNZhmMsb4VL406tEm8Y7jlPNMBAx3AUYb+jGVlh959cdxMebl2j1cOmVz/rOL5Ab4mJifS/8AyFyt6hm+NThVQmqQSSMTExeBlmZXGVAqmLYrkbsoNxO2OYmJ9LX/AFKZ09ZwAY7iYTKx6HcgxLoCZAmJ7YUqG5+eJiYfgvSdsej4cOsf/Yb+WJiYvAz+ToV4D/5mn/uxucP9VL/bUP11G/zxMTG2HRh8nf8Av6b/AAasz03DsWGhrMZ7e+F/s+Ln2QR+eO4mOhHGxziTnSbncYz+5+eOYmNV2ZPo0Qfuk/3jGjwBAyPIBhzE37YmJiWBn/aBvvgOwNvzwup+6r/7hiYmGC6K8DHU3+xv5YRr+hfmcTEwn2NF+Dfvl+eNr7Wf+ZT/AG/0xzEwmHpX7LWqVY98Y1Vyczc/FiYmDwXo7xL9+vyxh8Q9ZxMTCZoh3KqNAtiYmJixM//Z"/>
          <p:cNvSpPr>
            <a:spLocks noChangeAspect="1" noChangeArrowheads="1"/>
          </p:cNvSpPr>
          <p:nvPr/>
        </p:nvSpPr>
        <p:spPr bwMode="auto">
          <a:xfrm>
            <a:off x="63500" y="-757238"/>
            <a:ext cx="2085975" cy="156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27673" name="AutoShape 21" descr="data:image/jpeg;base64,/9j/4AAQSkZJRgABAQAAAQABAAD/2wCEAAkGBhMSERUTExQWFRUWGB0aFxgYGRwdHhwgGBsYGB0aHBcdHyYeGBojHxgXHy8iIycpLCwsFx8yNTAqNSYrLCkBCQoKDgwOGg8PGiwkHyQsLCksLCwsLCw0LCwsLCwsLCwsLCwsLCwsLCwsLCwsLCwsLCwsLCwsLCkpLCwsLCwsLP/AABEIAMIBAwMBIgACEQEDEQH/xAAbAAACAwEBAQAAAAAAAAAAAAADBAACBQEGB//EAEMQAAIBAgQFAgMFBwMCAwkAAAECEQMhAAQSMQUTIkFRMmFCcYEGI1KRoRQzYrHB0fAVcuGCoiQ0kgcWQ1Njc8LS8f/EABoBAAMBAQEBAAAAAAAAAAAAAAABAgMEBQb/xAAlEQADAAIDAAMAAgIDAAAAAAAAARECIRIxQQNRYXGBE/AiMkL/2gAMAwEAAhEDEQA/APk2VyoVdTYSzmbLne3jDdTMOo0sNQ8jCdWspFlg42f0Y4rdK5fNMm3fcYZ0K9x0N+mDcLygg1G2GKnialoZAV/XAtdg3XotVYONNTpYbN2OLZbhQU6nYQNoO+O1VhA4GumTEHcfXCrZUMJptP8ACd/+cP0S6OcRzXMfp7WGDlSAvMt+Fhv9cW4XSQKSSOZ2B7YU4gH1dZ/Izhfo/YOZzPloFVZ8MDE45S4OAoeq4QHYbk/TAMqxZCrAlB3/AA++Hq9JKmkVH0FRAaCQ4Hce+KWyXrSI2XChYfUhM03/AAt+FvGCtRo1ampyyufVTAks38J7A4PmeHqlALqCIxDan9TR3Ci4GB5cGnURjDMgkFTaoneD+ID/AC2KhFvRbPUWYpp5ammOmnqlj3I98J5bhlOpWGpuXTcEqT7brPkG2NHhnDKOtqyuzhDqE9MXtrY9/Yb4EeFvVDdVPRUdjTKklRUAnl7dJYWE2NsNr0E/BXiVelT1UqdEg263Mt5kAWGGcu9N5WpqC5gKVKCSKi2I095/qMatLK1QlI5GihD0xrqvpZlcSHVi1kuPG0YBn63LrFqQXVR0V+n0hhpWqFJ3UkqbW3wQVujtXgP7PSflirUZgPUoULpMyVkk7YcoZYVS9Kon3R05hWVgugVVFgTaDMR5GFeFrRFcZmn+1VG1axTWlO+6s8wReLdsBoZxyoRqbMGVqbIPUAlTWO0jSWIvi0zPJM0M2tOklNKQYqKocsxU+BHTh/JZL9opx1IabMA0HSZM7jY4wVCopVEqgsy+uIEH5bnG3lMzK6BVNIo7kG8HUZuR3xtic+fQ4tOAtNmDsuskzsI8nvvh6lwKkaNNzWAZ/hiwPgnt2wjmm1aNTB3CtqZTv+H5nDWXoU4CvqX3m1x4xuqc2TE6uSNKoNUGLgjYx3w7wrivKouDuWmI9Xm+F6mT0syk2DBZ/n+mNOrmXRtL01embKI7doI74bVJuhbPPlq6jlo61iQNNo9zI/tgVXIVXqa6a6kpEAR/D4xMwq0qlRqdvhX2J3/LDHEDUpCk9InQFG2095wp9BfsU/8AeGqlViR0ndDthJqoZnqKsTYAeTjT46wqrSbTpqMLj284FwfLa6mldkBPzOEykAo0qmWUl1PVscNZPjqPSKVrkCxwfh/FOazUa15mPb2xh1eHffFBsDv7YYLZyhSCBn7dsThFWa+prYdpUVY6m/dp+v8Axh7PZCnVo66NiMSNstW+1BViobbHcePcGb74mGOHi6ObZdj9Dg3MpvuNJ8jbC9alpO4Pyx3LUtTAY8k9tzs0aBKKVPWh7jtgI4erHpcR4NjjmdIpkaJB74oM0r+sfVd/yxX4yUn2jVbS4FJD0jc4UetRVtOkiPiBvjmS6CSvWp3Gx/LEXI0mOrmaQN1bf/nFWkpQtnaayA5kMJVx/UYVGRhwHMKdm7H64YYGvUCrZF7+B5wKpmlViqjVT8H+Y8YTGr0McTDKBTXTo/hIM/OMGocLcLpcBhE6QetO+oL/ADGK8NVKbiqvWlwfxJPcjvHnDmQ4WOdqFZareoFSYjfU5Ow9sUlSG4oDflVmQ1meQAo0CeZFhBPpPnDGap0mqU6QqcoqYQAFtJJ+Nvc74rQRCtQJVaotM8xl0xF71KZ7RaQdxjW4bXdqpajSy61dHMOaMtKzp106TbOT2AmZ2xRLM+uq01rUqysq6wKyUyNVOosgMAbFGuPYn5YDmjppGmoXLUyQ4Dkmo5QdJIG257AXwI5uk1eAapD6lrVahksXIhyvwhWg7ziZsAqKmYfm1ASnLUqrCCbu0am23APa+AfQcZhRzKmtKVSsqVEMEjdlqAATpbUJv+kjFqubqtTVW5jjl1gKjgidSaiqzcqNE/XE4MraqUQhDuhV1Y6UZeaNI3JMOBEGfngqUqWtWJrmoSVHOIl1enUUkIJZIOncnfDXRL7C1GqVTRoV82yPophURajWcKU1QQs6SNsShwuorKtN6eqlTqGoXbpYc6ohItJEKp9scyuZYUaQU5pyUAIDrTiLQp0EsviDg/C8srpZU1hKag1dWmGDuyypnV1rv2GLSIycQDK5Z0qJrqK6Al+l9Q6Bq27Y9DlMzmaVFVNLpBJkqCCGvB95JM++Mk5VFYjSEJCI+kMQCzFiVDXPQo/PGvl1YH7uuSRCAXUn4QLWP57Y3wRy/JkXy9MVGkKELGAF22ub9zYY2ssqhSpUgqpbquOn9fb54mQ4UeqKZqKAApBuQpILBZmCZOx2xyu5aEBYrbpJm82HvjeaOR5bFctT1OJjUQW6tixuJ+kYZd3CPINNlEyPTcwLG0n2wXkaE601AkksCD47i3m2A12tIZmUfu1buwFzp8L/AD+uCE8tiuVpHrKiWQdM+T6m9zgqcRJpu9lZfUCOlp9uxw3QqsmggaqZAFtwx395nGdxSuS7L06Va8CNR7A++EUnRSmrVXGo9Tf9qjwO2NPhNaiW00xoddjPqwLIqiVIJPN8n03+HA8xTpJV5oaCD+776vHywoVS2fzFAPzLiqLaffzjLZXPSol3ufbHc1X6i7QXa8dhhzlNTyvNUyzG58YBhf8ATScsUiGF/nhf7NVyocN6cP5fiU0eYbxZhjLr58VJ0jSnf3wAjMzVEs7ECxNsTBzmz2UkdrYmDRUPn1XhbC6ww8g4NwrSpOux7TiZfIEJrL6PGD6GKiClT2748tL09lu6E83RWS2sHwMM8LyqhGquJA2wtUSmTBDUz73GG6SsKei1RP4TcfTAuwfUBUs0tRgCmkk2ZbEYJyGLMj02qafiUXH9/rjuVajSYPLFhsrDvhrivEXpqoQkF+tmHee04flZPsQHKk00fQoqodzcMPmNxhTJZI5irCLoXc7kADfGjUypcI8im6rqqOLW7TG5xWsgUCprENbm0rH5PTtf8sEBP6BZqszV1WgugIulbQSO7Me8337WxoDLctg0U5cQyh5pVRN1DD0P7flhWhQHLqa6h6iAtYAspielj6kn3GHkFFKVGmtPnhmJAJKq7elmtBCKLD3km2KRLfgJXmlUVKXKoofvUDTUcjZWYwQo8AYsvCKj04qKqjUDSRWXUjOJ0MpOpVqBTBOzRbqudAorpVCairMaOoj76mhKxO/MX4W+LTG4wN6WukNGkKxLHVVUvIkcyuw6liTCgASe5N6hNhdlFULTpipSouAeVTUTEkFqlTuAR8RO2wx1MuWZmIAJUh2A0vqpaV6ZICl1ZHJP8R7RjQFTSpp6zJgko5uy+sU0I1lqmumxACsGDiQMAo6ySx1AqanZSV008uo65IokSBrJJU2ucWRRVOGA9CqxZtBYOxIJDMwhwoJmmtWdIN9pwZqAHVTkMpLLSCLMmFpyVJZjrdbNBOkmBgvDspALMFjWxOsM6khQglnUkMNdYzp3p/XDLFKbk6iSkSdTsQwVgpVQCdHVUYrYDVTm5KhA3sSbKwy6ZYIFRawRAQEWYiWZX0ggWB1RB74jUj0q9Op1GdL0bKxhdCk6TsqgXPbvONMqNEuqhB0mzqJuytpCBYBCzt+7QEzIwzQyIJ1mV1EqzaoktJLaWYhXggC+zkmCVnRIxyyBcOEm9RJupuVvCiVYAhVAGgHaAfONWhkGaAgLEE+GJ7EyPhnY9zPjFwjuwR5YC2llUMNIFgw22vHvaTjWy+SVAJvMG0FSR2sQVicdOKOLPMtRhQJAJSAsgq1thI3Hzg4lFROssA02kWYmdU+B2/LBqaq/rJUARIGqNgO+0SZxapVRAQL2gwZQ2sYI1AjeN7dsWYUVruE1KAV1CGhgyxv0+Se07XwF3qUiKoAusCLhZggf5vJw1SyJJYDTqW+lu3me0m1+20jC2bOgnQdIZfvBIYKT8I7ExeO0+1jQ9ieYzk9VOabH1wYX5+3ywLL01CFymtVIETtO7H3ODvlii06pUGnIMbn21e5xbMcSUrzVgP6aiHZwe4GEV1orxQ0joqEkGJUgTqA7HwRjHzeZJYuR1Ht4H98M1QzkCFXSLL8KDyffDGU00iaVUAmobt2gixB+eEV0U4PyimlwC1Qm/cYpk80KJehWnQdjjOzWWalVK9wbR+mC52uWbVVgtFlH9cBS2Fq1U0FKcinuWPfC2TTn1Agso7ecW4dSNeqFayC5HsMPcQy4oVFq0vRscIYvX4oUYoEstsTHof2ClU67dV8TBoXJnx3iWXZkUpdRvGFuD5djVG4i+NY0qY2SrS8xcYXqkyQldfHUNJx5ftPbT1DP4rU11jHyxbOU1pqoFm3JBxKGRdX1FdQBuVvgvEK1I30tq97AYP0fqSK5VqlQGVFRRvPb/qw4lQpCyaZ7LVEr9D2xSqD+yU1pgmWJePyE4eoZQGgiVATE1X8gCwHtikiGwYJajUSsSpdgVqAakIFtJI2Hf6Y7lnSnQfRFTlkGQLajIBjwPfHMgnNp1Goo1JlIC6WJVix9JU+wJwSmjIr1JSVtUNBoZRMdVMjS6zGH+i/CIzvyCNFKsdRZwsA0wJ1OvpPftjuTzxqKEXUE1S9AGNYsXFFyJUsN0/KdsC5zMlZl/wDENUAlpKugFyDTF422tbBc1llbQlI82ll6WptAbqdrsSYG7dxsqDAA0x11FzDU1ZKgIVWIOkLKLRQKRoYETNtIg+SW8pQZtxqapdnCDrampZKq6iCNQ5oJF2NOQATIXy9GGDVG11Qra2UXYLIqISwId1A1axuEcGbY3qHDSh36pBuOyyVfSwDEsXcX7VCY7nRGObgrSyiqIBklWLXVvWUVp6YCgU5gTvMsN+hQAJCauwsAOlV3BESqLcrcqPJw4nDGgqD5N4JJmPVtJ8jxglPgp/CSOrYST2E7eTcmcWZNr0zBR6tTEm58XaZhmB6rEwTOwmYILdFUMd9MEKXkw2okSpJABaepZkmT43MrwoA331Tq9RsI3HSZJjt33th2lwSIG2wM3vJMQ8gwPYHFLEyy+VGbS4fLQekmV1FQrGI0l4AOkQI7DT5gq9SoMZ09EgGZYAGfh/CNvHfbvoZfharsJ3PsJi8dvnb5YcfL7TG2nYTHiQJ2ta2NEjnyzpnUqUdKht7GRPtcWYe0Wk3vg53l7+0bePaPb2GHFpACw2N5iPYGTHtvitXLCCWPpgAEkDvs23y+RkYvkjJpsVrZpmMKqggadUad7RcxMWv9NsBqLoBbpcellIgr7RuJ8i9sHavuqqpi0xAKgSQy+28kqR52wvXomdRiRB0jdkAF1YWAi1pNjJMYaYNA6+dPbsNIJA1gNaGbYdwC147YocutMvqAqaOl0iNIJEss7jtqsbg7YqMyFgpBpv8AvEOwNgVLHbaVM/8AMZqjBQQSphdRGkQT0h6kB2W3aAY3OGNIU5xps4Rg9JhBLTEHaR+IeBgVDhpL0xBVaklWO7QJgfhm3541UyWndFrQ66oXek4Gk01+ETMwJmL4UzGagVaJJfluDSdYhStrtsBAH1wWh0AySU3p1BpFMizXJtNiZ7g4RzwDIiSCUmXGwHYT3Pywc5l6zaFAdm9QQBQY7s25/lgS0IRqlRdWh9JSYC+8C+GVANDK1Kl0721ubn2WcN8G5VElawBdm0kHt74Z4nwzXSptSBLJBUfwtcH6Yz/tCQ9RNN3CjXF7/PCHRPjGVbL1mVSQDtHg47luIKcu1JrndcF4nXNUqapAKiIFyfngfDcvzX0Uxp8scA/NiSLUAsxHtiYZzfC3VyNRMHfEwQfJHzZeJ1dUhzPzxocVE0UZgNR74lSjElsuwPaNsJ5/MO8AqQFEARjyfD3O2oMcIy68uo7arC0GL4STiDjvI8MAcP5PM0hRKOWXvYb4zqpVnhBC7XOB+Att0eXMaArFdM90Yg/lhzhmZ6iwfVqBVxVVise7LOBcayiiOtQFUALuSe+22H69WtROXpUCyyiyV2YuZ+sYtdmbjQxwzPctgKdEcqWZuW3MIJBQGN4BNp84Sp0KaLyBU1VK1RdfSV0qpkg6ouTh3jhpUWNXlJUao5UBpAhAAxAUi5bvhbO12AqsCTTU01Wm8VBqYFtMteAAdr3xTJWwK5RmatVgs4dadLQxhWJsdS9lUAeJYY2KNIQtUtrAMmqoCMTTeL0iYzKze0PA3m2FHAohIOmGJZaLFkV6YBbXSeJgR6Xi1saYRXRAOlQhhkDgLTqMt2puOYq2aagLLIF5w0hZMf4NwJ69VOWArLpI0mVjdXQm5pmD59KBjOoY+jZX7I00GmBtftsIFu0CBbsB88H+w32e/ZsuJADMJgGYBuYuQJJJIFu43x6MoP8AP0wcocuaeRgf6En4Rf8AmO48GMd/04bkDz427wNo+v8AbYcePp/b54GGn/P8MicWs2c+WJmfsgnbTbt7X37z3xKmWEflEnz/AJbbD9YC8nxtb9fa/wDhwvVXeAWvcX23Pax7ge+LWRm8BUkRvt2uII7e3zFrYFmF7KCSdpm/m3n3G364vURhvHTM7HUo3BBPqEGYMgH5YpmlgaCRJOkHqEtT2EkQLEdQ3ke+L5C4iZqmBLQrW1WMbdJjt6TB23jtijEXk9QFzM6WFo0RJAtFyI/QjUkPVdlciSIPqE69MGNJ1Ai3aDfFP2lApmJ0gWjUloZpJuJgjveLTh8gWJT/AFAgjQNxpAmUJEGQpECL7kWN+8rNS1FFaE6mRFgkBpGoQDYmRElhfxgmdoOwYEQnSZYaQpEAnqKhCxe4v6p7YXrPUQamfT1hKnUxKFQVBYIF6iFaLna5vgTXhUfpeqtOmQHQlWY0yGv0kSKlIADyCYFisd8AqZsdUjreny2B2YiAtQIAakwAY0i/fBaORUEiSVJQyCKf3dRbP0xOk+rUSP54rmnADNQ0EhgaLU1EhWHWrELAAtBJk38nDooJ0KL1FQL1RqSnrIQN8RUKp1Pc/EQLx7YNl+HKxpMX1gzTIIAWnVKyo0bae224OO1M8GYqFkFxURVfqV46tIph7Eza30wJ8tUZqgbpFWoCQ5FNSxkqFsznc+PfFiBZ9XSgtRhyqoc0zYKXUdUxA2IiRimd4gC5qIkrUpgVQ0qs9yD/AGwapw+p+z1aoZVqUzDIo1MBqKy1RiWmQbTt88LLQpVMuzKGapS0u7MbsCeoQSYAw0xaF311CsKxmFULKp8tRucMUuFlwVWso0HrRARAm/V3xp5N2Feo1+UyB1JJKiLgDsDuMK0K1FMw9bmJy3U9Iu0kbR88MKL5nMjL5kUgi6LSSJJnvOF+PTlqrCnZXhsGqZxa2gtRqFksCLAgbThbiyvWYNUKIAIAJm2AKa2XdXRWPcYmMFKFICOf+WJggHhstUo1DoRqqE7SZGIMrmOaaev03JPjHeEcJalXRqhUKDJMjDuW4gjvmOq7CF98eYl9nttx6FlaSFFemTtBX/jC1Wqwq8p6NJmmNo39wRjlP7N1ldCygKSDMiI3xwtzM2IM3gH5YUZVXgLMVaIYq1EqQYOl5H5Ef1w5Q4ny1AFXMU0ItEEfQSP0wjxfI6HbUwL6rqLx7zth/ifC4oUm1KAEm5uS3YD5DAk9g5oaytZhSGlw9NSSpq5cnSTJMMAY8745lK7BAobLVPveaSz6WPpkDmQB6dx5ONajQqrnKbDWuWWkCSPQVWnee29vrheulRitIqeQXoCkCLfiJXzMtPzxpDKop+x6tY5GYZCLaNLkmo4ZyzJNoAAAEmO049D9msktbNqgqK7KxEHUjKGeQVVtNRAon0xAEH1X87k+EMKek0lOpzNQLJD86nTVFqDaxbpB7nHuP/ZtlarZ6kKi1NFNGILEsshZ1deorZtI0FRtv3NpCcej66tEKoA+ECP5AD2tirJHtvb6Axg5WPA7fmbf1wvVqe4gNF/rY+Nt8YoWaSBMnsLm1+5At/UYEOxteI8SRYfpNtjOGWYAX7T9IJE/SR+WE83VjVDBdBXxaRFxIBUkg+BjRbMMklso9LWJuAVuPMyQATuymYva2FKrFSLM+loJ06jYHSynvYkE9tr40Ua5iCdRgdjZam/sDa4sYwKvTJWPOpQSDcgGS1gCRosTAt3nDWRLwEigN3+HVJ2vOkGCJKssEtM2IwmzAG4smhjDCwMBli0IJlSQJj3w81mgsCTqN9S6mpJoa3xSom9jjLpgO1L7wk1abKCWPV6l0t0GXGsidhH56JkPEvXyrTsp6bsykdasCpvIUXRSsidW2F8y51IJKq/MUhyCCDPS5LKQE1nTInq+WD1Kv3epjCvy2qEqCG5q2M8uHYQJAC3v2nGTxALpql2krmIqAhrFtY19Om50HpHt9GqDxg7RRmISVD1ZVg3x8mabagQ6yBJtBMTgA4eKgDEsRWqKh6W6SCygugfTCspFhsfpg37MSzgO5DVFBKipbm0hU5jjm2BkAx4N8DzWQMVHPMdklQsAmoAafUhYOSkOTADbb74KPiIUKNP7szBDPTfUEUBwmpIZQGVC0r6u24nA81VokVKb6A70RUUtULlHWPugSx0zDWmeoA7YfzvBkplwslRTqNzQlIBWRmhDFOASABcyS1sBydSmczRSavLrUgVHNICsQ4ltMSZXawk/TGifpm14DyPFZWi7UmJpl6ZVKZ/dOkDSYjpM97zjlXOKuXTLsHKqZ1sUpMIaVgMx7FgfnbCOTelUy1QVFJZHplnZyWIZ9LAeABFh7n5P8VKUhUfRRhK6nLwFgoVaY03YDpPVNxi/TJif+qsa1dl5f36lWQB6lvI0Ldtz9TjN4dSJLLSaq5KkMEQC3eSx/pj0OS4ilLirwU5dRrvI2KarNMASRPyGMjgfEFpZvQWUUuY0m0fEAdXj9MWmSAyWV1qAqdJMLzasAnwFG+D/ALK9PTzGp0NRIAVJNjFzjtCrTdETmIpo1mPUQJUmZU98O8Z4lQzRWKqJy3N2tItcecUL+hPOcKakjvXqs4VoAVonBMr9n6FdKdVQVBaGBM4PxHjeWrc2kamkHSVaLSBfC9Pj1LL0BTRw5DzbAPYDiFdaVRkVFhTAtiYbr8ZyVRi7MQW3EY5h/wDEmZnxx8xSFjSb/wBZxynUpsYWkSf9xwPO0SahgThnhSevyBjyF2fQuJUK+Xj/AOC3/rOKZeiHJC0Nt5ciMJ0mbWN5nHos1SDc9UHVAIHftOKSpLcMytlNIB5AIJgEOTf88MPw09X3SMVElRVYsI3tOO5BHoU5qgqC6lZ9ovGGjQCZmpmOZT5csR1iSGGwXfvhwmsAMmdIXRS1FdQpmrUkgidpjbtOAUqwLUl5SfeemXqnTJ0/itcdsMU61NqtKsHMqgBQKxaVBAFhF7XxShlXNOkeUwZH1anIQBdWoAFiNz39sA/5GOEsKuheVSRTUYH98dOhC+rSKoBMAx7jHvP/AGWZgjiSKqppKMJUVBYIrLOqowAvEe2PJZHMBOaUNBZqI4CrUrFALEdC6euwJLA7gb49J9iOIcriFBW1oFbTDQijVqAUUl1Mbnd3taRhzRF2fcQwI87/AKd/1GB1KQm4G4/qP546amn6AfzwMPcCxi5HnVt9dsZpCbXpRgLzESCR/wBpt4J//uBVKQkyBHSDa50sA1r22He/cYYesumCAQBNxIEWJI73nxhavVmAQNElnH8JMjt5k4pUyy4oj0RBAAmCGEESQIEDtBIn1YQzFNxrLAAcoSZ2aY3IgiZ38bXw+lcgSbNBYeZMlhMWWdIkT8sI51VIIEwwRemRbVMACNIHq1WBxSpGTxgR8spY2UlTN+yE9xOoPpm9lxmLlx0yqK2kkBypB6xfpv6JPTaTfDVTNBAXnYypPYp90vvqIkgQ3nvgNbMuz1QjGVLUyASZauQCbkbGbEgDQbWxSom8RHlK0DTAD1Y1aSCoWac6V6QWIBi9jJvgRylNnKlGA5lPq0SNJQl4mnIXUI1GT1Y0XqljTddJTmBlBgqdCsgp0w3oHSxsCbb4zatPpSmKalmCNBp7BS2twCoJLGfVG0XxSIqIMjShCyoGJUVllAEXrllJHWY0WBaD2xj0eSamVUmBUEVLUZBLlbnR0CBqiJgjzONmi9EtqICo71CwWCYYxT5ZQnSFHUYgyDvhWtWQMNZdQEqM2mpUVbTy1Gv1tAUWj1XmMUhMDw/hCVFS1nR2NXRS0oQzKiEcuCbLIJnqti6cEptWpU2D09b1Vg06RJFKIeTTGkEajsfTbzhXIZUVadIlzrd2DFlpONNJNblVKEzsBJuZw3T4UCaDatLV4CA011LIJJZqbUugKVNhPVimQJ5PhSsFVvW9B64bl0QFC6tI0mmS0wJMjfAspwlaiU3VwQRUaoeRSFqSqx0grO7aZPzjB6FCuaCKmlkqPylp061YbgsbMzKBFyO03xWnSqUuXy1dwDURRSenWWWjmKVampINtzHvjRMzZTLcGWrUoKlRUWspbS9GkzCCRAhADtN4wr/pqorVKrjliq1JQlGnqJUm9xAw3luJlcwtaW1UQU0NliFTcR90zaYk9sUymdpmlyqhoVgKhqIVqmkwJ3BDrDDF7M9nc39mEosDWqwjQEK0V1SwnqHYD2wqfstV570w1KFMBigEyJsuNzN8RTMQczRqjRU1KaJV1IAjSxBtfxjGyPFA2eeq4KL1EBvlA+uGr6KsxqWTqvUNNVpmCQTpta04LxLhFai6IRTJfaBhWhmTzbFhqa/vJx6ni1UHiFBJFgoviiuTM+n9ka5AJNJT4I2/XExt8YymY5z6UYibEC2wxMChn/kyPieaq1WHpCT7icK0ssymdaj644K1KdmP1wXifDAlNKi+lv0x5X6fQrWg7Z+0GqP+lL/nhem9Mtbmux8GJw3Sy4qZOQBqRjPmN8JcMBR1Y2DbHBsSkY9UyzQW5GqB8TliB/tBwZaekLqejSLgFQtPURO0ntgPDslVTMatJ031E7aT7/XF65pVgo1lXQlbKWLCZERioSxrMqaKK2Yaq5NRlKo+gACDaB3mcZuY4WxZkUFmUhgTuUZZk/LGnnc0XLLUpjlnSQaraCCo06oF7+IxWvU+9Vm1jmIKarTU010wF063BJBHcA4bEm0aHCKkFCKqUlzDU6sFiqnldLowUGx1PAi5XGjlawSsGHQWcsBUVQ41MWIVGJCoTpPMqAAbAMbYwuH1vu5pg0ajM6IEgXQBtD1D95LTA0kY0KRWnHUBSqM9ampbqdWKwBMlqoKmnB3JnscWiGj75wjiYrUUYEFgOoD8S2O4BjvcDDLn5W/WP77/ANsfNPsZ9peVUK1DHSAyi4WLmGjrZLlyTPWQJ0Sfo3OkCD7j64jic+Wc7OVQO9xafeO35/ytgfLFzfVA/wC2LH2BjbxixxSf5dvGKSMHmDfMEEAWlybgdO/UY7mT/kYq7tGowAOu895Pf1LtKj2GKVRNjtIMHvA29ljYDAWaJbtEWPxEzYTP0G2L4k/5BZhUUrYMFVktN3iZMdhaZmI8nC1JhYGzrGqe7E3MwSNK3ERJf2w1rEMIAj4WA2sSI21FoMe1zgTXDXLCSdwephdr9PRJExAnzGNITyF3zeplQOw1s46plEAKhtzpJWZsLA4SoktFRCdjRSCLAKerT0AQstJJgtPfDVZQdSkQ1zY2iAEW/YjqLabx7zgVfLhBKt06CNuiWgFL2liNtMgAE+ziCl3zJCPYqrU0CsDqVAq6VKAwgsWMmpIJB+a2ezaaXdFIBSAFXq1lh1GqgKgBR2a5O18X/bWRzqXUaSlSQDCg3iw0yOkGQohYPnAxm6RFMsRKH7yo/UzKOrpZSwBYkj1SIX3wuJXI4MslRwUloNKn0lXOtwWZuaysQqgRIiSO2AVKrrSDpV1cyo6JpZgdoLaquoKSNIOmN97YpytZoop+8rSSKhJhSeka0AqXg7sREE74XrZcv+NqWXJAMaqcBpN4VwCT4Y3GKWJLyHcoa1CpTpqpbkhm0hNYisNzUpkmY2IT88AynEQlSkoUilQDkqr6mZjfrWFaJCi620462fFVKnMNmrCo7UuuVUQqaZDJHYkRhvi2aRxWqkLyOV0HpJarUvqVvVKz5HpvikiWU4bnZ/ZSKwRUL1K/XpbUWJIKzJntvvhfh+apVKebrvRpkDUQWEktUJ0gA2WJG2Bcd4etNMsqameqpYitpMAxp39E374S4hw96SLTJIWr1haTF1OnvoN/yOKUZJo5PgVAVqeX0vzGp63qKxUqSJA07RiLwuqKi0DmFNVhISosjzGo3nAcvx9kY1OWr1GCq7qTqhYn7s3UwMGGaptmamcNZSAJRfimIAKnbFKiafpkO41sj5YFlJBNMkXHyxSo1Bn1GpVpuNi14j3xp/ZDP1HqsSQFEuxjefJxitmKdbNM1UwjMdsVQh6il9rcyFAGZosB3ZBJ+d8TAaP2ZyjAMNcHbHcRMfor+z4m3CWBuVA8zhjOZsckUh1EGZxWlQ1QQtvLG2CpRZiVV1B8D++PMn0e7fspwms9MN0yreTAwLMwxl6gEbKt4/phYEhwHvBvhvjGSh0KCzqIA87HC8H6Xp1gykgF9Ivra30UYNwbMmoxBsqKW0pClo7ahfbGfkamhyrbHpOGSwounKOp76o2/wBsd7YafomvDX4M1GsTU5YpmkwJuT0tKknVuVJU4EyVuXXFZjCnUjs09QNtMmTI8YG2Y0qw0plxUENuzkHcAdh+WB8NWm2phZKYGt3GtrmBpp+kfXbF/hnPR3L52NNRFSmkBnasJHMBJ1U1F3Im1ouZwXIsoWppL02TQOYwBf70k6t/uaUkTov1i98dytRuU1amRWJIkOoLFFs1MC+nsent8sdzFPk1alNFkppBaoOgUXGrRWvZhqCxvKiLjFEmnw/PFEAZ40qRe5p00J5mkkEBh+7A7mopFzI9n9n/ALV1CgUwpHSQdgY1AAzP9CCpB6sfOaWeVnZ41I7NNT0lqsak1gfu6U+lR4kzEDSpZjQo1qVXoGlpWNblzcSVQJSKi3TzTBgjFJ+mOeF0fTqP2oEgMIO/5d8aVLiysJn/AD/POPma5xpUaZBFwAGYSCNU36SEJ+LZomxJcpxjQ1joiLMT3kEiY220wfPvjRNenHl8P0fTDmB/X2wNvJ+hH+dvbHmcnxRrTYdiY8TcdpkY1KWdPy9j3+n/ABjVYrw5Xi0OuCZi9rnaAIj2m354UtsLSOom/ewA73j+cYu1cH2PjFWqgzqk+P8AOwxUFfsmhghm4BvYNDeWmzECbbDfFalJHZQln6dBvuIJYxApqIN1IvfbEZWmANQEHSQT+Vo/zbvhetUV7G15JgSZGwRbH/cTPuMTxpqsoLUhyyxA101eWaCVYiyy0TpDHUFIgnc4IczTKoWMlSxao7QxFidGluqT0gAkLBnfHBmNKhdUKNgsNDGOobBmi3UbTYnbAs4qNqIJggCWI627Svc+XsR7bYfGj5AGyDpDrZyhLEBUKK4ga56JM2srHecC4fFPTSdJXmBq0eoqolVNOJ0zcxIIxerXZZSpLksKhVn9RiBLX1D+EwfE44hWsrM5QVGlmaP3SrAEdw1gFXxioFDCqtdqaO+qoztULU2EUkAgKHjpWJYj2HfGaMlzjUdaeqmhJ5gZFeF7kel7eR9cCzYKgMGYc1SNUQSJvrUbgx6hc95wJ87ysqaKghqjS72hlGwU9x5w0hEz+vM1RVZ+aLBgo0uFH/0//wBZGNOpxjmNXq0w0oi0qKxcA21RuP8AnA/2Ifs9Gny0FesQVIEFVHxlt5OEq/R183UAdPOSQwPhh8Q98ASm3xThaLl0rZgsXpqA2kgMWY2BPeBjEz/C2imyhqq1BKkiHEeSN8XbMCpTWnmKjBdWoVB1Bp8+DjW4hxhFyrPSPTanT+m59sAbR5/LVqlFXSnbWIIYQfpjHTLnWFYRJG+PVjKs3DmqVupp+7Pf88Z1Lg9fll2hlAmCZP54Ck1s9H/rFOnCAghQB+mJjxJFI31Ee04mAOJ4niklFjbxhbhdN+YCAffHctmakQBI9xgjlj6nj+Ff+MeV3s93pQFxgjmGMN0eJOUVQkkTDHtOBLQYCUpT7tf9MGyuXLUmquSdJjTthq0TkEzQRbu2o+F/qdsGFZuWWpgIoN49X1bBcjxQM4RkQI1oA/WcV/cVmpt6DY/I7HAgd9K8BzypXBqXRwUeb2a0/Qwfphxsscmza4ZXLIUHdezf1HywlnKSsQKdqaiNTCJ8n3w1lIaWDegCazySvjQvY+P6YaFl9jVJ1FNEp66Q1apnVVc3A0II0gDuT9e2B5tarKyqDTNI6zSYdTA35rMb1DtPgbd8OZDKqUd6dVvvOlnazI24k/gbzjrGulKmrx+0Un+5ggtovqDn/wCX4nye2LhndgeGZg06mqnpWoWK1aVT0KAJLN4ANwdxt89XhuXpkIq1EujcgOW1MQwVnePSWClQoJKrFjecPiOYLczl6XJYPXZRZiTMKu/KU/mbntgnD80FEoBr1oy0qgJUG51r3gWO+wMyMPFiyVRu0appdMLBEABwQIQkxDBCfvRKagCWJsSBhoZwBrBgdKAhAxMlarXZgWIIQSQNoB2Jxi084+uFJ0P0xemzAtrNVWiDqaWIvaBFhgorqCQFBOsU4qlE6kSuGZZOhCvMSOxaLCcXTJ4nosvxVE6RqZSFhQQSNQZocqGJPSSIm0TOoxsZbiMkLBJsZhgSYLA3E7T/AOk7kSfG59W0gujzpJ+8Vgv3br/Gx9NSoSA20Eb40MjXYAQFXcdNQtcSy9LSRI1r/wBV/fXBnN8mGqe0o1iTBIB/zYAf5GGkzHwmPy3+Z3x5/KViVBCuo3lgAIMXsBPY27Y1qJDC0/lEfWcdK2cOWMHKraRaCDvv/wASN8AqwRKrcSWaYHtA7R+uJTrCDqMn5f1O2ANVQG4LC9pjfa94vbDiIrJSzFtIQM7WBaIA9l2B9ziGiw0tTVnIkB9Gx8dxUjcEXEdxYWzQ1AmNhfphRFwNRuW8H38Y0+EVk5Zq1EapUpKnLAMiCSFZUiFgiCbwRtOM83Nw2+PGuHnqlVIEnsOgCWdjuS0QVO4I8+cJZmmaTQSpJF5EwOyuPy9xhrOzTcEdDXtOrSTNtXvM+QcdWsIB1hKawWG7O3cMN/IvaMUHRTIcQYFmnVWc6FTZQOxI2IHbCwyqktTRi5ALPI6CRvEXU+DgVTLuqirEJPSwMlZ2Edx7YayPFAlOoFpibG1wxNgfZR4wDk6EcrmoYtqbSUNMk3anO1u6++NZKuXo5Q6SKkG0izOR4PYDCHEaNXSjEFq5kkAX0HYMBhLLZlUkOhanMsmxQ+R7YRUo9W4dU5dOpTp3qSXpC4j8UfDOFcvUKyqj/fRqf0xr8U+0P/hg9PpNQ6R/CB2nHK/AqtTKoWvWJ6D3j3OAKYvHPtI9VFpBeWq/D8sO03allIJ66m2Ec9k3UhK6w3wuP5HAVru1amtXZTbwcFCeG/lPsMGRS25EnEw9mPtMysVCmB/bEwE3I+Ctmma0wPbGlm15KKUFyLtjM/ZTp1bDD1PiCtTCP2748pH0GX4CyHEXFQEknGhUzwpOQbq+4wpSqKt6a/8AU2AVnUNJOtv0/wCcOxEtVjNA0g0ohY9tVgMVqVdTl2HNc9h6R8/OKZMc5yDYC+kW+mJW4m6tCgIF7Afz84Am4Mh4pcxhqaYVfhT6Y0MhnEam1TQLDTWQCAR2YeDgFXOqqK5WVqepf6jC+sadIUojfAPU/wAz4xa0Q1Q1A00SoKTEq4hnYQAJ2A+JsH4dkyWVWRlosDc2NQ/CGb4VJxXJ5NxURnCMEMmkDJUfLue+LrSrLXNTXrpNd2Jtp7gjsR4w0S2SghdnpvTWjUpqzLUUaQAonS3ZgexwMZl3AICitUp8tQCBCCxsfif0i+wPkYmbzj3BZ2QmaVM/hBMM3eB2BxbiBhl+4FVWialyzsdzqHpPaPbAMczGfVg1SqKlPVqDUWXUhcLbQd6RkqfbsTtgSVjTBRlYKqhDVChtNSQ7yDYgk6TtZRgtXMPTZqbVC9DLstUBonmaemnq3JBMGOwONDI5ej92DQrxUCD9ry7kku925lNpRoYm3SbYqkQzaqKFbSwlV0OdJVA9R49J9J0KxMDscayVqrBqjDV1C4qB1Usw613K37A99oxjcUAQk1HFVWruJU6SwogU1fRfSDqMT4OD5E0AafLFTVzFMMBDCRIkGDEeMXizPPHR6Xh6DSOpEu0AgSwDESDIPt9MamTrxIuIPf2J/LtjD4HnbAM9DSSTpdASJMmCV+sTjfyBZnMMGaap6LF45dhbYzI+Rx1Ys4Pkx7GDUO98EqMIteN7f1x3P5SppDOrJcAa2kmZ/lGO5SgrRapUYboogCOxb+2NOWjm47L5bOpTMuHdlui6oW4BBPcyDti3FMsygVZWK0shpyuk2JTTYgGY8SMAq56olgmkqsSRJ0MZAJNjBsDv2xbMZSq4NTMuUt0EkDYWhB9NoxDW6WtaFn4koXlUV9dmZ7kz7CwwpmMgaTqKgBm4g+ofhvcH54tw7OOr/d6QXPqI9Mbx/PHcw9OoTp11HAJNRjYxfbximCUJmc0rIGq9U/u6K2AG0nGdVLUqkISrC6+RNyp840MhnFVlBUEQWRzuq7lfcgz/AIcLV6wzBfSmkAFg/eR5+eF2WtMtwx41Zqs5MGAJux8H2whNau7VVXVe8fyjClc6l1D/AKh7+cej4RSTJ0efUaXYdCA/zwhyGVlc5y5OgOk9dNvhPkY9NQ+1AahUrxGkaUXxjzbcMzNQnMaIDX8T9MBy2YVDLCabWceD5jCKlH+GK9elVaqZXcE9j7Yx6OZD9D7/AAtjY4zx2ktJaND098HyOQpVqBYppgb++GL+TMGcqi0Ax384mM5+IspKi8d8TCKjPCVQ1S+yjFCUTbqP6YJmMo+gMTY9sI48p6PcWxlMxqYavT4GD8QyYA1L6cIERjR4fxEAaXEjxgU6YmmtoWpq1PS+3jDozSVDPLlv0+uA5rrOpukdlG+LNRqFehCq/wCb4aE99lq+Zi562XYfCv8AfE4XxHTW1vebT4nuMU4bxAJqRxKtv5Hvhr/TkAapqBWDA98Uq9olxaZenw10qiorjRM657f1PtinEK6cxqsdLE6E/wDyI8T2wnSGhdT3/Cvv5I8YYyrUqoK1SVcmz9vYEdhgvgT1j1KtVNINl2l/VVj1yNo76QOwwfM8QqNTQgmnXcnXpsCoHrYbKcIZvhTZekH1Q5eFKtuI7RhXMVtAgmXa7k+Pw/3xVhMT6NThufTUyoQrKhFFm7uSNVQn8REx4tjTOfzAoua9nIC0qiNpdmJHqKmGUCZJH1xkZdMpW0tPIcEakaSjfI7qfY4rkqH3jGnBZ2K0gdgDMvJsAB/lsUmRkjTy9D0tzqVJAvLQumrmQZdiINtRI1HwPGNRuIunIpNTpqqVOclSkxK9I6tIJOkEhSfcC2M7I0KVRVokrVKSFglW3kgHY3wN6ylRoRlUHlqpMneXPzNhjRIyY3w+gCqvoqzuemVPy9saWUcTNwoaJ7iRtH0OI+XYPrFc007AhhA8RhnL11eqzAqNZdkm14Cgn9TjfHRy57NQVqXLI+8LdiQBH17jBck+uU1so9XSLdQEzcYSqsyKddUNII0gnvt/fFMrWpkOrsy3BBAnYRH641OeQ0c/VClQpldLIbyYMteNt5GB0KjQsUzUdhIY3AvEfSMJtURXp6Q2md2+LscMcP4mKNPrDOCxAXVAEe++AUoLiDlKhIgMuliBsDEMMaFXi1KnS0so1MJ0JYX8nfCGcrBlRygQsWUx3B2PzGD8GzKOvVTXXTEF22AG1vOEU1oz810MCoOkgOqntNmXFanFdemnTTSh3C7n64c4q1OoS6VC7oLiIEd4wjleJLl9RVZZro3gf3GBDC8W4SMuFcEw26Nvhbh9PVmKauSU7T+cYXQVM1UMtLe5/liy03pnluIZepfphFJGtxPjlWrmBSoyFUwB5+eE+MUxTrlTYOL/ADx6P7P18u51IPvW9XtgX2gp5YsaZvUPxYBJ7h47L8OmuqGwJ39sel+1XEloUloU/FzjAqow6Z6k2OMrNZhmMsb4VL406tEm8Y7jlPNMBAx3AUYb+jGVlh959cdxMebl2j1cOmVz/rOL5Ab4mJifS/8AyFyt6hm+NThVQmqQSSMTExeBlmZXGVAqmLYrkbsoNxO2OYmJ9LX/AFKZ09ZwAY7iYTKx6HcgxLoCZAmJ7YUqG5+eJiYfgvSdsej4cOsf/Yb+WJiYvAz+ToV4D/5mn/uxucP9VL/bUP11G/zxMTG2HRh8nf8Av6b/AAasz03DsWGhrMZ7e+F/s+Ln2QR+eO4mOhHGxziTnSbncYz+5+eOYmNV2ZPo0Qfuk/3jGjwBAyPIBhzE37YmJiWBn/aBvvgOwNvzwup+6r/7hiYmGC6K8DHU3+xv5YRr+hfmcTEwn2NF+Dfvl+eNr7Wf+ZT/AG/0xzEwmHpX7LWqVY98Y1Vyczc/FiYmDwXo7xL9+vyxh8Q9ZxMTCZoh3KqNAtiYmJixM//Z"/>
          <p:cNvSpPr>
            <a:spLocks noChangeAspect="1" noChangeArrowheads="1"/>
          </p:cNvSpPr>
          <p:nvPr/>
        </p:nvSpPr>
        <p:spPr bwMode="auto">
          <a:xfrm>
            <a:off x="63500" y="-757238"/>
            <a:ext cx="2085975" cy="156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charset="0"/>
              <a:cs typeface="SimSun" charset="0"/>
            </a:endParaRPr>
          </a:p>
        </p:txBody>
      </p:sp>
      <p:pic>
        <p:nvPicPr>
          <p:cNvPr id="27674" name="Picture 22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798011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75" name="Group 40"/>
          <p:cNvGrpSpPr>
            <a:grpSpLocks/>
          </p:cNvGrpSpPr>
          <p:nvPr/>
        </p:nvGrpSpPr>
        <p:grpSpPr bwMode="auto">
          <a:xfrm>
            <a:off x="1355855" y="3988761"/>
            <a:ext cx="1979612" cy="1439862"/>
            <a:chOff x="-632098" y="4534757"/>
            <a:chExt cx="2476650" cy="1748000"/>
          </a:xfrm>
        </p:grpSpPr>
        <p:pic>
          <p:nvPicPr>
            <p:cNvPr id="27689" name="Picture 2" descr="http://t3.gstatic.com/images?q=tbn:ANd9GcQw71GI6Hsuayq2VoqCwDS1esgEtPHynFVhG_KH7OUa9isv3AavLg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2098" y="4534757"/>
              <a:ext cx="2088000" cy="13680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90" name="Picture 13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3448" y="4724757"/>
              <a:ext cx="2088000" cy="13680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91" name="Picture 24" descr="http://www.idealaunch.com/blog/wp-content/uploads/2010/06/ugc.jpg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48" t="13548" b="10826"/>
            <a:stretch>
              <a:fillRect/>
            </a:stretch>
          </p:blipFill>
          <p:spPr bwMode="auto">
            <a:xfrm>
              <a:off x="-243448" y="4914757"/>
              <a:ext cx="2088000" cy="13680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676" name="Group 42"/>
          <p:cNvGrpSpPr>
            <a:grpSpLocks/>
          </p:cNvGrpSpPr>
          <p:nvPr/>
        </p:nvGrpSpPr>
        <p:grpSpPr bwMode="auto">
          <a:xfrm>
            <a:off x="3471992" y="3983998"/>
            <a:ext cx="1981200" cy="1441450"/>
            <a:chOff x="3317339" y="4744129"/>
            <a:chExt cx="2464162" cy="1752646"/>
          </a:xfrm>
        </p:grpSpPr>
        <p:pic>
          <p:nvPicPr>
            <p:cNvPr id="27686" name="Picture 4" descr="http://t2.gstatic.com/images?q=tbn:ANd9GcSDkV55zVP6EaqILe599Fb5IKGlp3pQEkCOuUUyZCHKH70IiEwj0A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339" y="4744129"/>
              <a:ext cx="2088000" cy="13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87" name="Picture 15" descr="http://www.e-mergenceconsulting.com/EmergenceWeb/Portals/0/SampleImages/LogFileSample2.gif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4108" y="4938775"/>
              <a:ext cx="2088000" cy="13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88" name="Picture 26" descr="http://baremetalsoft.com/baretail/screenshot_main.gif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501" y="5128775"/>
              <a:ext cx="2088000" cy="13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45"/>
          <p:cNvGrpSpPr>
            <a:grpSpLocks/>
          </p:cNvGrpSpPr>
          <p:nvPr/>
        </p:nvGrpSpPr>
        <p:grpSpPr bwMode="auto">
          <a:xfrm>
            <a:off x="5573842" y="3977648"/>
            <a:ext cx="1979613" cy="1439863"/>
            <a:chOff x="6697994" y="4534757"/>
            <a:chExt cx="2494379" cy="1744506"/>
          </a:xfrm>
        </p:grpSpPr>
        <p:pic>
          <p:nvPicPr>
            <p:cNvPr id="27683" name="Picture 6" descr="http://t2.gstatic.com/images?q=tbn:ANd9GcQ6_JYgl5_0vF9ZY3txTFFQCLOwKrjHyv2jnKrco2fNQjXtxH-C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94" y="4534757"/>
              <a:ext cx="2088000" cy="13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84" name="Picture 28" descr="http://ts3.mm.bing.net/th?id=I4550419637207262&amp;pid=1.1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8838" y="4724757"/>
              <a:ext cx="2088000" cy="13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85" name="Picture 30" descr="http://ts3.mm.bing.net/th?id=I4952617545368650&amp;pid=1.1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373" y="4911263"/>
              <a:ext cx="2088000" cy="13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1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0E6FB0B0-1984-4DCC-9530-F3CEAF658F8A}" type="slidenum">
              <a:rPr lang="zh-CN" altLang="en-US" sz="1400" b="0" smtClean="0">
                <a:solidFill>
                  <a:schemeClr val="tx1"/>
                </a:solidFill>
                <a:latin typeface="Helvetica" pitchFamily="34" charset="0"/>
                <a:ea typeface="宋体" pitchFamily="2" charset="-122"/>
              </a:rPr>
              <a:pPr/>
              <a:t>40</a:t>
            </a:fld>
            <a:endParaRPr lang="en-US" altLang="zh-CN" sz="1400" b="0" smtClean="0">
              <a:solidFill>
                <a:schemeClr val="tx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4100"/>
            <a:ext cx="7496175" cy="1058402"/>
          </a:xfrm>
          <a:noFill/>
        </p:spPr>
        <p:txBody>
          <a:bodyPr lIns="92075" tIns="46038" rIns="92075" bIns="46038">
            <a:noAutofit/>
          </a:bodyPr>
          <a:lstStyle/>
          <a:p>
            <a:pPr>
              <a:lnSpc>
                <a:spcPct val="94000"/>
              </a:lnSpc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sz="2000" b="1" dirty="0" err="1" smtClean="0"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</a:rPr>
              <a:t> critical [(</a:t>
            </a:r>
            <a:r>
              <a:rPr lang="en-US" altLang="zh-CN" sz="2000" b="1" i="1" dirty="0" err="1" smtClean="0">
                <a:latin typeface="Courier New" pitchFamily="49" charset="0"/>
                <a:ea typeface="宋体" pitchFamily="2" charset="-122"/>
              </a:rPr>
              <a:t>lock_name</a:t>
            </a:r>
            <a:r>
              <a:rPr lang="en-US" altLang="zh-CN" sz="2000" b="1" i="1" dirty="0" smtClean="0">
                <a:latin typeface="Courier New" pitchFamily="49" charset="0"/>
                <a:ea typeface="宋体" pitchFamily="2" charset="-122"/>
              </a:rPr>
              <a:t>)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</a:rPr>
              <a:t>]</a:t>
            </a:r>
          </a:p>
          <a:p>
            <a:pPr>
              <a:lnSpc>
                <a:spcPct val="94000"/>
              </a:lnSpc>
            </a:pPr>
            <a:r>
              <a:rPr lang="en-US" altLang="zh-CN" sz="2000" dirty="0" smtClean="0">
                <a:ea typeface="宋体" pitchFamily="2" charset="-122"/>
              </a:rPr>
              <a:t>Defines a critical region on a structured block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798513" y="306388"/>
            <a:ext cx="7431087" cy="42227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OpenMP</a:t>
            </a:r>
            <a:r>
              <a:rPr lang="en-US" altLang="zh-CN" dirty="0" smtClean="0">
                <a:ea typeface="宋体" pitchFamily="2" charset="-122"/>
              </a:rPr>
              <a:t> Critical Construct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657600" y="2514600"/>
            <a:ext cx="4572000" cy="3416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US" altLang="zh-CN" sz="1800" dirty="0">
                <a:latin typeface="Courier New" pitchFamily="49" charset="0"/>
                <a:ea typeface="宋体" pitchFamily="2" charset="-122"/>
              </a:rPr>
              <a:t>float RES;</a:t>
            </a:r>
          </a:p>
          <a:p>
            <a:pPr eaLnBrk="1" hangingPunct="1"/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parallel</a:t>
            </a:r>
          </a:p>
          <a:p>
            <a:pPr eaLnBrk="1" hangingPunct="1"/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 float B; </a:t>
            </a:r>
          </a:p>
          <a:p>
            <a:pPr eaLnBrk="1" hangingPunct="1"/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for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privte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(B)</a:t>
            </a:r>
            <a:b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for(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i=0; i&lt;niters; i++){</a:t>
            </a:r>
          </a:p>
          <a:p>
            <a:pPr eaLnBrk="1" hangingPunct="1"/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B =</a:t>
            </a:r>
            <a:r>
              <a:rPr lang="en-US" altLang="zh-CN" sz="1800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big_job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(i);</a:t>
            </a:r>
          </a:p>
          <a:p>
            <a:pPr eaLnBrk="1" hangingPunct="1"/>
            <a:r>
              <a:rPr lang="en-US" altLang="zh-CN" sz="1800" dirty="0"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sz="1800" dirty="0" err="1"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sz="1800" dirty="0">
                <a:latin typeface="Courier New" pitchFamily="49" charset="0"/>
                <a:ea typeface="宋体" pitchFamily="2" charset="-122"/>
              </a:rPr>
              <a:t> critical </a:t>
            </a:r>
            <a:endParaRPr lang="en-US" altLang="zh-CN" sz="1800" dirty="0" smtClean="0"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    {</a:t>
            </a:r>
          </a:p>
          <a:p>
            <a:pPr eaLnBrk="1" hangingPunct="1"/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consum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(B,</a:t>
            </a:r>
            <a:r>
              <a:rPr lang="en-US" altLang="zh-CN" sz="1800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800" dirty="0">
                <a:latin typeface="Courier New" pitchFamily="49" charset="0"/>
                <a:ea typeface="宋体" pitchFamily="2" charset="-122"/>
              </a:rPr>
              <a:t>RES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pPr eaLnBrk="1" hangingPunct="1"/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}</a:t>
            </a:r>
            <a:b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09575" y="2695575"/>
            <a:ext cx="3048000" cy="14773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Threads wait their turn –at a time, only one calls </a:t>
            </a:r>
            <a:r>
              <a:rPr lang="en-US" altLang="zh-CN" sz="18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consum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 thereby protecting RES from race </a:t>
            </a: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conditions</a:t>
            </a:r>
            <a:endParaRPr lang="en-US" altLang="zh-CN" sz="1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252788" y="4116388"/>
            <a:ext cx="4572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45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Do we have something similar to this in </a:t>
            </a:r>
            <a:r>
              <a:rPr kumimoji="1" lang="en-US" altLang="zh-CN" dirty="0" err="1" smtClean="0"/>
              <a:t>OpenMP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612740"/>
            <a:ext cx="8354965" cy="4765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altLang="zh-CN" dirty="0">
                <a:latin typeface="Courier New"/>
                <a:cs typeface="Courier New"/>
              </a:rPr>
              <a:t>void *</a:t>
            </a:r>
            <a:r>
              <a:rPr lang="en-US" altLang="zh-CN" dirty="0" err="1">
                <a:latin typeface="Courier New"/>
                <a:cs typeface="Courier New"/>
              </a:rPr>
              <a:t>sum_thread</a:t>
            </a:r>
            <a:r>
              <a:rPr lang="en-US" altLang="zh-CN" dirty="0">
                <a:latin typeface="Courier New"/>
                <a:cs typeface="Courier New"/>
              </a:rPr>
              <a:t>(void *</a:t>
            </a:r>
            <a:r>
              <a:rPr lang="en-US" altLang="zh-CN" dirty="0" err="1">
                <a:latin typeface="Courier New"/>
                <a:cs typeface="Courier New"/>
              </a:rPr>
              <a:t>vargp</a:t>
            </a:r>
            <a:r>
              <a:rPr lang="en-US" altLang="zh-CN" dirty="0">
                <a:latin typeface="Courier New"/>
                <a:cs typeface="Courier New"/>
              </a:rPr>
              <a:t>)</a:t>
            </a:r>
          </a:p>
          <a:p>
            <a:r>
              <a:rPr lang="en-US" altLang="zh-CN" dirty="0">
                <a:latin typeface="Courier New"/>
                <a:cs typeface="Courier New"/>
              </a:rPr>
              <a:t>{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long sum;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myid</a:t>
            </a:r>
            <a:r>
              <a:rPr lang="en-US" altLang="zh-CN" dirty="0">
                <a:latin typeface="Courier New"/>
                <a:cs typeface="Courier New"/>
              </a:rPr>
              <a:t> = (long) </a:t>
            </a:r>
            <a:r>
              <a:rPr lang="en-US" altLang="zh-CN" dirty="0" err="1">
                <a:latin typeface="Courier New"/>
                <a:cs typeface="Courier New"/>
              </a:rPr>
              <a:t>vargp</a:t>
            </a:r>
            <a:r>
              <a:rPr lang="en-US" altLang="zh-CN" dirty="0">
                <a:latin typeface="Courier New"/>
                <a:cs typeface="Courier New"/>
              </a:rPr>
              <a:t>;</a:t>
            </a:r>
          </a:p>
          <a:p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start =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*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sample_num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/ 4;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end = (myid+1) *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sample_num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 / 4 - 1;</a:t>
            </a:r>
          </a:p>
          <a:p>
            <a:endParaRPr lang="en-US" altLang="zh-CN" dirty="0">
              <a:latin typeface="Courier New"/>
              <a:cs typeface="Courier New"/>
            </a:endParaRPr>
          </a:p>
          <a:p>
            <a:r>
              <a:rPr lang="is-IS" altLang="zh-CN" dirty="0">
                <a:latin typeface="Courier New"/>
                <a:cs typeface="Courier New"/>
              </a:rPr>
              <a:t>        sum = 0;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for (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=start;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&lt;=end;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++)</a:t>
            </a:r>
          </a:p>
          <a:p>
            <a:r>
              <a:rPr lang="is-IS" altLang="zh-CN" dirty="0">
                <a:latin typeface="Courier New"/>
                <a:cs typeface="Courier New"/>
              </a:rPr>
              <a:t>            </a:t>
            </a:r>
            <a:r>
              <a:rPr lang="is-IS" altLang="zh-CN" dirty="0" smtClean="0">
                <a:latin typeface="Courier New"/>
                <a:cs typeface="Courier New"/>
              </a:rPr>
              <a:t>sum </a:t>
            </a:r>
            <a:r>
              <a:rPr lang="is-IS" altLang="zh-CN" dirty="0">
                <a:latin typeface="Courier New"/>
                <a:cs typeface="Courier New"/>
              </a:rPr>
              <a:t>+= x[i];</a:t>
            </a:r>
          </a:p>
          <a:p>
            <a:endParaRPr lang="is-IS" altLang="zh-CN" dirty="0">
              <a:latin typeface="Courier New"/>
              <a:cs typeface="Courier New"/>
            </a:endParaRPr>
          </a:p>
          <a:p>
            <a:r>
              <a:rPr lang="fr-FR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fr-FR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sem_wait</a:t>
            </a:r>
            <a:r>
              <a:rPr lang="fr-FR" altLang="zh-CN" dirty="0">
                <a:solidFill>
                  <a:srgbClr val="FF0000"/>
                </a:solidFill>
                <a:latin typeface="Courier New"/>
                <a:cs typeface="Courier New"/>
              </a:rPr>
              <a:t>(&amp;</a:t>
            </a:r>
            <a:r>
              <a:rPr lang="fr-FR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num_mutex</a:t>
            </a:r>
            <a:r>
              <a:rPr lang="fr-FR" altLang="zh-CN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 global_sum += sum;</a:t>
            </a:r>
          </a:p>
          <a:p>
            <a:r>
              <a:rPr lang="is-IS" altLang="zh-CN" dirty="0">
                <a:solidFill>
                  <a:srgbClr val="FF0000"/>
                </a:solidFill>
                <a:latin typeface="Courier New"/>
                <a:cs typeface="Courier New"/>
              </a:rPr>
              <a:t>        sem_post(&amp;num_mutex);</a:t>
            </a:r>
          </a:p>
          <a:p>
            <a:endParaRPr lang="is-IS" altLang="zh-CN" dirty="0">
              <a:latin typeface="Courier New"/>
              <a:cs typeface="Courier New"/>
            </a:endParaRPr>
          </a:p>
          <a:p>
            <a:r>
              <a:rPr lang="is-IS" altLang="zh-CN" dirty="0">
                <a:latin typeface="Courier New"/>
                <a:cs typeface="Courier New"/>
              </a:rPr>
              <a:t>        return NULL;</a:t>
            </a:r>
          </a:p>
          <a:p>
            <a:r>
              <a:rPr lang="is-IS" altLang="zh-CN" dirty="0">
                <a:latin typeface="Courier New"/>
                <a:cs typeface="Courier New"/>
              </a:rPr>
              <a:t>}</a:t>
            </a:r>
          </a:p>
          <a:p>
            <a:endParaRPr lang="en-US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11CDEFDB-6969-4531-85AD-76A60C786014}" type="slidenum">
              <a:rPr lang="zh-CN" altLang="en-US" sz="1400" b="0" smtClean="0">
                <a:solidFill>
                  <a:schemeClr val="tx1"/>
                </a:solidFill>
                <a:latin typeface="Helvetica" pitchFamily="34" charset="0"/>
                <a:ea typeface="宋体" pitchFamily="2" charset="-122"/>
              </a:rPr>
              <a:pPr/>
              <a:t>42</a:t>
            </a:fld>
            <a:endParaRPr lang="en-US" altLang="zh-CN" sz="1400" b="0" smtClean="0">
              <a:solidFill>
                <a:schemeClr val="tx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798513" y="306388"/>
            <a:ext cx="7812087" cy="422275"/>
          </a:xfrm>
        </p:spPr>
        <p:txBody>
          <a:bodyPr wrap="square">
            <a:normAutofit fontScale="90000"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OpenMP</a:t>
            </a:r>
            <a:r>
              <a:rPr lang="en-US" altLang="zh-CN" dirty="0" smtClean="0">
                <a:ea typeface="宋体" pitchFamily="2" charset="-122"/>
              </a:rPr>
              <a:t> Reduction Clause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381986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altLang="zh-CN" sz="2800" b="1" dirty="0" smtClean="0">
                <a:latin typeface="Courier New" pitchFamily="49" charset="0"/>
                <a:ea typeface="宋体" pitchFamily="2" charset="-122"/>
              </a:rPr>
              <a:t>reduction (</a:t>
            </a:r>
            <a:r>
              <a:rPr lang="en-US" altLang="zh-CN" sz="2800" b="1" i="1" dirty="0" smtClean="0">
                <a:latin typeface="Courier New" pitchFamily="49" charset="0"/>
                <a:ea typeface="宋体" pitchFamily="2" charset="-122"/>
              </a:rPr>
              <a:t>op</a:t>
            </a:r>
            <a:r>
              <a:rPr lang="en-US" altLang="zh-CN" sz="2800" b="1" dirty="0" smtClean="0">
                <a:latin typeface="Courier New" pitchFamily="49" charset="0"/>
                <a:ea typeface="宋体" pitchFamily="2" charset="-122"/>
              </a:rPr>
              <a:t> : </a:t>
            </a:r>
            <a:r>
              <a:rPr lang="en-US" altLang="zh-CN" sz="2800" b="1" i="1" dirty="0" smtClean="0">
                <a:latin typeface="Courier New" pitchFamily="49" charset="0"/>
                <a:ea typeface="宋体" pitchFamily="2" charset="-122"/>
              </a:rPr>
              <a:t>list</a:t>
            </a:r>
            <a:r>
              <a:rPr lang="en-US" altLang="zh-CN" sz="2800" b="1" dirty="0" smtClean="0"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85000"/>
              </a:lnSpc>
            </a:pPr>
            <a:endParaRPr lang="en-US" altLang="zh-CN" sz="2800" b="1" dirty="0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800" dirty="0" smtClean="0">
                <a:ea typeface="宋体" pitchFamily="2" charset="-122"/>
              </a:rPr>
              <a:t>The variables in </a:t>
            </a:r>
            <a:r>
              <a:rPr lang="en-US" altLang="zh-CN" sz="2800" dirty="0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sz="2800" i="1" dirty="0" smtClean="0">
                <a:ea typeface="宋体" pitchFamily="2" charset="-122"/>
              </a:rPr>
              <a:t>list</a:t>
            </a:r>
            <a:r>
              <a:rPr lang="en-US" altLang="zh-CN" sz="2800" dirty="0" smtClean="0">
                <a:latin typeface="Verdana" pitchFamily="34" charset="0"/>
                <a:ea typeface="宋体" pitchFamily="2" charset="-122"/>
              </a:rPr>
              <a:t>”</a:t>
            </a:r>
            <a:r>
              <a:rPr lang="en-US" altLang="zh-CN" sz="2800" dirty="0" smtClean="0">
                <a:ea typeface="宋体" pitchFamily="2" charset="-122"/>
              </a:rPr>
              <a:t> must be shared in the enclosing parallel region</a:t>
            </a:r>
          </a:p>
          <a:p>
            <a:pPr>
              <a:lnSpc>
                <a:spcPct val="85000"/>
              </a:lnSpc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800" dirty="0" smtClean="0">
                <a:ea typeface="宋体" pitchFamily="2" charset="-122"/>
              </a:rPr>
              <a:t>Inside parallel or work-sharing construct:</a:t>
            </a:r>
          </a:p>
          <a:p>
            <a:pPr lvl="1">
              <a:lnSpc>
                <a:spcPct val="85000"/>
              </a:lnSpc>
            </a:pPr>
            <a:r>
              <a:rPr lang="en-US" altLang="zh-CN" sz="2600" dirty="0" smtClean="0">
                <a:ea typeface="宋体" pitchFamily="2" charset="-122"/>
              </a:rPr>
              <a:t>A PRIVATE copy of each list variable is created and initialized depending on the </a:t>
            </a:r>
            <a:r>
              <a:rPr lang="en-US" altLang="zh-CN" sz="2600" dirty="0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sz="2600" dirty="0" smtClean="0">
                <a:ea typeface="宋体" pitchFamily="2" charset="-122"/>
              </a:rPr>
              <a:t>op</a:t>
            </a:r>
            <a:r>
              <a:rPr lang="en-US" altLang="zh-CN" sz="2600" dirty="0" smtClean="0">
                <a:latin typeface="Verdana" pitchFamily="34" charset="0"/>
                <a:ea typeface="宋体" pitchFamily="2" charset="-122"/>
              </a:rPr>
              <a:t>”</a:t>
            </a:r>
            <a:r>
              <a:rPr lang="en-US" altLang="zh-CN" sz="2600" dirty="0" smtClean="0">
                <a:ea typeface="宋体" pitchFamily="2" charset="-122"/>
              </a:rPr>
              <a:t/>
            </a:r>
            <a:br>
              <a:rPr lang="en-US" altLang="zh-CN" sz="2600" dirty="0" smtClean="0">
                <a:ea typeface="宋体" pitchFamily="2" charset="-122"/>
              </a:rPr>
            </a:br>
            <a:endParaRPr lang="en-US" altLang="zh-CN" sz="2600" dirty="0" smtClean="0">
              <a:ea typeface="宋体" pitchFamily="2" charset="-122"/>
            </a:endParaRPr>
          </a:p>
          <a:p>
            <a:pPr lvl="1">
              <a:lnSpc>
                <a:spcPct val="85000"/>
              </a:lnSpc>
            </a:pPr>
            <a:r>
              <a:rPr lang="en-US" altLang="zh-CN" sz="2600" dirty="0" smtClean="0">
                <a:ea typeface="宋体" pitchFamily="2" charset="-122"/>
              </a:rPr>
              <a:t>These copies are updated locally by threads</a:t>
            </a:r>
            <a:br>
              <a:rPr lang="en-US" altLang="zh-CN" sz="2600" dirty="0" smtClean="0">
                <a:ea typeface="宋体" pitchFamily="2" charset="-122"/>
              </a:rPr>
            </a:br>
            <a:endParaRPr lang="en-US" altLang="zh-CN" sz="2600" dirty="0" smtClean="0">
              <a:ea typeface="宋体" pitchFamily="2" charset="-122"/>
            </a:endParaRPr>
          </a:p>
          <a:p>
            <a:pPr lvl="1">
              <a:lnSpc>
                <a:spcPct val="85000"/>
              </a:lnSpc>
            </a:pPr>
            <a:r>
              <a:rPr lang="en-US" altLang="zh-CN" sz="2600" dirty="0" smtClean="0">
                <a:ea typeface="宋体" pitchFamily="2" charset="-122"/>
              </a:rPr>
              <a:t>At end of construct, local copies are combined through </a:t>
            </a:r>
            <a:r>
              <a:rPr lang="en-US" altLang="zh-CN" sz="2600" dirty="0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sz="2600" dirty="0" smtClean="0">
                <a:ea typeface="宋体" pitchFamily="2" charset="-122"/>
              </a:rPr>
              <a:t>op</a:t>
            </a:r>
            <a:r>
              <a:rPr lang="en-US" altLang="zh-CN" sz="2600" dirty="0" smtClean="0">
                <a:latin typeface="Verdana" pitchFamily="34" charset="0"/>
                <a:ea typeface="宋体" pitchFamily="2" charset="-122"/>
              </a:rPr>
              <a:t>”</a:t>
            </a:r>
            <a:r>
              <a:rPr lang="en-US" altLang="zh-CN" sz="2600" dirty="0" smtClean="0">
                <a:ea typeface="宋体" pitchFamily="2" charset="-122"/>
              </a:rPr>
              <a:t> into a single value and combined with the value in the original SHARED variable</a:t>
            </a:r>
          </a:p>
        </p:txBody>
      </p:sp>
    </p:spTree>
    <p:extLst>
      <p:ext uri="{BB962C8B-B14F-4D97-AF65-F5344CB8AC3E}">
        <p14:creationId xmlns:p14="http://schemas.microsoft.com/office/powerpoint/2010/main" val="206905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099D6BFA-4265-4C65-B02C-9B71F89B464F}" type="slidenum">
              <a:rPr lang="zh-CN" altLang="en-US" sz="1400" b="0" smtClean="0">
                <a:solidFill>
                  <a:schemeClr val="tx1"/>
                </a:solidFill>
                <a:latin typeface="Helvetica" pitchFamily="34" charset="0"/>
                <a:ea typeface="宋体" pitchFamily="2" charset="-122"/>
              </a:rPr>
              <a:pPr/>
              <a:t>43</a:t>
            </a:fld>
            <a:endParaRPr lang="en-US" altLang="zh-CN" sz="1400" b="0" smtClean="0">
              <a:solidFill>
                <a:schemeClr val="tx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611" y="1417638"/>
            <a:ext cx="8001000" cy="12077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A range of associative operands can be used with reduction</a:t>
            </a:r>
          </a:p>
          <a:p>
            <a:pPr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Initial values are the ones that make sense mathematically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C/C++ Reduction Operations</a:t>
            </a:r>
          </a:p>
        </p:txBody>
      </p:sp>
      <p:graphicFrame>
        <p:nvGraphicFramePr>
          <p:cNvPr id="1295408" name="Group 48"/>
          <p:cNvGraphicFramePr>
            <a:graphicFrameLocks noGrp="1"/>
          </p:cNvGraphicFramePr>
          <p:nvPr/>
        </p:nvGraphicFramePr>
        <p:xfrm>
          <a:off x="827088" y="2779713"/>
          <a:ext cx="3352800" cy="2498726"/>
        </p:xfrm>
        <a:graphic>
          <a:graphicData uri="http://schemas.openxmlformats.org/drawingml/2006/table">
            <a:tbl>
              <a:tblPr/>
              <a:tblGrid>
                <a:gridCol w="1447800"/>
                <a:gridCol w="190500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Operand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Initial 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5412" name="Group 52"/>
          <p:cNvGraphicFramePr>
            <a:graphicFrameLocks noGrp="1"/>
          </p:cNvGraphicFramePr>
          <p:nvPr/>
        </p:nvGraphicFramePr>
        <p:xfrm>
          <a:off x="4713288" y="2789238"/>
          <a:ext cx="3352800" cy="2549526"/>
        </p:xfrm>
        <a:graphic>
          <a:graphicData uri="http://schemas.openxmlformats.org/drawingml/2006/table">
            <a:tbl>
              <a:tblPr/>
              <a:tblGrid>
                <a:gridCol w="1447800"/>
                <a:gridCol w="19050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Operand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Initial 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&amp;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~0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|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&amp;&amp;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||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12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DDB57985-7A9D-4327-9410-042D3A16EC8A}" type="slidenum">
              <a:rPr lang="zh-CN" altLang="en-US" sz="1400" b="0" smtClean="0">
                <a:solidFill>
                  <a:schemeClr val="tx1"/>
                </a:solidFill>
                <a:latin typeface="Helvetica" pitchFamily="34" charset="0"/>
                <a:ea typeface="宋体" pitchFamily="2" charset="-122"/>
              </a:rPr>
              <a:pPr/>
              <a:t>44</a:t>
            </a:fld>
            <a:endParaRPr lang="en-US" altLang="zh-CN" sz="1400" b="0" smtClean="0">
              <a:solidFill>
                <a:schemeClr val="tx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Protect Shared Data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Must protect access to shared, modifiable data 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11684" y="2648546"/>
            <a:ext cx="8475116" cy="31685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float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dot_prod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(float* a, float* b,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N) 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float</a:t>
            </a: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sum = 0.0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parallel for</a:t>
            </a:r>
            <a:r>
              <a:rPr lang="en-US" altLang="zh-CN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shared(sum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=0;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&lt;N;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++) {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#pragma </a:t>
            </a:r>
            <a:r>
              <a:rPr lang="en-US" altLang="zh-CN" sz="32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omp</a:t>
            </a:r>
            <a:r>
              <a:rPr lang="en-US" altLang="zh-CN" sz="3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critical</a:t>
            </a:r>
            <a:endParaRPr lang="en-US" altLang="zh-CN" sz="360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sum</a:t>
            </a: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+=</a:t>
            </a: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a[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] * b[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];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}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return</a:t>
            </a:r>
            <a:r>
              <a:rPr lang="en-US" altLang="zh-CN" dirty="0">
                <a:solidFill>
                  <a:srgbClr val="04E4FC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sum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925801" y="3525271"/>
            <a:ext cx="2401018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reduction(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+: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sum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565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We have talked a lot on single machine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OpenMP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(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threading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</a:p>
          <a:p>
            <a:pPr lvl="1"/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space</a:t>
            </a:r>
          </a:p>
          <a:p>
            <a:pPr lvl="1"/>
            <a:r>
              <a:rPr kumimoji="1" lang="en-US" altLang="zh-CN" dirty="0" smtClean="0"/>
              <a:t>Incremental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parallelization</a:t>
            </a:r>
          </a:p>
          <a:p>
            <a:pPr lvl="1"/>
            <a:r>
              <a:rPr kumimoji="1" lang="en-US" altLang="zh-CN" dirty="0" smtClean="0"/>
              <a:t>RAID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I/O</a:t>
            </a: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discuss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later</a:t>
            </a:r>
          </a:p>
          <a:p>
            <a:pPr lvl="1"/>
            <a:r>
              <a:rPr kumimoji="1" lang="en-US" altLang="zh-CN" dirty="0" smtClean="0"/>
              <a:t>NUMA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allocation</a:t>
            </a:r>
          </a:p>
          <a:p>
            <a:pPr lvl="1"/>
            <a:r>
              <a:rPr kumimoji="1" lang="en-US" altLang="zh-CN" dirty="0" err="1" smtClean="0"/>
              <a:t>Mmap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I/O</a:t>
            </a:r>
          </a:p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28987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Task/Channel Model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Parallel computation = set of tasks</a:t>
            </a:r>
          </a:p>
          <a:p>
            <a:r>
              <a:rPr lang="en-US" altLang="zh-CN"/>
              <a:t>Task</a:t>
            </a:r>
          </a:p>
          <a:p>
            <a:pPr lvl="1"/>
            <a:r>
              <a:rPr lang="en-US" altLang="zh-CN"/>
              <a:t>Program</a:t>
            </a:r>
          </a:p>
          <a:p>
            <a:pPr lvl="1"/>
            <a:r>
              <a:rPr lang="en-US" altLang="zh-CN"/>
              <a:t>Local memory</a:t>
            </a:r>
          </a:p>
          <a:p>
            <a:pPr lvl="1"/>
            <a:r>
              <a:rPr lang="en-US" altLang="zh-CN"/>
              <a:t>Collection of I/O ports</a:t>
            </a:r>
          </a:p>
          <a:p>
            <a:r>
              <a:rPr lang="en-US" altLang="zh-CN"/>
              <a:t>Tasks interact by sending messages through channels</a:t>
            </a:r>
          </a:p>
        </p:txBody>
      </p:sp>
    </p:spTree>
    <p:extLst>
      <p:ext uri="{BB962C8B-B14F-4D97-AF65-F5344CB8AC3E}">
        <p14:creationId xmlns:p14="http://schemas.microsoft.com/office/powerpoint/2010/main" val="92701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AB8A-8996-4436-8208-85333C5F7506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254402" name="Line 2"/>
          <p:cNvSpPr>
            <a:spLocks noChangeShapeType="1"/>
          </p:cNvSpPr>
          <p:nvPr/>
        </p:nvSpPr>
        <p:spPr bwMode="auto">
          <a:xfrm flipH="1">
            <a:off x="2606675" y="5835650"/>
            <a:ext cx="3175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4403" name="Line 3"/>
          <p:cNvSpPr>
            <a:spLocks noChangeShapeType="1"/>
          </p:cNvSpPr>
          <p:nvPr/>
        </p:nvSpPr>
        <p:spPr bwMode="auto">
          <a:xfrm flipH="1">
            <a:off x="4191000" y="5818188"/>
            <a:ext cx="3175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4404" name="Line 4"/>
          <p:cNvSpPr>
            <a:spLocks noChangeShapeType="1"/>
          </p:cNvSpPr>
          <p:nvPr/>
        </p:nvSpPr>
        <p:spPr bwMode="auto">
          <a:xfrm flipH="1">
            <a:off x="6956425" y="5772150"/>
            <a:ext cx="0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4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0706" y="419088"/>
            <a:ext cx="8297863" cy="2581275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ea typeface="宋体" pitchFamily="2" charset="-122"/>
              </a:rPr>
              <a:t>The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message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passing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paradigm</a:t>
            </a:r>
          </a:p>
          <a:p>
            <a:pPr lvl="1"/>
            <a:r>
              <a:rPr lang="en-US" altLang="zh-CN" b="1" dirty="0" smtClean="0">
                <a:ea typeface="宋体" pitchFamily="2" charset="-122"/>
              </a:rPr>
              <a:t>Parallel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PROCESSES</a:t>
            </a:r>
          </a:p>
          <a:p>
            <a:pPr lvl="1"/>
            <a:r>
              <a:rPr lang="en-US" altLang="zh-CN" b="1" dirty="0" smtClean="0">
                <a:ea typeface="宋体" pitchFamily="2" charset="-122"/>
              </a:rPr>
              <a:t>Separate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memory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spaces</a:t>
            </a:r>
          </a:p>
          <a:p>
            <a:pPr lvl="1"/>
            <a:r>
              <a:rPr lang="en-US" altLang="zh-CN" b="1" dirty="0" smtClean="0">
                <a:ea typeface="宋体" pitchFamily="2" charset="-122"/>
              </a:rPr>
              <a:t>Communication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through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explicit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message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send/</a:t>
            </a:r>
            <a:r>
              <a:rPr lang="en-US" altLang="zh-CN" b="1" dirty="0" err="1" smtClean="0">
                <a:ea typeface="宋体" pitchFamily="2" charset="-122"/>
              </a:rPr>
              <a:t>recv</a:t>
            </a:r>
            <a:endParaRPr lang="en-US" altLang="zh-CN" b="1" dirty="0" smtClean="0">
              <a:ea typeface="宋体" pitchFamily="2" charset="-122"/>
            </a:endParaRPr>
          </a:p>
          <a:p>
            <a:pPr lvl="1"/>
            <a:r>
              <a:rPr lang="en-US" altLang="zh-CN" b="1" dirty="0" smtClean="0">
                <a:ea typeface="宋体" pitchFamily="2" charset="-122"/>
              </a:rPr>
              <a:t>Need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rewrite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code,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incremental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annotation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is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not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sufficient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254406" name="Oval 6"/>
          <p:cNvSpPr>
            <a:spLocks noChangeArrowheads="1"/>
          </p:cNvSpPr>
          <p:nvPr/>
        </p:nvSpPr>
        <p:spPr bwMode="auto">
          <a:xfrm>
            <a:off x="6665913" y="5524500"/>
            <a:ext cx="530225" cy="3286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ea typeface="宋体" pitchFamily="2" charset="-122"/>
              </a:rPr>
              <a:t>Pn</a:t>
            </a:r>
          </a:p>
        </p:txBody>
      </p:sp>
      <p:sp>
        <p:nvSpPr>
          <p:cNvPr id="1254407" name="Oval 7"/>
          <p:cNvSpPr>
            <a:spLocks noChangeArrowheads="1"/>
          </p:cNvSpPr>
          <p:nvPr/>
        </p:nvSpPr>
        <p:spPr bwMode="auto">
          <a:xfrm>
            <a:off x="3898900" y="5524500"/>
            <a:ext cx="530225" cy="3286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ea typeface="宋体" pitchFamily="2" charset="-122"/>
              </a:rPr>
              <a:t>P1</a:t>
            </a:r>
          </a:p>
        </p:txBody>
      </p:sp>
      <p:sp>
        <p:nvSpPr>
          <p:cNvPr id="1254408" name="Oval 8"/>
          <p:cNvSpPr>
            <a:spLocks noChangeArrowheads="1"/>
          </p:cNvSpPr>
          <p:nvPr/>
        </p:nvSpPr>
        <p:spPr bwMode="auto">
          <a:xfrm>
            <a:off x="2328863" y="5537200"/>
            <a:ext cx="530225" cy="3286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ea typeface="宋体" pitchFamily="2" charset="-122"/>
              </a:rPr>
              <a:t>P0</a:t>
            </a:r>
          </a:p>
        </p:txBody>
      </p:sp>
      <p:sp>
        <p:nvSpPr>
          <p:cNvPr id="1254409" name="Rectangle 9"/>
          <p:cNvSpPr>
            <a:spLocks noChangeArrowheads="1"/>
          </p:cNvSpPr>
          <p:nvPr/>
        </p:nvSpPr>
        <p:spPr bwMode="auto">
          <a:xfrm>
            <a:off x="1011238" y="4729163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6600"/>
                </a:solidFill>
                <a:ea typeface="宋体" pitchFamily="2" charset="-122"/>
              </a:rPr>
              <a:t>y = ..s ...</a:t>
            </a:r>
          </a:p>
        </p:txBody>
      </p:sp>
      <p:grpSp>
        <p:nvGrpSpPr>
          <p:cNvPr id="1254410" name="Group 10"/>
          <p:cNvGrpSpPr>
            <a:grpSpLocks/>
          </p:cNvGrpSpPr>
          <p:nvPr/>
        </p:nvGrpSpPr>
        <p:grpSpPr bwMode="auto">
          <a:xfrm>
            <a:off x="1963738" y="3511550"/>
            <a:ext cx="1214437" cy="2012950"/>
            <a:chOff x="1317" y="2399"/>
            <a:chExt cx="765" cy="1268"/>
          </a:xfrm>
        </p:grpSpPr>
        <p:sp>
          <p:nvSpPr>
            <p:cNvPr id="1254411" name="Rectangle 11"/>
            <p:cNvSpPr>
              <a:spLocks noChangeArrowheads="1"/>
            </p:cNvSpPr>
            <p:nvPr/>
          </p:nvSpPr>
          <p:spPr bwMode="auto">
            <a:xfrm>
              <a:off x="1317" y="2399"/>
              <a:ext cx="765" cy="1192"/>
            </a:xfrm>
            <a:prstGeom prst="rect">
              <a:avLst/>
            </a:prstGeom>
            <a:solidFill>
              <a:srgbClr val="EBD7C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54412" name="Group 12"/>
            <p:cNvGrpSpPr>
              <a:grpSpLocks/>
            </p:cNvGrpSpPr>
            <p:nvPr/>
          </p:nvGrpSpPr>
          <p:grpSpPr bwMode="auto">
            <a:xfrm>
              <a:off x="1387" y="2480"/>
              <a:ext cx="668" cy="232"/>
              <a:chOff x="2516" y="2804"/>
              <a:chExt cx="668" cy="232"/>
            </a:xfrm>
          </p:grpSpPr>
          <p:sp>
            <p:nvSpPr>
              <p:cNvPr id="1254413" name="Line 13"/>
              <p:cNvSpPr>
                <a:spLocks noChangeShapeType="1"/>
              </p:cNvSpPr>
              <p:nvPr/>
            </p:nvSpPr>
            <p:spPr bwMode="auto">
              <a:xfrm>
                <a:off x="2676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14" name="Line 14"/>
              <p:cNvSpPr>
                <a:spLocks noChangeShapeType="1"/>
              </p:cNvSpPr>
              <p:nvPr/>
            </p:nvSpPr>
            <p:spPr bwMode="auto">
              <a:xfrm>
                <a:off x="2850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15" name="Line 15"/>
              <p:cNvSpPr>
                <a:spLocks noChangeShapeType="1"/>
              </p:cNvSpPr>
              <p:nvPr/>
            </p:nvSpPr>
            <p:spPr bwMode="auto">
              <a:xfrm>
                <a:off x="3024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16" name="Rectangle 16"/>
              <p:cNvSpPr>
                <a:spLocks noChangeArrowheads="1"/>
              </p:cNvSpPr>
              <p:nvPr/>
            </p:nvSpPr>
            <p:spPr bwMode="auto">
              <a:xfrm>
                <a:off x="2516" y="2804"/>
                <a:ext cx="668" cy="2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17" name="Rectangle 17"/>
            <p:cNvSpPr>
              <a:spLocks noChangeArrowheads="1"/>
            </p:cNvSpPr>
            <p:nvPr/>
          </p:nvSpPr>
          <p:spPr bwMode="auto">
            <a:xfrm>
              <a:off x="1485" y="2800"/>
              <a:ext cx="517" cy="22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s: 12 </a:t>
              </a:r>
            </a:p>
          </p:txBody>
        </p:sp>
        <p:grpSp>
          <p:nvGrpSpPr>
            <p:cNvPr id="1254418" name="Group 18"/>
            <p:cNvGrpSpPr>
              <a:grpSpLocks/>
            </p:cNvGrpSpPr>
            <p:nvPr/>
          </p:nvGrpSpPr>
          <p:grpSpPr bwMode="auto">
            <a:xfrm>
              <a:off x="1565" y="3108"/>
              <a:ext cx="346" cy="423"/>
              <a:chOff x="1450" y="3188"/>
              <a:chExt cx="346" cy="423"/>
            </a:xfrm>
          </p:grpSpPr>
          <p:sp>
            <p:nvSpPr>
              <p:cNvPr id="1254419" name="Rectangle 19"/>
              <p:cNvSpPr>
                <a:spLocks noChangeArrowheads="1"/>
              </p:cNvSpPr>
              <p:nvPr/>
            </p:nvSpPr>
            <p:spPr bwMode="auto">
              <a:xfrm>
                <a:off x="1450" y="328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sz="1800">
                    <a:ea typeface="宋体" pitchFamily="2" charset="-122"/>
                  </a:rPr>
                  <a:t>i: 2</a:t>
                </a:r>
              </a:p>
            </p:txBody>
          </p:sp>
          <p:sp>
            <p:nvSpPr>
              <p:cNvPr id="1254420" name="Rectangle 20"/>
              <p:cNvSpPr>
                <a:spLocks noChangeArrowheads="1"/>
              </p:cNvSpPr>
              <p:nvPr/>
            </p:nvSpPr>
            <p:spPr bwMode="auto">
              <a:xfrm>
                <a:off x="1455" y="3188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21" name="Line 21"/>
              <p:cNvSpPr>
                <a:spLocks noChangeShapeType="1"/>
              </p:cNvSpPr>
              <p:nvPr/>
            </p:nvSpPr>
            <p:spPr bwMode="auto">
              <a:xfrm>
                <a:off x="1455" y="3313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22" name="Line 22"/>
              <p:cNvSpPr>
                <a:spLocks noChangeShapeType="1"/>
              </p:cNvSpPr>
              <p:nvPr/>
            </p:nvSpPr>
            <p:spPr bwMode="auto">
              <a:xfrm flipV="1">
                <a:off x="1455" y="346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23" name="Line 23"/>
            <p:cNvSpPr>
              <a:spLocks noChangeShapeType="1"/>
            </p:cNvSpPr>
            <p:nvPr/>
          </p:nvSpPr>
          <p:spPr bwMode="auto">
            <a:xfrm flipV="1">
              <a:off x="1721" y="3591"/>
              <a:ext cx="0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4424" name="Rectangle 24"/>
          <p:cNvSpPr>
            <a:spLocks noChangeArrowheads="1"/>
          </p:cNvSpPr>
          <p:nvPr/>
        </p:nvSpPr>
        <p:spPr bwMode="auto">
          <a:xfrm>
            <a:off x="4956175" y="4930775"/>
            <a:ext cx="3349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4425" name="Text Box 25"/>
          <p:cNvSpPr txBox="1">
            <a:spLocks noChangeArrowheads="1"/>
          </p:cNvSpPr>
          <p:nvPr/>
        </p:nvSpPr>
        <p:spPr bwMode="auto">
          <a:xfrm>
            <a:off x="7929563" y="3319463"/>
            <a:ext cx="1214437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accent2"/>
                </a:solidFill>
                <a:ea typeface="宋体" pitchFamily="2" charset="-122"/>
              </a:rPr>
              <a:t>Private memory</a:t>
            </a:r>
            <a:endParaRPr lang="en-US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254426" name="Group 26"/>
          <p:cNvGrpSpPr>
            <a:grpSpLocks/>
          </p:cNvGrpSpPr>
          <p:nvPr/>
        </p:nvGrpSpPr>
        <p:grpSpPr bwMode="auto">
          <a:xfrm>
            <a:off x="3548063" y="3495675"/>
            <a:ext cx="1214437" cy="2012950"/>
            <a:chOff x="1317" y="2399"/>
            <a:chExt cx="765" cy="1268"/>
          </a:xfrm>
        </p:grpSpPr>
        <p:sp>
          <p:nvSpPr>
            <p:cNvPr id="1254427" name="Rectangle 27"/>
            <p:cNvSpPr>
              <a:spLocks noChangeArrowheads="1"/>
            </p:cNvSpPr>
            <p:nvPr/>
          </p:nvSpPr>
          <p:spPr bwMode="auto">
            <a:xfrm>
              <a:off x="1317" y="2399"/>
              <a:ext cx="765" cy="1192"/>
            </a:xfrm>
            <a:prstGeom prst="rect">
              <a:avLst/>
            </a:prstGeom>
            <a:solidFill>
              <a:srgbClr val="EBD7C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54428" name="Group 28"/>
            <p:cNvGrpSpPr>
              <a:grpSpLocks/>
            </p:cNvGrpSpPr>
            <p:nvPr/>
          </p:nvGrpSpPr>
          <p:grpSpPr bwMode="auto">
            <a:xfrm>
              <a:off x="1387" y="2480"/>
              <a:ext cx="668" cy="232"/>
              <a:chOff x="2516" y="2804"/>
              <a:chExt cx="668" cy="232"/>
            </a:xfrm>
          </p:grpSpPr>
          <p:sp>
            <p:nvSpPr>
              <p:cNvPr id="1254429" name="Line 29"/>
              <p:cNvSpPr>
                <a:spLocks noChangeShapeType="1"/>
              </p:cNvSpPr>
              <p:nvPr/>
            </p:nvSpPr>
            <p:spPr bwMode="auto">
              <a:xfrm>
                <a:off x="2676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30" name="Line 30"/>
              <p:cNvSpPr>
                <a:spLocks noChangeShapeType="1"/>
              </p:cNvSpPr>
              <p:nvPr/>
            </p:nvSpPr>
            <p:spPr bwMode="auto">
              <a:xfrm>
                <a:off x="2850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31" name="Line 31"/>
              <p:cNvSpPr>
                <a:spLocks noChangeShapeType="1"/>
              </p:cNvSpPr>
              <p:nvPr/>
            </p:nvSpPr>
            <p:spPr bwMode="auto">
              <a:xfrm>
                <a:off x="3024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32" name="Rectangle 32"/>
              <p:cNvSpPr>
                <a:spLocks noChangeArrowheads="1"/>
              </p:cNvSpPr>
              <p:nvPr/>
            </p:nvSpPr>
            <p:spPr bwMode="auto">
              <a:xfrm>
                <a:off x="2516" y="2804"/>
                <a:ext cx="668" cy="2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33" name="Rectangle 33"/>
            <p:cNvSpPr>
              <a:spLocks noChangeArrowheads="1"/>
            </p:cNvSpPr>
            <p:nvPr/>
          </p:nvSpPr>
          <p:spPr bwMode="auto">
            <a:xfrm>
              <a:off x="1485" y="2800"/>
              <a:ext cx="517" cy="22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s: 14 </a:t>
              </a:r>
            </a:p>
          </p:txBody>
        </p:sp>
        <p:grpSp>
          <p:nvGrpSpPr>
            <p:cNvPr id="1254434" name="Group 34"/>
            <p:cNvGrpSpPr>
              <a:grpSpLocks/>
            </p:cNvGrpSpPr>
            <p:nvPr/>
          </p:nvGrpSpPr>
          <p:grpSpPr bwMode="auto">
            <a:xfrm>
              <a:off x="1565" y="3108"/>
              <a:ext cx="346" cy="423"/>
              <a:chOff x="1450" y="3188"/>
              <a:chExt cx="346" cy="423"/>
            </a:xfrm>
          </p:grpSpPr>
          <p:sp>
            <p:nvSpPr>
              <p:cNvPr id="1254435" name="Rectangle 35"/>
              <p:cNvSpPr>
                <a:spLocks noChangeArrowheads="1"/>
              </p:cNvSpPr>
              <p:nvPr/>
            </p:nvSpPr>
            <p:spPr bwMode="auto">
              <a:xfrm>
                <a:off x="1450" y="328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sz="1800">
                    <a:ea typeface="宋体" pitchFamily="2" charset="-122"/>
                  </a:rPr>
                  <a:t>i: 3</a:t>
                </a:r>
              </a:p>
            </p:txBody>
          </p:sp>
          <p:sp>
            <p:nvSpPr>
              <p:cNvPr id="1254436" name="Rectangle 36"/>
              <p:cNvSpPr>
                <a:spLocks noChangeArrowheads="1"/>
              </p:cNvSpPr>
              <p:nvPr/>
            </p:nvSpPr>
            <p:spPr bwMode="auto">
              <a:xfrm>
                <a:off x="1455" y="3188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37" name="Line 37"/>
              <p:cNvSpPr>
                <a:spLocks noChangeShapeType="1"/>
              </p:cNvSpPr>
              <p:nvPr/>
            </p:nvSpPr>
            <p:spPr bwMode="auto">
              <a:xfrm>
                <a:off x="1455" y="3313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38" name="Line 38"/>
              <p:cNvSpPr>
                <a:spLocks noChangeShapeType="1"/>
              </p:cNvSpPr>
              <p:nvPr/>
            </p:nvSpPr>
            <p:spPr bwMode="auto">
              <a:xfrm flipV="1">
                <a:off x="1455" y="346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39" name="Line 39"/>
            <p:cNvSpPr>
              <a:spLocks noChangeShapeType="1"/>
            </p:cNvSpPr>
            <p:nvPr/>
          </p:nvSpPr>
          <p:spPr bwMode="auto">
            <a:xfrm flipV="1">
              <a:off x="1721" y="3591"/>
              <a:ext cx="0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4440" name="Group 40"/>
          <p:cNvGrpSpPr>
            <a:grpSpLocks/>
          </p:cNvGrpSpPr>
          <p:nvPr/>
        </p:nvGrpSpPr>
        <p:grpSpPr bwMode="auto">
          <a:xfrm>
            <a:off x="6292850" y="3511550"/>
            <a:ext cx="1214438" cy="2012950"/>
            <a:chOff x="4044" y="2379"/>
            <a:chExt cx="765" cy="1268"/>
          </a:xfrm>
        </p:grpSpPr>
        <p:sp>
          <p:nvSpPr>
            <p:cNvPr id="1254441" name="Rectangle 41"/>
            <p:cNvSpPr>
              <a:spLocks noChangeArrowheads="1"/>
            </p:cNvSpPr>
            <p:nvPr/>
          </p:nvSpPr>
          <p:spPr bwMode="auto">
            <a:xfrm>
              <a:off x="4044" y="2379"/>
              <a:ext cx="765" cy="1192"/>
            </a:xfrm>
            <a:prstGeom prst="rect">
              <a:avLst/>
            </a:prstGeom>
            <a:solidFill>
              <a:srgbClr val="EBD7C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54442" name="Group 42"/>
            <p:cNvGrpSpPr>
              <a:grpSpLocks/>
            </p:cNvGrpSpPr>
            <p:nvPr/>
          </p:nvGrpSpPr>
          <p:grpSpPr bwMode="auto">
            <a:xfrm>
              <a:off x="4094" y="2460"/>
              <a:ext cx="668" cy="232"/>
              <a:chOff x="2516" y="2804"/>
              <a:chExt cx="668" cy="232"/>
            </a:xfrm>
          </p:grpSpPr>
          <p:sp>
            <p:nvSpPr>
              <p:cNvPr id="1254443" name="Line 43"/>
              <p:cNvSpPr>
                <a:spLocks noChangeShapeType="1"/>
              </p:cNvSpPr>
              <p:nvPr/>
            </p:nvSpPr>
            <p:spPr bwMode="auto">
              <a:xfrm>
                <a:off x="2676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44" name="Line 44"/>
              <p:cNvSpPr>
                <a:spLocks noChangeShapeType="1"/>
              </p:cNvSpPr>
              <p:nvPr/>
            </p:nvSpPr>
            <p:spPr bwMode="auto">
              <a:xfrm>
                <a:off x="2850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45" name="Line 45"/>
              <p:cNvSpPr>
                <a:spLocks noChangeShapeType="1"/>
              </p:cNvSpPr>
              <p:nvPr/>
            </p:nvSpPr>
            <p:spPr bwMode="auto">
              <a:xfrm>
                <a:off x="3024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46" name="Rectangle 46"/>
              <p:cNvSpPr>
                <a:spLocks noChangeArrowheads="1"/>
              </p:cNvSpPr>
              <p:nvPr/>
            </p:nvSpPr>
            <p:spPr bwMode="auto">
              <a:xfrm>
                <a:off x="2516" y="2804"/>
                <a:ext cx="668" cy="2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47" name="Rectangle 47"/>
            <p:cNvSpPr>
              <a:spLocks noChangeArrowheads="1"/>
            </p:cNvSpPr>
            <p:nvPr/>
          </p:nvSpPr>
          <p:spPr bwMode="auto">
            <a:xfrm>
              <a:off x="4212" y="2780"/>
              <a:ext cx="517" cy="22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s: 11 </a:t>
              </a:r>
            </a:p>
          </p:txBody>
        </p:sp>
        <p:grpSp>
          <p:nvGrpSpPr>
            <p:cNvPr id="1254448" name="Group 48"/>
            <p:cNvGrpSpPr>
              <a:grpSpLocks/>
            </p:cNvGrpSpPr>
            <p:nvPr/>
          </p:nvGrpSpPr>
          <p:grpSpPr bwMode="auto">
            <a:xfrm>
              <a:off x="4292" y="3088"/>
              <a:ext cx="346" cy="423"/>
              <a:chOff x="1450" y="3188"/>
              <a:chExt cx="346" cy="423"/>
            </a:xfrm>
          </p:grpSpPr>
          <p:sp>
            <p:nvSpPr>
              <p:cNvPr id="1254449" name="Rectangle 49"/>
              <p:cNvSpPr>
                <a:spLocks noChangeArrowheads="1"/>
              </p:cNvSpPr>
              <p:nvPr/>
            </p:nvSpPr>
            <p:spPr bwMode="auto">
              <a:xfrm>
                <a:off x="1450" y="328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sz="1800">
                    <a:ea typeface="宋体" pitchFamily="2" charset="-122"/>
                  </a:rPr>
                  <a:t>i: 1</a:t>
                </a:r>
              </a:p>
            </p:txBody>
          </p:sp>
          <p:sp>
            <p:nvSpPr>
              <p:cNvPr id="1254450" name="Rectangle 50"/>
              <p:cNvSpPr>
                <a:spLocks noChangeArrowheads="1"/>
              </p:cNvSpPr>
              <p:nvPr/>
            </p:nvSpPr>
            <p:spPr bwMode="auto">
              <a:xfrm>
                <a:off x="1455" y="3188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51" name="Line 51"/>
              <p:cNvSpPr>
                <a:spLocks noChangeShapeType="1"/>
              </p:cNvSpPr>
              <p:nvPr/>
            </p:nvSpPr>
            <p:spPr bwMode="auto">
              <a:xfrm>
                <a:off x="1455" y="3313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52" name="Line 52"/>
              <p:cNvSpPr>
                <a:spLocks noChangeShapeType="1"/>
              </p:cNvSpPr>
              <p:nvPr/>
            </p:nvSpPr>
            <p:spPr bwMode="auto">
              <a:xfrm flipV="1">
                <a:off x="1455" y="346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53" name="Line 53"/>
            <p:cNvSpPr>
              <a:spLocks noChangeShapeType="1"/>
            </p:cNvSpPr>
            <p:nvPr/>
          </p:nvSpPr>
          <p:spPr bwMode="auto">
            <a:xfrm flipV="1">
              <a:off x="4448" y="3571"/>
              <a:ext cx="0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4454" name="Group 54"/>
          <p:cNvGrpSpPr>
            <a:grpSpLocks/>
          </p:cNvGrpSpPr>
          <p:nvPr/>
        </p:nvGrpSpPr>
        <p:grpSpPr bwMode="auto">
          <a:xfrm>
            <a:off x="5387975" y="4718050"/>
            <a:ext cx="1250950" cy="1104900"/>
            <a:chOff x="3394" y="2937"/>
            <a:chExt cx="788" cy="696"/>
          </a:xfrm>
        </p:grpSpPr>
        <p:sp>
          <p:nvSpPr>
            <p:cNvPr id="1254455" name="Rectangle 55"/>
            <p:cNvSpPr>
              <a:spLocks noChangeArrowheads="1"/>
            </p:cNvSpPr>
            <p:nvPr/>
          </p:nvSpPr>
          <p:spPr bwMode="auto">
            <a:xfrm>
              <a:off x="3394" y="3402"/>
              <a:ext cx="7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>
                  <a:solidFill>
                    <a:srgbClr val="006600"/>
                  </a:solidFill>
                  <a:ea typeface="宋体" pitchFamily="2" charset="-122"/>
                </a:rPr>
                <a:t>send P1,s</a:t>
              </a:r>
            </a:p>
          </p:txBody>
        </p:sp>
        <p:sp>
          <p:nvSpPr>
            <p:cNvPr id="1254456" name="Arc 56"/>
            <p:cNvSpPr>
              <a:spLocks/>
            </p:cNvSpPr>
            <p:nvPr/>
          </p:nvSpPr>
          <p:spPr bwMode="auto">
            <a:xfrm rot="4680000">
              <a:off x="3581" y="2948"/>
              <a:ext cx="591" cy="57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52 w 22359"/>
                <a:gd name="T1" fmla="*/ 24160 h 24160"/>
                <a:gd name="T2" fmla="*/ 22359 w 22359"/>
                <a:gd name="T3" fmla="*/ 13 h 24160"/>
                <a:gd name="T4" fmla="*/ 21600 w 22359"/>
                <a:gd name="T5" fmla="*/ 21600 h 24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59" h="24160" fill="none" extrusionOk="0">
                  <a:moveTo>
                    <a:pt x="152" y="24159"/>
                  </a:moveTo>
                  <a:cubicBezTo>
                    <a:pt x="50" y="23310"/>
                    <a:pt x="0" y="224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53" y="-1"/>
                    <a:pt x="22106" y="4"/>
                    <a:pt x="22358" y="13"/>
                  </a:cubicBezTo>
                </a:path>
                <a:path w="22359" h="24160" stroke="0" extrusionOk="0">
                  <a:moveTo>
                    <a:pt x="152" y="24159"/>
                  </a:moveTo>
                  <a:cubicBezTo>
                    <a:pt x="50" y="23310"/>
                    <a:pt x="0" y="224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53" y="-1"/>
                    <a:pt x="22106" y="4"/>
                    <a:pt x="22358" y="1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4457" name="AutoShape 57"/>
          <p:cNvSpPr>
            <a:spLocks noChangeArrowheads="1"/>
          </p:cNvSpPr>
          <p:nvPr/>
        </p:nvSpPr>
        <p:spPr bwMode="auto">
          <a:xfrm>
            <a:off x="1963738" y="5929313"/>
            <a:ext cx="5543550" cy="3984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ea typeface="宋体" pitchFamily="2" charset="-122"/>
              </a:rPr>
              <a:t>Network</a:t>
            </a:r>
          </a:p>
        </p:txBody>
      </p:sp>
      <p:grpSp>
        <p:nvGrpSpPr>
          <p:cNvPr id="1254458" name="Group 58"/>
          <p:cNvGrpSpPr>
            <a:grpSpLocks/>
          </p:cNvGrpSpPr>
          <p:nvPr/>
        </p:nvGrpSpPr>
        <p:grpSpPr bwMode="auto">
          <a:xfrm>
            <a:off x="4421188" y="4378325"/>
            <a:ext cx="1833562" cy="1228725"/>
            <a:chOff x="2785" y="2723"/>
            <a:chExt cx="1155" cy="774"/>
          </a:xfrm>
        </p:grpSpPr>
        <p:sp>
          <p:nvSpPr>
            <p:cNvPr id="1254459" name="Arc 59"/>
            <p:cNvSpPr>
              <a:spLocks/>
            </p:cNvSpPr>
            <p:nvPr/>
          </p:nvSpPr>
          <p:spPr bwMode="auto">
            <a:xfrm>
              <a:off x="2785" y="2987"/>
              <a:ext cx="605" cy="5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57 w 21686"/>
                <a:gd name="T1" fmla="*/ 25511 h 25511"/>
                <a:gd name="T2" fmla="*/ 21686 w 21686"/>
                <a:gd name="T3" fmla="*/ 0 h 25511"/>
                <a:gd name="T4" fmla="*/ 21600 w 21686"/>
                <a:gd name="T5" fmla="*/ 21600 h 25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86" h="25511" fill="none" extrusionOk="0">
                  <a:moveTo>
                    <a:pt x="357" y="25510"/>
                  </a:moveTo>
                  <a:cubicBezTo>
                    <a:pt x="119" y="24220"/>
                    <a:pt x="0" y="229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28" y="-1"/>
                    <a:pt x="21657" y="0"/>
                    <a:pt x="21685" y="0"/>
                  </a:cubicBezTo>
                </a:path>
                <a:path w="21686" h="25511" stroke="0" extrusionOk="0">
                  <a:moveTo>
                    <a:pt x="357" y="25510"/>
                  </a:moveTo>
                  <a:cubicBezTo>
                    <a:pt x="119" y="24220"/>
                    <a:pt x="0" y="229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28" y="-1"/>
                    <a:pt x="21657" y="0"/>
                    <a:pt x="2168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4460" name="Rectangle 60"/>
            <p:cNvSpPr>
              <a:spLocks noChangeArrowheads="1"/>
            </p:cNvSpPr>
            <p:nvPr/>
          </p:nvSpPr>
          <p:spPr bwMode="auto">
            <a:xfrm>
              <a:off x="2984" y="2723"/>
              <a:ext cx="9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>
                  <a:solidFill>
                    <a:srgbClr val="006600"/>
                  </a:solidFill>
                  <a:ea typeface="宋体" pitchFamily="2" charset="-122"/>
                </a:rPr>
                <a:t>receive Pn,s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10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DABE0-AD01-8F44-AFAC-7D8AEF3EA01D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Minimal MPI Program (C)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#include 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mpi.h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"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#include &lt;</a:t>
            </a:r>
            <a:r>
              <a:rPr lang="en-US" altLang="zh-CN" sz="2000" b="1" dirty="0" err="1">
                <a:latin typeface="Courier New" charset="0"/>
              </a:rPr>
              <a:t>stdio.h</a:t>
            </a:r>
            <a:r>
              <a:rPr lang="en-US" altLang="zh-CN" sz="2000" b="1" dirty="0">
                <a:latin typeface="Courier New" charset="0"/>
              </a:rPr>
              <a:t>&gt;</a:t>
            </a:r>
          </a:p>
          <a:p>
            <a:pPr>
              <a:buFontTx/>
              <a:buNone/>
            </a:pPr>
            <a:endParaRPr lang="en-US" altLang="zh-CN" sz="2000" b="1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main( </a:t>
            </a: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</a:t>
            </a:r>
            <a:r>
              <a:rPr lang="en-US" altLang="zh-CN" sz="2000" b="1" dirty="0" err="1">
                <a:latin typeface="Courier New" charset="0"/>
              </a:rPr>
              <a:t>argc</a:t>
            </a:r>
            <a:r>
              <a:rPr lang="en-US" altLang="zh-CN" sz="2000" b="1" dirty="0">
                <a:latin typeface="Courier New" charset="0"/>
              </a:rPr>
              <a:t>, char *</a:t>
            </a:r>
            <a:r>
              <a:rPr lang="en-US" altLang="zh-CN" sz="2000" b="1" dirty="0" err="1">
                <a:latin typeface="Courier New" charset="0"/>
              </a:rPr>
              <a:t>argv</a:t>
            </a:r>
            <a:r>
              <a:rPr lang="en-US" altLang="zh-CN" sz="2000" b="1" dirty="0">
                <a:latin typeface="Courier New" charset="0"/>
              </a:rPr>
              <a:t>[] )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MPI_Init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 &amp;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argc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, &amp;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 );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latin typeface="Courier New" charset="0"/>
              </a:rPr>
              <a:t>printf</a:t>
            </a:r>
            <a:r>
              <a:rPr lang="en-US" altLang="zh-CN" sz="2000" b="1" dirty="0">
                <a:latin typeface="Courier New" charset="0"/>
              </a:rPr>
              <a:t>( "Hello, world!\n" );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MPI_Finalize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return 0;</a:t>
            </a:r>
          </a:p>
          <a:p>
            <a:pPr>
              <a:buFontTx/>
              <a:buNone/>
            </a:pPr>
            <a:r>
              <a:rPr lang="en-US" altLang="zh-CN" sz="2000" dirty="0">
                <a:latin typeface="Courier New" charset="0"/>
              </a:rPr>
              <a:t>}</a:t>
            </a:r>
            <a:endParaRPr lang="en-US" altLang="zh-CN" sz="20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3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D88F-FC1D-F642-BFE3-F41A7A4E6D0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Better Hello (C)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#include 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mpi.h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#include &lt;</a:t>
            </a:r>
            <a:r>
              <a:rPr lang="en-US" altLang="zh-CN" sz="2000" b="1" dirty="0" err="1">
                <a:latin typeface="Courier New" charset="0"/>
              </a:rPr>
              <a:t>stdio.h</a:t>
            </a:r>
            <a:r>
              <a:rPr lang="en-US" altLang="zh-CN" sz="20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main( </a:t>
            </a: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</a:t>
            </a:r>
            <a:r>
              <a:rPr lang="en-US" altLang="zh-CN" sz="2000" b="1" dirty="0" err="1">
                <a:latin typeface="Courier New" charset="0"/>
              </a:rPr>
              <a:t>argc</a:t>
            </a:r>
            <a:r>
              <a:rPr lang="en-US" altLang="zh-CN" sz="2000" b="1" dirty="0">
                <a:latin typeface="Courier New" charset="0"/>
              </a:rPr>
              <a:t>, char *</a:t>
            </a:r>
            <a:r>
              <a:rPr lang="en-US" altLang="zh-CN" sz="2000" b="1" dirty="0" err="1">
                <a:latin typeface="Courier New" charset="0"/>
              </a:rPr>
              <a:t>argv</a:t>
            </a:r>
            <a:r>
              <a:rPr lang="en-US" altLang="zh-CN" sz="2000" b="1" dirty="0">
                <a:latin typeface="Courier New" charset="0"/>
              </a:rPr>
              <a:t>[]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rank, size;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latin typeface="Courier New" charset="0"/>
              </a:rPr>
              <a:t>MPI_Init</a:t>
            </a:r>
            <a:r>
              <a:rPr lang="en-US" altLang="zh-CN" sz="2000" b="1" dirty="0">
                <a:latin typeface="Courier New" charset="0"/>
              </a:rPr>
              <a:t>( &amp;</a:t>
            </a:r>
            <a:r>
              <a:rPr lang="en-US" altLang="zh-CN" sz="2000" b="1" dirty="0" err="1">
                <a:latin typeface="Courier New" charset="0"/>
              </a:rPr>
              <a:t>argc</a:t>
            </a:r>
            <a:r>
              <a:rPr lang="en-US" altLang="zh-CN" sz="2000" b="1" dirty="0">
                <a:latin typeface="Courier New" charset="0"/>
              </a:rPr>
              <a:t>, &amp;</a:t>
            </a:r>
            <a:r>
              <a:rPr lang="en-US" altLang="zh-CN" sz="2000" b="1" dirty="0" err="1">
                <a:latin typeface="Courier New" charset="0"/>
              </a:rPr>
              <a:t>argv</a:t>
            </a:r>
            <a:r>
              <a:rPr lang="en-US" altLang="zh-CN" sz="2000" b="1" dirty="0">
                <a:latin typeface="Courier New" charset="0"/>
              </a:rPr>
              <a:t>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MPI_Comm_rank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 MPI_COMM_WORLD, &amp;rank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MPI_Comm_size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 MPI_COMM_WORLD, &amp;size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latin typeface="Courier New" charset="0"/>
              </a:rPr>
              <a:t>printf</a:t>
            </a:r>
            <a:r>
              <a:rPr lang="en-US" altLang="zh-CN" sz="2000" b="1" dirty="0">
                <a:latin typeface="Courier New" charset="0"/>
              </a:rPr>
              <a:t>( "I am %d of %d\n", rank, size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MPI_Finalize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}</a:t>
            </a:r>
            <a:endParaRPr lang="en-US" altLang="zh-CN" sz="2000" b="1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8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Data</a:t>
            </a:r>
            <a:r>
              <a:rPr lang="zh-CN" alt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 </a:t>
            </a:r>
            <a:r>
              <a:rPr lang="en-US" altLang="zh-CN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</a:rPr>
              <a:t>growth</a:t>
            </a:r>
            <a:endParaRPr kumimoji="0" lang="zh-CN" altLang="en-US" sz="3200" dirty="0">
              <a:ea typeface="黑体" charset="0"/>
            </a:endParaRPr>
          </a:p>
        </p:txBody>
      </p:sp>
      <p:pic>
        <p:nvPicPr>
          <p:cNvPr id="35842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557338"/>
            <a:ext cx="76009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1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8129"/>
            <a:ext cx="8229600" cy="1143000"/>
          </a:xfrm>
        </p:spPr>
        <p:txBody>
          <a:bodyPr/>
          <a:lstStyle/>
          <a:p>
            <a:r>
              <a:rPr kumimoji="1" lang="en-US" altLang="zh-CN" dirty="0" err="1" smtClean="0"/>
              <a:t>Send_recv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130" y="1132075"/>
            <a:ext cx="898087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 err="1" smtClean="0">
                <a:latin typeface="Courier New"/>
                <a:cs typeface="Courier New"/>
              </a:rPr>
              <a:t>MPI_Init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argc</a:t>
            </a:r>
            <a:r>
              <a:rPr lang="en-US" altLang="zh-CN" sz="1600" b="1" dirty="0">
                <a:latin typeface="Courier New"/>
                <a:cs typeface="Courier New"/>
              </a:rPr>
              <a:t>,&amp;</a:t>
            </a:r>
            <a:r>
              <a:rPr lang="en-US" altLang="zh-CN" sz="1600" b="1" dirty="0" err="1">
                <a:latin typeface="Courier New"/>
                <a:cs typeface="Courier New"/>
              </a:rPr>
              <a:t>argv</a:t>
            </a:r>
            <a:r>
              <a:rPr lang="en-US" altLang="zh-CN" sz="1600" b="1" dirty="0">
                <a:latin typeface="Courier New"/>
                <a:cs typeface="Courier New"/>
              </a:rPr>
              <a:t>)</a:t>
            </a:r>
            <a:r>
              <a:rPr lang="en-US" altLang="zh-CN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altLang="zh-CN" sz="1600" b="1" dirty="0" err="1" smtClean="0">
                <a:latin typeface="Courier New"/>
                <a:cs typeface="Courier New"/>
              </a:rPr>
              <a:t>MPI_Comm_size</a:t>
            </a:r>
            <a:r>
              <a:rPr lang="en-US" altLang="zh-CN" sz="1600" b="1" dirty="0">
                <a:latin typeface="Courier New"/>
                <a:cs typeface="Courier New"/>
              </a:rPr>
              <a:t>(MPI_COMM_WORLD,&amp;</a:t>
            </a:r>
            <a:r>
              <a:rPr lang="en-US" altLang="zh-CN" sz="1600" b="1" dirty="0" err="1">
                <a:latin typeface="Courier New"/>
                <a:cs typeface="Courier New"/>
              </a:rPr>
              <a:t>numprocs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 err="1" smtClean="0">
                <a:latin typeface="Courier New"/>
                <a:cs typeface="Courier New"/>
              </a:rPr>
              <a:t>MPI_Comm_rank</a:t>
            </a:r>
            <a:r>
              <a:rPr lang="en-US" altLang="zh-CN" sz="1600" b="1" dirty="0">
                <a:latin typeface="Courier New"/>
                <a:cs typeface="Courier New"/>
              </a:rPr>
              <a:t>(MPI_COMM_WORLD,&amp;</a:t>
            </a:r>
            <a:r>
              <a:rPr lang="en-US" altLang="zh-CN" sz="1600" b="1" dirty="0" err="1"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endParaRPr lang="en-US" altLang="zh-CN" sz="1600" b="1" dirty="0" smtClean="0">
              <a:latin typeface="Courier New"/>
              <a:cs typeface="Courier New"/>
            </a:endParaRPr>
          </a:p>
          <a:p>
            <a:r>
              <a:rPr lang="en-US" altLang="zh-CN" sz="1600" b="1" dirty="0" smtClean="0">
                <a:latin typeface="Courier New"/>
                <a:cs typeface="Courier New"/>
              </a:rPr>
              <a:t>tag</a:t>
            </a:r>
            <a:r>
              <a:rPr lang="en-US" altLang="zh-CN" sz="1600" b="1" dirty="0">
                <a:latin typeface="Courier New"/>
                <a:cs typeface="Courier New"/>
              </a:rPr>
              <a:t>=1234</a:t>
            </a:r>
            <a:r>
              <a:rPr lang="en-US" altLang="zh-CN" sz="1600" b="1" dirty="0" smtClean="0">
                <a:latin typeface="Courier New"/>
                <a:cs typeface="Courier New"/>
              </a:rPr>
              <a:t>;source</a:t>
            </a:r>
            <a:r>
              <a:rPr lang="en-US" altLang="zh-CN" sz="1600" b="1" dirty="0">
                <a:latin typeface="Courier New"/>
                <a:cs typeface="Courier New"/>
              </a:rPr>
              <a:t>=0</a:t>
            </a:r>
            <a:r>
              <a:rPr lang="en-US" altLang="zh-CN" sz="1600" b="1" dirty="0" smtClean="0">
                <a:latin typeface="Courier New"/>
                <a:cs typeface="Courier New"/>
              </a:rPr>
              <a:t>;destination</a:t>
            </a:r>
            <a:r>
              <a:rPr lang="en-US" altLang="zh-CN" sz="1600" b="1" dirty="0">
                <a:latin typeface="Courier New"/>
                <a:cs typeface="Courier New"/>
              </a:rPr>
              <a:t>=1</a:t>
            </a:r>
            <a:r>
              <a:rPr lang="en-US" altLang="zh-CN" sz="1600" b="1" dirty="0" smtClean="0">
                <a:latin typeface="Courier New"/>
                <a:cs typeface="Courier New"/>
              </a:rPr>
              <a:t>;count</a:t>
            </a:r>
            <a:r>
              <a:rPr lang="en-US" altLang="zh-CN" sz="1600" b="1" dirty="0">
                <a:latin typeface="Courier New"/>
                <a:cs typeface="Courier New"/>
              </a:rPr>
              <a:t>=1;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</a:t>
            </a:r>
            <a:endParaRPr lang="en-US" altLang="zh-CN" sz="1600" b="1" dirty="0" smtClean="0">
              <a:latin typeface="Courier New"/>
              <a:cs typeface="Courier New"/>
            </a:endParaRPr>
          </a:p>
          <a:p>
            <a:r>
              <a:rPr lang="zh-CN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== source)</a:t>
            </a:r>
            <a:r>
              <a:rPr lang="en-US" altLang="zh-CN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smtClean="0">
                <a:latin typeface="Courier New"/>
                <a:cs typeface="Courier New"/>
              </a:rPr>
              <a:t>buffer</a:t>
            </a:r>
            <a:r>
              <a:rPr lang="en-US" altLang="zh-CN" sz="1600" b="1" dirty="0">
                <a:latin typeface="Courier New"/>
                <a:cs typeface="Courier New"/>
              </a:rPr>
              <a:t>=5678;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err="1" smtClean="0">
                <a:latin typeface="Courier New"/>
                <a:cs typeface="Courier New"/>
              </a:rPr>
              <a:t>MPI_Send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buffer,count,MPI_INT,destination,tag,MPI_COMM_WORLD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err="1" smtClean="0">
                <a:latin typeface="Courier New"/>
                <a:cs typeface="Courier New"/>
              </a:rPr>
              <a:t>printf</a:t>
            </a:r>
            <a:r>
              <a:rPr lang="en-US" altLang="zh-CN" sz="1600" b="1" dirty="0">
                <a:latin typeface="Courier New"/>
                <a:cs typeface="Courier New"/>
              </a:rPr>
              <a:t>("processor %d  sent %d\n",</a:t>
            </a:r>
            <a:r>
              <a:rPr lang="en-US" altLang="zh-CN" sz="1600" b="1" dirty="0" err="1">
                <a:latin typeface="Courier New"/>
                <a:cs typeface="Courier New"/>
              </a:rPr>
              <a:t>myid,buffer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 smtClean="0">
                <a:latin typeface="Courier New"/>
                <a:cs typeface="Courier New"/>
              </a:rPr>
              <a:t>}</a:t>
            </a:r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== destination)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lang="en-US" altLang="zh-CN" sz="1600" b="1" dirty="0" smtClean="0">
                <a:latin typeface="Courier New"/>
                <a:cs typeface="Courier New"/>
              </a:rPr>
              <a:t>    	</a:t>
            </a:r>
            <a:r>
              <a:rPr lang="en-US" altLang="zh-CN" sz="1600" b="1" dirty="0" err="1" smtClean="0">
                <a:latin typeface="Courier New"/>
                <a:cs typeface="Courier New"/>
              </a:rPr>
              <a:t>MPI_Recv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buffer,count,MPI_INT,source,tag,MPI_COMM_WORLD,&amp;status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   </a:t>
            </a:r>
            <a:r>
              <a:rPr lang="en-US" altLang="zh-CN" sz="1600" b="1" dirty="0" err="1" smtClean="0">
                <a:latin typeface="Courier New"/>
                <a:cs typeface="Courier New"/>
              </a:rPr>
              <a:t>printf</a:t>
            </a:r>
            <a:r>
              <a:rPr lang="en-US" altLang="zh-CN" sz="1600" b="1" dirty="0">
                <a:latin typeface="Courier New"/>
                <a:cs typeface="Courier New"/>
              </a:rPr>
              <a:t>("processor %d  got %d\n",</a:t>
            </a:r>
            <a:r>
              <a:rPr lang="en-US" altLang="zh-CN" sz="1600" b="1" dirty="0" err="1">
                <a:latin typeface="Courier New"/>
                <a:cs typeface="Courier New"/>
              </a:rPr>
              <a:t>myid,buffer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</a:t>
            </a:r>
            <a:r>
              <a:rPr lang="en-US" altLang="zh-CN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 err="1" smtClean="0">
                <a:latin typeface="Courier New"/>
                <a:cs typeface="Courier New"/>
              </a:rPr>
              <a:t>MPI_Finalize</a:t>
            </a:r>
            <a:r>
              <a:rPr lang="en-US" altLang="zh-CN" sz="1600" b="1" dirty="0">
                <a:latin typeface="Courier New"/>
                <a:cs typeface="Courier New"/>
              </a:rPr>
              <a:t>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08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11C3-3EC5-2748-A038-70530A2D43F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 is Simple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Many parallel programs can be written using just these six functions, only two of which are non-trivial: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MPI_INIT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MPI_FINALIZE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MPI_COMM_SIZE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MPI_COMM_RANK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MPI_SEND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MPI_RECV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Point-to-point (send/</a:t>
            </a:r>
            <a:r>
              <a:rPr lang="en-US" altLang="zh-CN" dirty="0" err="1"/>
              <a:t>recv</a:t>
            </a:r>
            <a:r>
              <a:rPr lang="en-US" altLang="zh-CN" dirty="0"/>
              <a:t>) </a:t>
            </a:r>
            <a:r>
              <a:rPr lang="en-US" altLang="zh-CN" dirty="0" smtClean="0"/>
              <a:t>isn</a:t>
            </a:r>
            <a:r>
              <a:rPr lang="en-US" altLang="en-US" dirty="0">
                <a:latin typeface="Arial"/>
              </a:rPr>
              <a:t>’</a:t>
            </a:r>
            <a:r>
              <a:rPr lang="en-US" altLang="zh-CN" dirty="0" smtClean="0"/>
              <a:t>t </a:t>
            </a:r>
            <a:r>
              <a:rPr lang="en-US" altLang="zh-CN" dirty="0"/>
              <a:t>the only way...</a:t>
            </a:r>
            <a:endParaRPr lang="en-US" altLang="zh-CN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9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CDB7E-17B5-4B8F-91E8-9CB89D5DF41A}" type="slidenum">
              <a:rPr lang="zh-CN" altLang="en-US" smtClean="0">
                <a:latin typeface="Helvetica" pitchFamily="34" charset="0"/>
              </a:rPr>
              <a:pPr/>
              <a:t>52</a:t>
            </a:fld>
            <a:endParaRPr lang="en-US" altLang="zh-CN" smtClean="0">
              <a:latin typeface="Helvetic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9500" y="2809734"/>
            <a:ext cx="538758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static long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num_steps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= 100000;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double step;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void main ()</a:t>
            </a:r>
          </a:p>
          <a:p>
            <a:pPr eaLnBrk="0" hangingPunct="0"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{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I;				</a:t>
            </a:r>
            <a:endParaRPr lang="en-US" altLang="zh-CN" sz="1800" b="1" dirty="0" smtClean="0">
              <a:solidFill>
                <a:schemeClr val="tx1"/>
              </a:solidFill>
              <a:latin typeface="Courier New" pitchFamily="49" charset="0"/>
              <a:ea typeface="+mn-ea"/>
            </a:endParaRPr>
          </a:p>
          <a:p>
            <a:pPr eaLnBrk="0" hangingPunct="0"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 double 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x, pi, sum = 0.0;</a:t>
            </a:r>
          </a:p>
          <a:p>
            <a:pPr eaLnBrk="0" hangingPunct="0"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 step 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= 1.0/(double)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num_steps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for 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(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=0;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&lt;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num_steps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;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++){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	</a:t>
            </a:r>
            <a:r>
              <a:rPr lang="zh-CN" altLang="en-US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   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x 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= (i+0.5)*step;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	</a:t>
            </a:r>
            <a:r>
              <a:rPr lang="zh-CN" altLang="en-US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   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sum 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= sum + 4.0/(1.0+x*x);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   }</a:t>
            </a:r>
            <a:endParaRPr lang="en-US" altLang="zh-CN" sz="1800" b="1" dirty="0">
              <a:solidFill>
                <a:schemeClr val="tx1"/>
              </a:solidFill>
              <a:latin typeface="Courier New" pitchFamily="49" charset="0"/>
              <a:ea typeface="+mn-ea"/>
            </a:endParaRP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   pi 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= step * sum;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+mn-ea"/>
              </a:rPr>
              <a:t>}</a:t>
            </a:r>
          </a:p>
        </p:txBody>
      </p:sp>
      <p:grpSp>
        <p:nvGrpSpPr>
          <p:cNvPr id="8197" name="Group 3"/>
          <p:cNvGrpSpPr>
            <a:grpSpLocks/>
          </p:cNvGrpSpPr>
          <p:nvPr/>
        </p:nvGrpSpPr>
        <p:grpSpPr bwMode="auto">
          <a:xfrm>
            <a:off x="3924300" y="1036638"/>
            <a:ext cx="2971800" cy="1219200"/>
            <a:chOff x="3408" y="672"/>
            <a:chExt cx="1872" cy="768"/>
          </a:xfrm>
        </p:grpSpPr>
        <p:sp>
          <p:nvSpPr>
            <p:cNvPr id="8199" name="Text Box 4"/>
            <p:cNvSpPr txBox="1">
              <a:spLocks noChangeArrowheads="1"/>
            </p:cNvSpPr>
            <p:nvPr/>
          </p:nvSpPr>
          <p:spPr bwMode="auto">
            <a:xfrm>
              <a:off x="3408" y="796"/>
              <a:ext cx="240" cy="5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800">
                  <a:solidFill>
                    <a:schemeClr val="tx1"/>
                  </a:solidFill>
                  <a:ea typeface="楷体_GB2312" pitchFamily="49" charset="-122"/>
                  <a:sym typeface="Symbol" pitchFamily="18" charset="2"/>
                </a:rPr>
                <a:t></a:t>
              </a:r>
              <a:r>
                <a:rPr lang="zh-CN" altLang="en-US" sz="4000">
                  <a:solidFill>
                    <a:schemeClr val="tx1"/>
                  </a:solidFill>
                  <a:ea typeface="楷体_GB2312" pitchFamily="49" charset="-122"/>
                  <a:sym typeface="Symbol" pitchFamily="18" charset="2"/>
                </a:rPr>
                <a:t> </a:t>
              </a:r>
              <a:endParaRPr lang="zh-CN" altLang="en-US" sz="40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00" name="Text Box 5"/>
            <p:cNvSpPr txBox="1">
              <a:spLocks noChangeArrowheads="1"/>
            </p:cNvSpPr>
            <p:nvPr/>
          </p:nvSpPr>
          <p:spPr bwMode="auto">
            <a:xfrm>
              <a:off x="3576" y="806"/>
              <a:ext cx="7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4.0</a:t>
              </a:r>
            </a:p>
          </p:txBody>
        </p:sp>
        <p:sp>
          <p:nvSpPr>
            <p:cNvPr id="8201" name="Text Box 6"/>
            <p:cNvSpPr txBox="1">
              <a:spLocks noChangeArrowheads="1"/>
            </p:cNvSpPr>
            <p:nvPr/>
          </p:nvSpPr>
          <p:spPr bwMode="auto">
            <a:xfrm>
              <a:off x="3528" y="1056"/>
              <a:ext cx="8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(1+x</a:t>
              </a:r>
              <a:r>
                <a:rPr lang="en-US" altLang="zh-CN" baseline="30000">
                  <a:solidFill>
                    <a:schemeClr val="tx1"/>
                  </a:solidFill>
                  <a:ea typeface="楷体_GB2312" pitchFamily="49" charset="-122"/>
                </a:rPr>
                <a:t>2</a:t>
              </a: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8202" name="Line 7"/>
            <p:cNvSpPr>
              <a:spLocks noChangeShapeType="1"/>
            </p:cNvSpPr>
            <p:nvPr/>
          </p:nvSpPr>
          <p:spPr bwMode="auto">
            <a:xfrm>
              <a:off x="3696" y="105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4272" y="912"/>
              <a:ext cx="100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dx = </a:t>
              </a:r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  <a:sym typeface="Symbol" pitchFamily="18" charset="2"/>
                </a:rPr>
                <a:t></a:t>
              </a:r>
              <a:endParaRPr lang="en-US" altLang="zh-CN" sz="28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04" name="Text Box 9"/>
            <p:cNvSpPr txBox="1">
              <a:spLocks noChangeArrowheads="1"/>
            </p:cNvSpPr>
            <p:nvPr/>
          </p:nvSpPr>
          <p:spPr bwMode="auto">
            <a:xfrm>
              <a:off x="3408" y="1248"/>
              <a:ext cx="19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tx1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3408" y="672"/>
              <a:ext cx="19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-107735" y="732530"/>
            <a:ext cx="3925222" cy="4876800"/>
            <a:chOff x="192" y="1008"/>
            <a:chExt cx="2544" cy="3072"/>
          </a:xfrm>
          <a:noFill/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192" y="1008"/>
              <a:ext cx="2544" cy="307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1152" y="1200"/>
              <a:ext cx="144" cy="230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1296" y="1248"/>
              <a:ext cx="144" cy="22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1440" y="1344"/>
              <a:ext cx="144" cy="21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1584" y="1440"/>
              <a:ext cx="144" cy="206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728" y="1536"/>
              <a:ext cx="144" cy="1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>
                <a:ea typeface="+mn-ea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1872" y="1680"/>
              <a:ext cx="144" cy="18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>
                <a:ea typeface="+mn-ea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016" y="1920"/>
              <a:ext cx="144" cy="158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>
                <a:ea typeface="+mn-ea"/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2160" y="2208"/>
              <a:ext cx="144" cy="12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>
                <a:ea typeface="+mn-ea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1152" y="1056"/>
              <a:ext cx="0" cy="244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1104" y="1200"/>
              <a:ext cx="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1104" y="2360"/>
              <a:ext cx="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H="1">
              <a:off x="1104" y="3504"/>
              <a:ext cx="15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2304" y="3456"/>
              <a:ext cx="0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1152" y="1200"/>
              <a:ext cx="1248" cy="1536"/>
            </a:xfrm>
            <a:custGeom>
              <a:avLst/>
              <a:gdLst>
                <a:gd name="T0" fmla="*/ 0 w 1104"/>
                <a:gd name="T1" fmla="*/ 0 h 1344"/>
                <a:gd name="T2" fmla="*/ 192 w 1104"/>
                <a:gd name="T3" fmla="*/ 48 h 1344"/>
                <a:gd name="T4" fmla="*/ 384 w 1104"/>
                <a:gd name="T5" fmla="*/ 144 h 1344"/>
                <a:gd name="T6" fmla="*/ 528 w 1104"/>
                <a:gd name="T7" fmla="*/ 240 h 1344"/>
                <a:gd name="T8" fmla="*/ 720 w 1104"/>
                <a:gd name="T9" fmla="*/ 432 h 1344"/>
                <a:gd name="T10" fmla="*/ 864 w 1104"/>
                <a:gd name="T11" fmla="*/ 672 h 1344"/>
                <a:gd name="T12" fmla="*/ 1008 w 1104"/>
                <a:gd name="T13" fmla="*/ 960 h 1344"/>
                <a:gd name="T14" fmla="*/ 1104 w 1104"/>
                <a:gd name="T15" fmla="*/ 1344 h 13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04"/>
                <a:gd name="T25" fmla="*/ 0 h 1344"/>
                <a:gd name="T26" fmla="*/ 1104 w 1104"/>
                <a:gd name="T27" fmla="*/ 1344 h 13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04" h="1344">
                  <a:moveTo>
                    <a:pt x="0" y="0"/>
                  </a:moveTo>
                  <a:cubicBezTo>
                    <a:pt x="64" y="12"/>
                    <a:pt x="128" y="24"/>
                    <a:pt x="192" y="48"/>
                  </a:cubicBezTo>
                  <a:cubicBezTo>
                    <a:pt x="256" y="72"/>
                    <a:pt x="328" y="112"/>
                    <a:pt x="384" y="144"/>
                  </a:cubicBezTo>
                  <a:cubicBezTo>
                    <a:pt x="440" y="176"/>
                    <a:pt x="472" y="192"/>
                    <a:pt x="528" y="240"/>
                  </a:cubicBezTo>
                  <a:cubicBezTo>
                    <a:pt x="584" y="288"/>
                    <a:pt x="664" y="360"/>
                    <a:pt x="720" y="432"/>
                  </a:cubicBezTo>
                  <a:cubicBezTo>
                    <a:pt x="776" y="504"/>
                    <a:pt x="816" y="584"/>
                    <a:pt x="864" y="672"/>
                  </a:cubicBezTo>
                  <a:cubicBezTo>
                    <a:pt x="912" y="760"/>
                    <a:pt x="968" y="848"/>
                    <a:pt x="1008" y="960"/>
                  </a:cubicBezTo>
                  <a:cubicBezTo>
                    <a:pt x="1048" y="1072"/>
                    <a:pt x="1080" y="1288"/>
                    <a:pt x="1104" y="134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 rot="-5368534">
              <a:off x="-19" y="2371"/>
              <a:ext cx="134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a typeface="+mn-ea"/>
                </a:rPr>
                <a:t>F(x) = 4.0/(1+x</a:t>
              </a:r>
              <a:r>
                <a:rPr lang="en-US" altLang="zh-CN" baseline="30000">
                  <a:ea typeface="+mn-ea"/>
                </a:rPr>
                <a:t>2</a:t>
              </a:r>
              <a:r>
                <a:rPr lang="en-US" altLang="zh-CN">
                  <a:ea typeface="+mn-ea"/>
                </a:rPr>
                <a:t>)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816" y="1104"/>
              <a:ext cx="288" cy="19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>
                  <a:ea typeface="+mn-ea"/>
                </a:rPr>
                <a:t>4.0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864" y="2256"/>
              <a:ext cx="288" cy="19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>
                  <a:ea typeface="+mn-ea"/>
                </a:rPr>
                <a:t>2.0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2160" y="3504"/>
              <a:ext cx="288" cy="19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>
                  <a:ea typeface="+mn-ea"/>
                </a:rPr>
                <a:t>1.0</a:t>
              </a: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1632" y="3600"/>
              <a:ext cx="28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a typeface="+mn-ea"/>
                </a:rPr>
                <a:t>X</a:t>
              </a: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960" y="3552"/>
              <a:ext cx="288" cy="19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>
                  <a:ea typeface="+mn-ea"/>
                </a:rPr>
                <a:t>0.0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636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The pi 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6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26023"/>
            <a:ext cx="83634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/>
                <a:cs typeface="Courier New"/>
              </a:rPr>
              <a:t>x</a:t>
            </a:r>
            <a:r>
              <a:rPr lang="en-US" altLang="zh-CN" sz="2400" b="1" dirty="0">
                <a:latin typeface="Courier New"/>
                <a:cs typeface="Courier New"/>
              </a:rPr>
              <a:t>=0;</a:t>
            </a: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sum </a:t>
            </a:r>
            <a:r>
              <a:rPr lang="en-US" altLang="zh-CN" sz="2400" b="1" dirty="0">
                <a:latin typeface="Courier New"/>
                <a:cs typeface="Courier New"/>
              </a:rPr>
              <a:t>= 0.0;</a:t>
            </a: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step </a:t>
            </a:r>
            <a:r>
              <a:rPr lang="en-US" altLang="zh-CN" sz="2400" b="1" dirty="0">
                <a:latin typeface="Courier New"/>
                <a:cs typeface="Courier New"/>
              </a:rPr>
              <a:t>= 1.0/(double) </a:t>
            </a:r>
            <a:r>
              <a:rPr lang="en-US" altLang="zh-CN" sz="2400" b="1" dirty="0" err="1">
                <a:latin typeface="Courier New"/>
                <a:cs typeface="Courier New"/>
              </a:rPr>
              <a:t>num_steps</a:t>
            </a:r>
            <a:r>
              <a:rPr lang="en-US" altLang="zh-CN" sz="2400" b="1" dirty="0" smtClean="0">
                <a:latin typeface="Courier New"/>
                <a:cs typeface="Courier New"/>
              </a:rPr>
              <a:t>;</a:t>
            </a:r>
          </a:p>
          <a:p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pragma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 for reduction(+:sum) private(x)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</a:t>
            </a:r>
            <a:r>
              <a:rPr lang="en-US" altLang="zh-CN" sz="2400" b="1" dirty="0" smtClean="0">
                <a:latin typeface="Courier New"/>
                <a:cs typeface="Courier New"/>
              </a:rPr>
              <a:t>   </a:t>
            </a: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for </a:t>
            </a:r>
            <a:r>
              <a:rPr lang="en-US" altLang="zh-CN" sz="2400" b="1" dirty="0">
                <a:latin typeface="Courier New"/>
                <a:cs typeface="Courier New"/>
              </a:rPr>
              <a:t>(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=0; </a:t>
            </a:r>
            <a:r>
              <a:rPr lang="en-US" altLang="zh-CN" sz="2400" b="1" dirty="0" err="1" smtClean="0">
                <a:latin typeface="Courier New"/>
                <a:cs typeface="Courier New"/>
              </a:rPr>
              <a:t>i</a:t>
            </a:r>
            <a:r>
              <a:rPr lang="zh-CN" altLang="en-US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 smtClean="0">
                <a:latin typeface="Courier New"/>
                <a:cs typeface="Courier New"/>
              </a:rPr>
              <a:t>&lt;</a:t>
            </a:r>
            <a:r>
              <a:rPr lang="zh-CN" altLang="en-US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 err="1" smtClean="0">
                <a:latin typeface="Courier New"/>
                <a:cs typeface="Courier New"/>
              </a:rPr>
              <a:t>num_steps</a:t>
            </a:r>
            <a:r>
              <a:rPr lang="en-US" altLang="zh-CN" sz="2400" b="1" dirty="0">
                <a:latin typeface="Courier New"/>
                <a:cs typeface="Courier New"/>
              </a:rPr>
              <a:t>; 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=i+1){</a:t>
            </a:r>
          </a:p>
          <a:p>
            <a:r>
              <a:rPr lang="zh-CN" altLang="zh-CN" sz="2400" b="1" dirty="0" smtClean="0">
                <a:latin typeface="Courier New"/>
                <a:cs typeface="Courier New"/>
              </a:rPr>
              <a:t> </a:t>
            </a:r>
            <a:r>
              <a:rPr lang="zh-CN" altLang="en-US" sz="2400" b="1" dirty="0" smtClean="0">
                <a:latin typeface="Courier New"/>
                <a:cs typeface="Courier New"/>
              </a:rPr>
              <a:t>    </a:t>
            </a:r>
            <a:r>
              <a:rPr lang="en-US" altLang="zh-CN" sz="2400" b="1" dirty="0" smtClean="0">
                <a:latin typeface="Courier New"/>
                <a:cs typeface="Courier New"/>
              </a:rPr>
              <a:t>x</a:t>
            </a:r>
            <a:r>
              <a:rPr lang="en-US" altLang="zh-CN" sz="2400" b="1" dirty="0">
                <a:latin typeface="Courier New"/>
                <a:cs typeface="Courier New"/>
              </a:rPr>
              <a:t>=(i+0.5)*step;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  </a:t>
            </a:r>
            <a:r>
              <a:rPr lang="zh-CN" altLang="en-US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 smtClean="0">
                <a:latin typeface="Courier New"/>
                <a:cs typeface="Courier New"/>
              </a:rPr>
              <a:t>sum </a:t>
            </a:r>
            <a:r>
              <a:rPr lang="en-US" altLang="zh-CN" sz="2400" b="1" dirty="0">
                <a:latin typeface="Courier New"/>
                <a:cs typeface="Courier New"/>
              </a:rPr>
              <a:t>= sum + 4.0/(1.0+x*x)</a:t>
            </a:r>
            <a:r>
              <a:rPr lang="en-US" altLang="zh-CN" sz="2400" b="1" dirty="0" smtClean="0">
                <a:latin typeface="Courier New"/>
                <a:cs typeface="Courier New"/>
              </a:rPr>
              <a:t>;</a:t>
            </a:r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}</a:t>
            </a:r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pi</a:t>
            </a:r>
            <a:r>
              <a:rPr lang="en-US" altLang="zh-CN" sz="2400" b="1" dirty="0">
                <a:latin typeface="Courier New"/>
                <a:cs typeface="Courier New"/>
              </a:rPr>
              <a:t>=step*sum;</a:t>
            </a:r>
            <a:endParaRPr lang="zh-CN" altLang="en-US" sz="2400" b="1" dirty="0">
              <a:latin typeface="Courier New"/>
              <a:cs typeface="Courier New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0867" y="5592423"/>
            <a:ext cx="804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What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are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needed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in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MPI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if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we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wish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each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process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do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part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of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the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calculation?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48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B819D-1B3E-1846-A50A-F16F71A5667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Introduction to Collective Operations in MPI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Collective operations are called by all processes in a communicator.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Courier New" charset="0"/>
              </a:rPr>
              <a:t>MPI_BCAST</a:t>
            </a:r>
            <a:r>
              <a:rPr lang="en-US" altLang="zh-CN"/>
              <a:t> distributes data from one process (the root) to all others in a communicator.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Courier New" charset="0"/>
              </a:rPr>
              <a:t>MPI_REDUCE</a:t>
            </a:r>
            <a:r>
              <a:rPr lang="en-US" altLang="zh-CN"/>
              <a:t> combines data from all processes in communicator and returns it to one process.</a:t>
            </a:r>
          </a:p>
          <a:p>
            <a:pPr>
              <a:lnSpc>
                <a:spcPct val="90000"/>
              </a:lnSpc>
            </a:pPr>
            <a:r>
              <a:rPr lang="en-US" altLang="zh-CN"/>
              <a:t>In many numerical algorithms, </a:t>
            </a:r>
            <a:r>
              <a:rPr lang="en-US" altLang="zh-CN" b="1">
                <a:latin typeface="Courier New" charset="0"/>
              </a:rPr>
              <a:t>SEND/RECEIVE</a:t>
            </a:r>
            <a:r>
              <a:rPr lang="en-US" altLang="zh-CN"/>
              <a:t> can be replaced by </a:t>
            </a:r>
            <a:r>
              <a:rPr lang="en-US" altLang="zh-CN" b="1">
                <a:latin typeface="Courier New" charset="0"/>
              </a:rPr>
              <a:t>BCAST/REDUCE</a:t>
            </a:r>
            <a:r>
              <a:rPr lang="en-US" altLang="zh-CN"/>
              <a:t>, improving both simplicity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1075781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D20F-D12A-7448-8B49-4AF81008EF3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Example:  PI in C -1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"</a:t>
            </a:r>
            <a:r>
              <a:rPr lang="en-US" altLang="zh-CN" sz="1800" b="1" dirty="0" err="1">
                <a:latin typeface="Courier New" charset="0"/>
              </a:rPr>
              <a:t>mpi.h</a:t>
            </a:r>
            <a:r>
              <a:rPr lang="en-US" altLang="zh-CN" sz="18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&lt;</a:t>
            </a:r>
            <a:r>
              <a:rPr lang="en-US" altLang="zh-CN" sz="1800" b="1" dirty="0" err="1">
                <a:latin typeface="Courier New" charset="0"/>
              </a:rPr>
              <a:t>math.h</a:t>
            </a:r>
            <a:r>
              <a:rPr lang="en-US" altLang="zh-CN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main(</a:t>
            </a: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 char *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[])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done = 0, n, 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rc</a:t>
            </a:r>
            <a:r>
              <a:rPr lang="en-US" altLang="zh-CN" sz="1800" b="1" dirty="0">
                <a:latin typeface="Courier New" charset="0"/>
              </a:rPr>
              <a:t>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PI25DT = 3.141592653589793238462643;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</a:t>
            </a:r>
            <a:r>
              <a:rPr lang="en-US" altLang="zh-CN" sz="1800" b="1" dirty="0" err="1">
                <a:latin typeface="Courier New" charset="0"/>
              </a:rPr>
              <a:t>mypi</a:t>
            </a:r>
            <a:r>
              <a:rPr lang="en-US" altLang="zh-CN" sz="1800" b="1" dirty="0">
                <a:latin typeface="Courier New" charset="0"/>
              </a:rPr>
              <a:t>, pi, h, sum, x, a;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MPI_Init</a:t>
            </a:r>
            <a:r>
              <a:rPr lang="en-US" altLang="zh-CN" sz="1800" b="1" dirty="0">
                <a:latin typeface="Courier New" charset="0"/>
              </a:rPr>
              <a:t>(&amp;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,&amp;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MPI_Comm_size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MPI_Comm_rank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while (!done) 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== 0)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</a:rPr>
              <a:t>("Enter the number of intervals: (0 quits) ");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scanf</a:t>
            </a:r>
            <a:r>
              <a:rPr lang="en-US" altLang="zh-CN" sz="1800" b="1" dirty="0">
                <a:latin typeface="Courier New" charset="0"/>
              </a:rPr>
              <a:t>("%</a:t>
            </a:r>
            <a:r>
              <a:rPr lang="en-US" altLang="zh-CN" sz="1800" b="1" dirty="0" err="1">
                <a:latin typeface="Courier New" charset="0"/>
              </a:rPr>
              <a:t>d",&amp;n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MPI_Bcast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(&amp;n, 1, MPI_INT, 0, MPI_COMM_WORLD);</a:t>
            </a:r>
            <a:b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(n == 0) break;</a:t>
            </a:r>
          </a:p>
        </p:txBody>
      </p:sp>
    </p:spTree>
    <p:extLst>
      <p:ext uri="{BB962C8B-B14F-4D97-AF65-F5344CB8AC3E}">
        <p14:creationId xmlns:p14="http://schemas.microsoft.com/office/powerpoint/2010/main" val="2416570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AEB16-226C-1B4D-B973-1CAB3A7DE03C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Example:  PI in C - 2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dirty="0">
                <a:latin typeface="Courier New" charset="0"/>
              </a:rPr>
              <a:t>    </a:t>
            </a:r>
            <a:r>
              <a:rPr lang="en-US" altLang="zh-CN" sz="1800" b="1" dirty="0">
                <a:latin typeface="Courier New" charset="0"/>
              </a:rPr>
              <a:t>h   = 1.0 / (double) n;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sum = 0.0;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for (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= 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+ 1;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&lt;= n;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+= 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)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x = h * ((double)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- 0.5);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sum += 4.0 / (1.0 + x*x);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latin typeface="Courier New" charset="0"/>
              </a:rPr>
              <a:t>mypi</a:t>
            </a:r>
            <a:r>
              <a:rPr lang="en-US" altLang="zh-CN" sz="1800" b="1" dirty="0">
                <a:latin typeface="Courier New" charset="0"/>
              </a:rPr>
              <a:t> = h * sum;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MPI_Reduce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(&amp;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mypi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, &amp;pi, 1, MPI_DOUBLE, MPI_SUM, 0,</a:t>
            </a:r>
            <a:b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             MPI_COMM_WORLD);</a:t>
            </a:r>
            <a:r>
              <a:rPr lang="en-US" altLang="zh-CN" sz="1800" b="1" dirty="0">
                <a:latin typeface="Courier New" charset="0"/>
              </a:rPr>
              <a:t/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== 0)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</a:rPr>
              <a:t>("pi is approximately %.16f, Error is %.16f\n",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        pi, </a:t>
            </a:r>
            <a:r>
              <a:rPr lang="en-US" altLang="zh-CN" sz="1800" b="1" dirty="0" err="1">
                <a:latin typeface="Courier New" charset="0"/>
              </a:rPr>
              <a:t>fabs</a:t>
            </a:r>
            <a:r>
              <a:rPr lang="en-US" altLang="zh-CN" sz="1800" b="1" dirty="0">
                <a:latin typeface="Courier New" charset="0"/>
              </a:rPr>
              <a:t>(pi - PI25DT));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MPI_Finalize</a:t>
            </a:r>
            <a:r>
              <a:rPr lang="en-US" altLang="zh-CN" sz="1800" b="1" dirty="0">
                <a:latin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  return 0;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}</a:t>
            </a:r>
          </a:p>
          <a:p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71108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87D47-C214-4F44-B89C-58E4BA383583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Alternative set of 6 Functions for Simplified MPI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endParaRPr lang="en-US" altLang="zh-CN" b="1">
              <a:latin typeface="Courier New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Courier New" charset="0"/>
              </a:rPr>
              <a:t>MPI_INIT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Courier New" charset="0"/>
              </a:rPr>
              <a:t>MPI_FINALIZE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Courier New" charset="0"/>
              </a:rPr>
              <a:t>MPI_COMM_SIZE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Courier New" charset="0"/>
              </a:rPr>
              <a:t>MPI_COMM_RANK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Courier New" charset="0"/>
              </a:rPr>
              <a:t>MPI_BCAST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Courier New" charset="0"/>
              </a:rPr>
              <a:t>MPI_REDUCE</a:t>
            </a:r>
          </a:p>
          <a:p>
            <a:pPr>
              <a:lnSpc>
                <a:spcPct val="110000"/>
              </a:lnSpc>
            </a:pPr>
            <a:r>
              <a:rPr lang="en-US" altLang="zh-CN"/>
              <a:t>What else is needed (and why)?</a:t>
            </a:r>
            <a:endParaRPr lang="en-US" altLang="zh-CN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9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56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MPI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HPC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08" y="1157155"/>
            <a:ext cx="8084391" cy="56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0112" y="211675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Tianhe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-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2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12" y="1061641"/>
            <a:ext cx="8229600" cy="53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charset="0"/>
                <a:ea typeface="宋体" charset="0"/>
                <a:cs typeface="宋体" charset="0"/>
              </a:rPr>
              <a:t>Social network data-</a:t>
            </a:r>
            <a:r>
              <a:rPr lang="en-US" altLang="zh-CN" dirty="0">
                <a:latin typeface="Calibri" charset="0"/>
                <a:ea typeface="宋体" charset="0"/>
                <a:cs typeface="宋体" charset="0"/>
              </a:rPr>
              <a:t>Volume</a:t>
            </a:r>
            <a:endParaRPr lang="zh-CN" altLang="en-US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Calibri" charset="0"/>
              </a:rPr>
              <a:t>Tweets of </a:t>
            </a:r>
            <a:r>
              <a:rPr lang="en-US" altLang="zh-CN" dirty="0" err="1" smtClean="0">
                <a:latin typeface="Calibri" charset="0"/>
              </a:rPr>
              <a:t>Sina</a:t>
            </a:r>
            <a:r>
              <a:rPr lang="en-US" altLang="zh-CN" dirty="0" smtClean="0">
                <a:latin typeface="Calibri" charset="0"/>
              </a:rPr>
              <a:t> </a:t>
            </a:r>
            <a:r>
              <a:rPr lang="en-US" altLang="zh-CN" dirty="0" err="1" smtClean="0">
                <a:latin typeface="Calibri" charset="0"/>
              </a:rPr>
              <a:t>weibo</a:t>
            </a:r>
            <a:r>
              <a:rPr lang="en-US" altLang="zh-CN" dirty="0" smtClean="0">
                <a:latin typeface="Calibri" charset="0"/>
              </a:rPr>
              <a:t> 10million users</a:t>
            </a:r>
          </a:p>
          <a:p>
            <a:pPr lvl="1">
              <a:defRPr/>
            </a:pPr>
            <a:r>
              <a:rPr lang="en-US" altLang="zh-CN" dirty="0" smtClean="0">
                <a:latin typeface="Calibri" charset="0"/>
              </a:rPr>
              <a:t>At most 1000 tweets per user – </a:t>
            </a:r>
            <a:r>
              <a:rPr lang="en-US" altLang="zh-CN" dirty="0">
                <a:latin typeface="Calibri" charset="0"/>
              </a:rPr>
              <a:t>5TB</a:t>
            </a:r>
          </a:p>
          <a:p>
            <a:pPr lvl="1">
              <a:defRPr/>
            </a:pPr>
            <a:r>
              <a:rPr lang="en-US" altLang="zh-CN" dirty="0" smtClean="0">
                <a:latin typeface="Calibri" charset="0"/>
                <a:ea typeface="宋体" charset="0"/>
              </a:rPr>
              <a:t>300 million users ~ </a:t>
            </a:r>
            <a:r>
              <a:rPr lang="en-US" altLang="zh-CN" dirty="0">
                <a:latin typeface="Calibri" charset="0"/>
                <a:ea typeface="宋体" charset="0"/>
              </a:rPr>
              <a:t>100TB</a:t>
            </a:r>
          </a:p>
          <a:p>
            <a:pPr lvl="1">
              <a:defRPr/>
            </a:pPr>
            <a:r>
              <a:rPr lang="en-US" altLang="zh-CN" dirty="0" smtClean="0">
                <a:latin typeface="Calibri" charset="0"/>
                <a:ea typeface="宋体" charset="0"/>
              </a:rPr>
              <a:t>Comments, images and video are </a:t>
            </a:r>
            <a:endParaRPr lang="en-US" altLang="zh-CN" dirty="0">
              <a:latin typeface="Calibri" charset="0"/>
              <a:ea typeface="宋体" charset="0"/>
            </a:endParaRPr>
          </a:p>
          <a:p>
            <a:pPr>
              <a:defRPr/>
            </a:pPr>
            <a:r>
              <a:rPr lang="en-US" altLang="zh-CN" dirty="0" smtClean="0">
                <a:latin typeface="Calibri" charset="0"/>
                <a:ea typeface="宋体" charset="0"/>
              </a:rPr>
              <a:t>User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Profile</a:t>
            </a:r>
            <a:endParaRPr lang="en-US" altLang="zh-CN" dirty="0">
              <a:latin typeface="Calibri" charset="0"/>
              <a:ea typeface="宋体" charset="0"/>
            </a:endParaRPr>
          </a:p>
          <a:p>
            <a:pPr lvl="1">
              <a:defRPr/>
            </a:pPr>
            <a:r>
              <a:rPr lang="en-US" altLang="zh-CN" dirty="0" smtClean="0">
                <a:latin typeface="Calibri" charset="0"/>
                <a:ea typeface="宋体" charset="0"/>
              </a:rPr>
              <a:t>100GB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endParaRPr lang="en-US" altLang="zh-CN" dirty="0" smtClean="0">
              <a:latin typeface="Calibri" charset="0"/>
              <a:ea typeface="宋体" charset="0"/>
            </a:endParaRPr>
          </a:p>
          <a:p>
            <a:pPr>
              <a:defRPr/>
            </a:pPr>
            <a:r>
              <a:rPr lang="en-US" altLang="zh-CN" dirty="0" smtClean="0">
                <a:latin typeface="Calibri" charset="0"/>
              </a:rPr>
              <a:t>Connections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between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users</a:t>
            </a:r>
            <a:endParaRPr lang="en-US" altLang="zh-CN" dirty="0">
              <a:latin typeface="Calibri" charset="0"/>
            </a:endParaRPr>
          </a:p>
          <a:p>
            <a:pPr lvl="1">
              <a:defRPr/>
            </a:pPr>
            <a:r>
              <a:rPr lang="zh-CN" altLang="zh-CN" dirty="0" smtClean="0">
                <a:latin typeface="Calibri" charset="0"/>
                <a:ea typeface="宋体" charset="0"/>
              </a:rPr>
              <a:t>1</a:t>
            </a:r>
            <a:r>
              <a:rPr lang="en-US" altLang="zh-CN" dirty="0" smtClean="0">
                <a:latin typeface="Calibri" charset="0"/>
                <a:ea typeface="宋体" charset="0"/>
              </a:rPr>
              <a:t>00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million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users,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10billion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connections,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~100GB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endParaRPr lang="en-US" altLang="zh-CN" dirty="0">
              <a:latin typeface="Calibri" charset="0"/>
              <a:ea typeface="宋体" charset="0"/>
            </a:endParaRPr>
          </a:p>
          <a:p>
            <a:pPr lvl="1">
              <a:defRPr/>
            </a:pPr>
            <a:r>
              <a:rPr lang="en-US" altLang="zh-CN" dirty="0" smtClean="0">
                <a:latin typeface="Calibri" charset="0"/>
                <a:ea typeface="宋体" charset="0"/>
              </a:rPr>
              <a:t>Several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billion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users,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~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several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t</a:t>
            </a:r>
            <a:r>
              <a:rPr lang="en-US" altLang="zh-CN" dirty="0" smtClean="0">
                <a:latin typeface="Calibri" charset="0"/>
                <a:ea typeface="宋体" charset="0"/>
              </a:rPr>
              <a:t>erabytes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08488"/>
            <a:ext cx="8229600" cy="1143000"/>
          </a:xfrm>
        </p:spPr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Typical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Software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Stack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of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HPC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6" name="图片 5" descr="屏幕快照 2015-12-26 上午12.53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3353"/>
            <a:ext cx="7951148" cy="50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3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10 Year for 1000X Performance</a:t>
            </a:r>
            <a:endParaRPr lang="zh-CN" altLang="en-US">
              <a:latin typeface="Calibri" charset="0"/>
              <a:ea typeface="宋体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6994525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357188" y="5473700"/>
            <a:ext cx="77866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1998(Tflops) </a:t>
            </a:r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  <a:sym typeface="Wingdings" charset="0"/>
              </a:rPr>
              <a:t></a:t>
            </a:r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2008(Pflops) </a:t>
            </a:r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  <a:sym typeface="Wingdings" charset="0"/>
              </a:rPr>
              <a:t></a:t>
            </a:r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2018(Eflops)</a:t>
            </a:r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What are the challenges to build Eflops computers and beyond?</a:t>
            </a:r>
            <a:endParaRPr lang="zh-CN" altLang="en-US" sz="3200" b="1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0829B33-0EE8-804C-9866-B2D75C628E29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61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2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Calibri" charset="0"/>
                <a:ea typeface="宋体" charset="0"/>
              </a:rPr>
              <a:t>Availability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MTBF of Petaflops machine is likely just a few hours*</a:t>
            </a:r>
          </a:p>
          <a:p>
            <a:pPr lvl="1" eaLnBrk="1" hangingPunct="1"/>
            <a:r>
              <a:rPr lang="en-US" altLang="zh-CN">
                <a:latin typeface="Calibri" charset="0"/>
                <a:ea typeface="宋体" charset="0"/>
              </a:rPr>
              <a:t>What if an application runs 20 days or even longer?</a:t>
            </a:r>
          </a:p>
          <a:p>
            <a:pPr lvl="1" eaLnBrk="1" hangingPunct="1"/>
            <a:r>
              <a:rPr lang="en-US" altLang="zh-CN">
                <a:latin typeface="Calibri" charset="0"/>
                <a:ea typeface="宋体" charset="0"/>
              </a:rPr>
              <a:t>Restart from the beginning does not help</a:t>
            </a:r>
          </a:p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Classic fault tolerance mechanisms do not fit well</a:t>
            </a:r>
          </a:p>
          <a:p>
            <a:pPr lvl="1" eaLnBrk="1" hangingPunct="1"/>
            <a:r>
              <a:rPr lang="en-US" altLang="zh-CN">
                <a:latin typeface="Calibri" charset="0"/>
                <a:ea typeface="宋体" charset="0"/>
              </a:rPr>
              <a:t>Lockstep, n-version programming…</a:t>
            </a:r>
          </a:p>
          <a:p>
            <a:pPr eaLnBrk="1" hangingPunct="1"/>
            <a:r>
              <a:rPr lang="en-US" altLang="zh-CN">
                <a:solidFill>
                  <a:schemeClr val="accent2"/>
                </a:solidFill>
                <a:latin typeface="Calibri" charset="0"/>
                <a:ea typeface="宋体" charset="0"/>
              </a:rPr>
              <a:t>Checkpoint and Restart</a:t>
            </a:r>
          </a:p>
          <a:p>
            <a:pPr eaLnBrk="1" hangingPunct="1"/>
            <a:endParaRPr lang="zh-CN" altLang="en-US">
              <a:latin typeface="Calibri" charset="0"/>
              <a:ea typeface="宋体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3643313"/>
            <a:ext cx="3560763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4B35F82-A6C6-4644-BFDD-F366A4DA098B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62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214313" y="6324600"/>
            <a:ext cx="792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200"/>
              <a:t>* Fabrizio Petrini and Kei Davis and José Carlos Sancho. System-Level Fault-Tolerance in Large-Scale Parallel Machines with Buffered Coscheduling. FTPDS04, 2004. 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81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9288 0.0652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Checkpoint and Restart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14339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Applications can write its own checkpoint</a:t>
            </a:r>
          </a:p>
          <a:p>
            <a:pPr lvl="1" eaLnBrk="1" hangingPunct="1"/>
            <a:r>
              <a:rPr lang="en-US" altLang="zh-CN">
                <a:latin typeface="Calibri" charset="0"/>
                <a:ea typeface="宋体" charset="0"/>
              </a:rPr>
              <a:t>Compact, only save necessary state variables</a:t>
            </a:r>
          </a:p>
          <a:p>
            <a:pPr lvl="1" eaLnBrk="1" hangingPunct="1"/>
            <a:r>
              <a:rPr lang="en-US" altLang="zh-CN">
                <a:latin typeface="Calibri" charset="0"/>
                <a:ea typeface="宋体" charset="0"/>
              </a:rPr>
              <a:t>Not trivial, especially when multiple people are involved</a:t>
            </a:r>
          </a:p>
          <a:p>
            <a:pPr eaLnBrk="1" hangingPunct="1">
              <a:buFont typeface="Arial" charset="0"/>
              <a:buNone/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05DB101-E9BB-144B-A01A-F157AB7DCD80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63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图片 1" descr="屏幕快照 2015-05-06 下午12.11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77" y="3867150"/>
            <a:ext cx="4584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543925" cy="1143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Calibri" charset="0"/>
                <a:ea typeface="宋体" charset="0"/>
              </a:rPr>
              <a:t>Automatic checkpoint and rollback recovery</a:t>
            </a:r>
            <a:br>
              <a:rPr lang="en-US" altLang="zh-CN">
                <a:latin typeface="Calibri" charset="0"/>
                <a:ea typeface="宋体" charset="0"/>
              </a:rPr>
            </a:b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Calibri" charset="0"/>
                <a:ea typeface="宋体" charset="0"/>
              </a:rPr>
              <a:t>Good in concept, not in production system yet </a:t>
            </a:r>
          </a:p>
          <a:p>
            <a:pPr lvl="1" eaLnBrk="1" hangingPunct="1"/>
            <a:r>
              <a:rPr lang="en-US" altLang="zh-CN" sz="3600">
                <a:latin typeface="Calibri" charset="0"/>
                <a:ea typeface="宋体" charset="0"/>
              </a:rPr>
              <a:t>Heavy I/O overhead on checkpointing</a:t>
            </a:r>
          </a:p>
          <a:p>
            <a:pPr lvl="1" eaLnBrk="1" hangingPunct="1"/>
            <a:r>
              <a:rPr lang="en-US" altLang="zh-CN" sz="3600">
                <a:latin typeface="Calibri" charset="0"/>
                <a:ea typeface="宋体" charset="0"/>
              </a:rPr>
              <a:t>Difficult to fit arbitrary program</a:t>
            </a:r>
          </a:p>
          <a:p>
            <a:pPr lvl="2" eaLnBrk="1" hangingPunct="1"/>
            <a:r>
              <a:rPr lang="en-US" altLang="zh-CN" sz="3200">
                <a:latin typeface="Calibri" charset="0"/>
                <a:ea typeface="宋体" charset="0"/>
              </a:rPr>
              <a:t>complex process boundary</a:t>
            </a:r>
          </a:p>
          <a:p>
            <a:pPr lvl="1" eaLnBrk="1" hangingPunct="1"/>
            <a:r>
              <a:rPr lang="en-US" altLang="zh-CN" sz="3600">
                <a:latin typeface="Calibri" charset="0"/>
                <a:ea typeface="宋体" charset="0"/>
              </a:rPr>
              <a:t>File and Virtual Memory are not consistent</a:t>
            </a:r>
          </a:p>
          <a:p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2EC1707-A56C-3B4B-A992-D5C012A4B0F7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64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9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charset="0"/>
                <a:ea typeface="宋体" charset="0"/>
              </a:rPr>
              <a:t>I/O overhead of Checkpointing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charset="0"/>
                <a:ea typeface="宋体" charset="0"/>
              </a:rPr>
              <a:t>The amount of time doing useful work</a:t>
            </a:r>
          </a:p>
          <a:p>
            <a:r>
              <a:rPr lang="en-US" altLang="zh-CN" dirty="0">
                <a:latin typeface="Calibri" charset="0"/>
                <a:ea typeface="宋体" charset="0"/>
              </a:rPr>
              <a:t>Bandwidth, memory </a:t>
            </a:r>
            <a:r>
              <a:rPr lang="zh-CN" altLang="en-US" dirty="0">
                <a:latin typeface="Calibri" charset="0"/>
                <a:ea typeface="宋体" charset="0"/>
              </a:rPr>
              <a:t>∝</a:t>
            </a:r>
            <a:r>
              <a:rPr lang="en-US" altLang="zh-CN" dirty="0">
                <a:latin typeface="Calibri" charset="0"/>
                <a:ea typeface="宋体" charset="0"/>
              </a:rPr>
              <a:t>compute power</a:t>
            </a:r>
          </a:p>
          <a:p>
            <a:pPr lvl="1"/>
            <a:r>
              <a:rPr lang="en-US" altLang="zh-CN" dirty="0">
                <a:latin typeface="Calibri" charset="0"/>
                <a:ea typeface="宋体" charset="0"/>
              </a:rPr>
              <a:t>checkpoint stays constant</a:t>
            </a:r>
          </a:p>
          <a:p>
            <a:r>
              <a:rPr lang="en-US" altLang="zh-CN" dirty="0">
                <a:latin typeface="Calibri" charset="0"/>
                <a:ea typeface="宋体" charset="0"/>
              </a:rPr>
              <a:t>Checkpoint interval:</a:t>
            </a:r>
          </a:p>
          <a:p>
            <a:pPr lvl="1"/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959D9393-33ED-6446-ADAF-8A63573AB651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65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16400" y="3298825"/>
          <a:ext cx="23288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4" imgW="1002960" imgH="279360" progId="Equation.3">
                  <p:embed/>
                </p:oleObj>
              </mc:Choice>
              <mc:Fallback>
                <p:oleObj name="公式" r:id="rId4" imgW="10029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298825"/>
                        <a:ext cx="23288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285750" y="6335713"/>
            <a:ext cx="7500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400"/>
              <a:t>* Schroeder, B., Gibson, G.A., “Understanding failure in petascale computers.” SciDAC 2007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08411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In-Memory Checkpoint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Redundant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Execution</a:t>
            </a:r>
            <a:endParaRPr kumimoji="1" lang="zh-CN" altLang="en-US" dirty="0"/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208" y="1742418"/>
            <a:ext cx="8686088" cy="48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File Checkpointing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15363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zh-CN">
              <a:latin typeface="Calibri" charset="0"/>
              <a:ea typeface="宋体" charset="0"/>
            </a:endParaRPr>
          </a:p>
          <a:p>
            <a:pPr eaLnBrk="1" hangingPunct="1"/>
            <a:endParaRPr lang="en-US" altLang="zh-CN">
              <a:latin typeface="Calibri" charset="0"/>
              <a:ea typeface="宋体" charset="0"/>
            </a:endParaRPr>
          </a:p>
          <a:p>
            <a:pPr eaLnBrk="1" hangingPunct="1"/>
            <a:endParaRPr lang="en-US" altLang="zh-CN">
              <a:latin typeface="Calibri" charset="0"/>
              <a:ea typeface="宋体" charset="0"/>
            </a:endParaRPr>
          </a:p>
          <a:p>
            <a:pPr eaLnBrk="1" hangingPunct="1"/>
            <a:endParaRPr lang="en-US" altLang="zh-CN">
              <a:latin typeface="Calibri" charset="0"/>
              <a:ea typeface="宋体" charset="0"/>
            </a:endParaRPr>
          </a:p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We propose a way to solve the file system consistency problem by leveraging a user-level file system*</a:t>
            </a:r>
          </a:p>
          <a:p>
            <a:pPr lvl="1" eaLnBrk="1" hangingPunct="1"/>
            <a:r>
              <a:rPr lang="en-US" altLang="zh-CN">
                <a:latin typeface="Calibri" charset="0"/>
                <a:ea typeface="宋体" charset="0"/>
              </a:rPr>
              <a:t>Buffer file changes until the next checkpoint</a:t>
            </a:r>
          </a:p>
          <a:p>
            <a:pPr lvl="1" eaLnBrk="1" hangingPunct="1"/>
            <a:endParaRPr lang="en-US" altLang="zh-CN">
              <a:latin typeface="Calibri" charset="0"/>
              <a:ea typeface="宋体" charset="0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357188" y="6119813"/>
            <a:ext cx="785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400">
                <a:latin typeface="Arial Unicode MS" charset="0"/>
                <a:cs typeface="Arial Unicode MS" charset="0"/>
              </a:rPr>
              <a:t>*Ruini Xue, Wenguang Chen, Weimin Zheng: CprFS: A User-Level File System to Support Consistent File States for Checkpoint and Restart. ICS 2008: 114-123</a:t>
            </a:r>
            <a:endParaRPr lang="zh-CN" altLang="en-US" sz="1400">
              <a:latin typeface="Arial Unicode MS" charset="0"/>
              <a:cs typeface="Arial Unicode M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579D961F-C955-5B4E-9942-5AF079B1D110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67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000125" y="2214563"/>
            <a:ext cx="7072313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357313" y="2000250"/>
            <a:ext cx="71437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CKPT</a:t>
            </a: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428875" y="2786063"/>
            <a:ext cx="1714500" cy="4286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Calibri" charset="0"/>
              </a:rPr>
              <a:t>read(buf, “foo”)</a:t>
            </a:r>
            <a:endParaRPr lang="zh-CN" alt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29125" y="2786063"/>
            <a:ext cx="1428750" cy="4286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Calibri" charset="0"/>
              </a:rPr>
              <a:t>unlink(“foo”)</a:t>
            </a:r>
            <a:endParaRPr lang="zh-CN" alt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" name="爆炸形 1 13"/>
          <p:cNvSpPr>
            <a:spLocks noChangeArrowheads="1"/>
          </p:cNvSpPr>
          <p:nvPr/>
        </p:nvSpPr>
        <p:spPr bwMode="auto">
          <a:xfrm>
            <a:off x="6572250" y="1928813"/>
            <a:ext cx="1357313" cy="642937"/>
          </a:xfrm>
          <a:prstGeom prst="irregularSeal1">
            <a:avLst/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Calibri" charset="0"/>
              </a:rPr>
              <a:t>crash</a:t>
            </a:r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1" name="直接箭头连接符 20"/>
          <p:cNvCxnSpPr>
            <a:stCxn id="13" idx="0"/>
          </p:cNvCxnSpPr>
          <p:nvPr/>
        </p:nvCxnSpPr>
        <p:spPr>
          <a:xfrm rot="5400000" flipH="1" flipV="1">
            <a:off x="4858544" y="2499519"/>
            <a:ext cx="571500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</p:cNvCxnSpPr>
          <p:nvPr/>
        </p:nvCxnSpPr>
        <p:spPr>
          <a:xfrm rot="5400000" flipH="1" flipV="1">
            <a:off x="3000375" y="2500313"/>
            <a:ext cx="5715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1785938" y="1562100"/>
            <a:ext cx="5286375" cy="366713"/>
          </a:xfrm>
          <a:custGeom>
            <a:avLst/>
            <a:gdLst>
              <a:gd name="connsiteX0" fmla="*/ 5537200 w 5537200"/>
              <a:gd name="connsiteY0" fmla="*/ 330200 h 406400"/>
              <a:gd name="connsiteX1" fmla="*/ 2616200 w 5537200"/>
              <a:gd name="connsiteY1" fmla="*/ 12700 h 406400"/>
              <a:gd name="connsiteX2" fmla="*/ 0 w 55372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7200" h="406400">
                <a:moveTo>
                  <a:pt x="5537200" y="330200"/>
                </a:moveTo>
                <a:cubicBezTo>
                  <a:pt x="4538133" y="165100"/>
                  <a:pt x="3539067" y="0"/>
                  <a:pt x="2616200" y="12700"/>
                </a:cubicBezTo>
                <a:cubicBezTo>
                  <a:pt x="1693333" y="25400"/>
                  <a:pt x="846666" y="215900"/>
                  <a:pt x="0" y="406400"/>
                </a:cubicBezTo>
              </a:path>
            </a:pathLst>
          </a:cu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0" name="直接连接符 39"/>
          <p:cNvCxnSpPr>
            <a:stCxn id="11" idx="3"/>
          </p:cNvCxnSpPr>
          <p:nvPr/>
        </p:nvCxnSpPr>
        <p:spPr>
          <a:xfrm>
            <a:off x="2071688" y="2214563"/>
            <a:ext cx="1214437" cy="0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>
            <a:spLocks noChangeArrowheads="1"/>
          </p:cNvSpPr>
          <p:nvPr/>
        </p:nvSpPr>
        <p:spPr bwMode="auto">
          <a:xfrm>
            <a:off x="2428875" y="2786063"/>
            <a:ext cx="1714500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Calibri" charset="0"/>
              </a:rPr>
              <a:t>File Not Found!</a:t>
            </a:r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2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4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56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 HPC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230" y="1628012"/>
            <a:ext cx="5738770" cy="4008941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1694" y="1588668"/>
            <a:ext cx="3173536" cy="452596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Separated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r>
              <a:rPr kumimoji="1" lang="en-US" altLang="zh-CN" dirty="0"/>
              <a:t>Homogeneous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scheduler</a:t>
            </a:r>
          </a:p>
          <a:p>
            <a:pPr lvl="1"/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policy</a:t>
            </a:r>
          </a:p>
          <a:p>
            <a:r>
              <a:rPr kumimoji="1" lang="en-US" altLang="zh-CN" dirty="0" smtClean="0"/>
              <a:t>Difficult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fault-tolerance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314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Challenges to Big data systems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More cost sensitive</a:t>
            </a:r>
          </a:p>
          <a:p>
            <a:pPr lvl="1"/>
            <a:r>
              <a:rPr kumimoji="1" lang="en-US" altLang="zh-CN" dirty="0" smtClean="0"/>
              <a:t>Tend to use cheap computers whose MTBF may not as high as in HPC systems</a:t>
            </a:r>
          </a:p>
          <a:p>
            <a:pPr lvl="1"/>
            <a:r>
              <a:rPr kumimoji="1" lang="en-US" altLang="zh-CN" dirty="0" smtClean="0"/>
              <a:t>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tolerance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becomes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important</a:t>
            </a:r>
          </a:p>
          <a:p>
            <a:r>
              <a:rPr kumimoji="1" lang="en-US" altLang="zh-CN" dirty="0" smtClean="0"/>
              <a:t>Elastic demand</a:t>
            </a:r>
          </a:p>
          <a:p>
            <a:pPr lvl="1"/>
            <a:r>
              <a:rPr kumimoji="1" lang="en-US" altLang="zh-CN" dirty="0" smtClean="0"/>
              <a:t>Can not fix the number of computers used</a:t>
            </a:r>
          </a:p>
          <a:p>
            <a:pPr lvl="1"/>
            <a:r>
              <a:rPr kumimoji="1" lang="en-US" altLang="zh-CN" dirty="0" smtClean="0"/>
              <a:t>Adding/updating new machines all years long, heterogeneous nodes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0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charset="0"/>
                <a:ea typeface="宋体" charset="0"/>
                <a:cs typeface="宋体" charset="0"/>
              </a:rPr>
              <a:t>Social network data-</a:t>
            </a:r>
            <a:r>
              <a:rPr lang="en-US" altLang="zh-CN" dirty="0">
                <a:latin typeface="Calibri" charset="0"/>
                <a:ea typeface="宋体" charset="0"/>
                <a:cs typeface="宋体" charset="0"/>
              </a:rPr>
              <a:t>Velocity</a:t>
            </a:r>
            <a:endParaRPr lang="zh-CN" altLang="en-US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Calibri" charset="0"/>
              </a:rPr>
              <a:t>Several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hundred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million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tweets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generated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by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err="1" smtClean="0">
                <a:latin typeface="Calibri" charset="0"/>
              </a:rPr>
              <a:t>Weibo</a:t>
            </a:r>
            <a:endParaRPr lang="en-US" altLang="zh-CN" dirty="0">
              <a:latin typeface="Calibri" charset="0"/>
            </a:endParaRPr>
          </a:p>
          <a:p>
            <a:pPr lvl="1">
              <a:defRPr/>
            </a:pPr>
            <a:r>
              <a:rPr lang="en-US" altLang="zh-CN" dirty="0">
                <a:latin typeface="Calibri" charset="0"/>
                <a:ea typeface="宋体" charset="0"/>
              </a:rPr>
              <a:t>512 * 10</a:t>
            </a:r>
            <a:r>
              <a:rPr lang="en-US" altLang="zh-CN" baseline="30000" dirty="0">
                <a:latin typeface="Calibri" charset="0"/>
                <a:ea typeface="宋体" charset="0"/>
              </a:rPr>
              <a:t>8</a:t>
            </a:r>
            <a:r>
              <a:rPr lang="en-US" altLang="zh-CN" dirty="0">
                <a:latin typeface="Calibri" charset="0"/>
                <a:ea typeface="宋体" charset="0"/>
              </a:rPr>
              <a:t> Byte ~= </a:t>
            </a:r>
            <a:r>
              <a:rPr lang="en-US" altLang="zh-CN" dirty="0" smtClean="0">
                <a:latin typeface="Calibri" charset="0"/>
                <a:ea typeface="宋体" charset="0"/>
              </a:rPr>
              <a:t>50GB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/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day</a:t>
            </a:r>
            <a:endParaRPr lang="en-US" altLang="zh-CN" dirty="0">
              <a:latin typeface="Calibri" charset="0"/>
              <a:ea typeface="宋体" charset="0"/>
            </a:endParaRPr>
          </a:p>
          <a:p>
            <a:pPr>
              <a:defRPr/>
            </a:pPr>
            <a:r>
              <a:rPr lang="en-US" altLang="zh-CN" dirty="0" smtClean="0">
                <a:latin typeface="Calibri" charset="0"/>
              </a:rPr>
              <a:t>Evolution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of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connections</a:t>
            </a:r>
            <a:endParaRPr lang="en-US" altLang="zh-CN" dirty="0">
              <a:latin typeface="Calibri" charset="0"/>
            </a:endParaRPr>
          </a:p>
          <a:p>
            <a:pPr lvl="1">
              <a:defRPr/>
            </a:pPr>
            <a:r>
              <a:rPr lang="en-US" altLang="zh-CN" dirty="0" smtClean="0">
                <a:latin typeface="Calibri" charset="0"/>
                <a:ea typeface="宋体" charset="0"/>
              </a:rPr>
              <a:t>More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users</a:t>
            </a:r>
            <a:endParaRPr lang="en-US" altLang="zh-CN" dirty="0">
              <a:latin typeface="Calibri" charset="0"/>
              <a:ea typeface="宋体" charset="0"/>
            </a:endParaRPr>
          </a:p>
          <a:p>
            <a:pPr lvl="1">
              <a:defRPr/>
            </a:pPr>
            <a:r>
              <a:rPr lang="en-US" altLang="zh-CN" dirty="0" smtClean="0">
                <a:latin typeface="Calibri" charset="0"/>
                <a:ea typeface="宋体" charset="0"/>
              </a:rPr>
              <a:t>40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K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new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users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/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day</a:t>
            </a:r>
          </a:p>
          <a:p>
            <a:pPr lvl="1">
              <a:defRPr/>
            </a:pPr>
            <a:r>
              <a:rPr lang="en-US" altLang="zh-CN" dirty="0" smtClean="0">
                <a:latin typeface="Calibri" charset="0"/>
                <a:ea typeface="宋体" charset="0"/>
              </a:rPr>
              <a:t>New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connections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and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removed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connections</a:t>
            </a:r>
            <a:endParaRPr lang="en-US" altLang="zh-CN" dirty="0"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Challenges to Big data </a:t>
            </a:r>
            <a:r>
              <a:rPr kumimoji="1" lang="en-US" altLang="zh-CN" dirty="0" smtClean="0"/>
              <a:t>systems(cont’d)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Production workload and analysis workload co-exist in the same cluster for better utilization</a:t>
            </a:r>
          </a:p>
          <a:p>
            <a:pPr lvl="1"/>
            <a:r>
              <a:rPr kumimoji="1" lang="en-US" altLang="zh-CN" dirty="0" smtClean="0"/>
              <a:t>The required resources may not be fully available</a:t>
            </a:r>
          </a:p>
          <a:p>
            <a:pPr lvl="1"/>
            <a:r>
              <a:rPr kumimoji="1" lang="en-US" altLang="zh-CN" dirty="0" smtClean="0"/>
              <a:t>May kill some tasks for jobs with higher priority</a:t>
            </a:r>
          </a:p>
          <a:p>
            <a:pPr marL="457200" lvl="1" indent="0" algn="ctr">
              <a:buNone/>
            </a:pPr>
            <a:endParaRPr kumimoji="1" lang="en-US" altLang="zh-CN" b="1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kumimoji="1" lang="en-US" altLang="zh-CN" b="1" dirty="0" smtClean="0">
                <a:solidFill>
                  <a:srgbClr val="FF0000"/>
                </a:solidFill>
              </a:rPr>
              <a:t>Strong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demands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on fault tolerance and the support of heterogeneous nodes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4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C:\Material\PNGS2\My-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24384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2831796" y="1257325"/>
            <a:ext cx="3857652" cy="2857520"/>
          </a:xfrm>
          <a:prstGeom prst="cloudCallout">
            <a:avLst>
              <a:gd name="adj1" fmla="val -37239"/>
              <a:gd name="adj2" fmla="val 29180"/>
            </a:avLst>
          </a:prstGeom>
          <a:solidFill>
            <a:srgbClr val="0121BF">
              <a:alpha val="10000"/>
            </a:srgbClr>
          </a:solid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mtClean="0">
                <a:solidFill>
                  <a:srgbClr val="0121BF"/>
                </a:solidFill>
                <a:latin typeface="Calibri" charset="0"/>
              </a:rPr>
              <a:t>Google Cloud Infrastructure</a:t>
            </a:r>
            <a:endParaRPr lang="zh-CN" altLang="en-US" smtClean="0">
              <a:solidFill>
                <a:srgbClr val="0121BF"/>
              </a:solidFill>
              <a:latin typeface="Calibri" charset="0"/>
            </a:endParaRPr>
          </a:p>
        </p:txBody>
      </p:sp>
      <p:pic>
        <p:nvPicPr>
          <p:cNvPr id="28677" name="图片 4" descr="serve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1685925"/>
            <a:ext cx="3349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图片 5" descr="serve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1828800"/>
            <a:ext cx="3349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图片 6" descr="serve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2328863"/>
            <a:ext cx="3349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图片 7" descr="serve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3043238"/>
            <a:ext cx="3349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图片 8" descr="serve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3114675"/>
            <a:ext cx="3349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图片 9" descr="serve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1685925"/>
            <a:ext cx="3349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1474788" y="2724150"/>
            <a:ext cx="500062" cy="9525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 type="arrow" w="med" len="med"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TextBox 14"/>
          <p:cNvSpPr txBox="1">
            <a:spLocks noChangeArrowheads="1"/>
          </p:cNvSpPr>
          <p:nvPr/>
        </p:nvSpPr>
        <p:spPr bwMode="auto">
          <a:xfrm>
            <a:off x="3260725" y="1257300"/>
            <a:ext cx="111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Scheduler</a:t>
            </a:r>
            <a:endParaRPr kumimoji="0" lang="zh-CN" altLang="en-US" sz="1800"/>
          </a:p>
        </p:txBody>
      </p:sp>
      <p:sp>
        <p:nvSpPr>
          <p:cNvPr id="28685" name="TextBox 15"/>
          <p:cNvSpPr txBox="1">
            <a:spLocks noChangeArrowheads="1"/>
          </p:cNvSpPr>
          <p:nvPr/>
        </p:nvSpPr>
        <p:spPr bwMode="auto">
          <a:xfrm>
            <a:off x="4618038" y="1400175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Chubby</a:t>
            </a:r>
            <a:endParaRPr kumimoji="0" lang="zh-CN" altLang="en-US" sz="1800"/>
          </a:p>
        </p:txBody>
      </p:sp>
      <p:sp>
        <p:nvSpPr>
          <p:cNvPr id="28686" name="TextBox 16"/>
          <p:cNvSpPr txBox="1">
            <a:spLocks noChangeArrowheads="1"/>
          </p:cNvSpPr>
          <p:nvPr/>
        </p:nvSpPr>
        <p:spPr bwMode="auto">
          <a:xfrm>
            <a:off x="5546725" y="1185863"/>
            <a:ext cx="1243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GFS master</a:t>
            </a:r>
            <a:endParaRPr kumimoji="0" lang="zh-CN" altLang="en-US" sz="1800"/>
          </a:p>
        </p:txBody>
      </p:sp>
      <p:pic>
        <p:nvPicPr>
          <p:cNvPr id="28687" name="图片 17" descr="appeng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2400300"/>
            <a:ext cx="66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左右箭头 19"/>
          <p:cNvSpPr>
            <a:spLocks noChangeArrowheads="1"/>
          </p:cNvSpPr>
          <p:nvPr/>
        </p:nvSpPr>
        <p:spPr bwMode="auto">
          <a:xfrm>
            <a:off x="2546350" y="2614613"/>
            <a:ext cx="571500" cy="285750"/>
          </a:xfrm>
          <a:prstGeom prst="left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689" name="TextBox 20"/>
          <p:cNvSpPr txBox="1">
            <a:spLocks noChangeArrowheads="1"/>
          </p:cNvSpPr>
          <p:nvPr/>
        </p:nvSpPr>
        <p:spPr bwMode="auto">
          <a:xfrm>
            <a:off x="3932238" y="3614738"/>
            <a:ext cx="693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Node</a:t>
            </a:r>
            <a:endParaRPr kumimoji="0" lang="zh-CN" altLang="en-US" sz="1800"/>
          </a:p>
        </p:txBody>
      </p:sp>
      <p:sp>
        <p:nvSpPr>
          <p:cNvPr id="28690" name="TextBox 21"/>
          <p:cNvSpPr txBox="1">
            <a:spLocks noChangeArrowheads="1"/>
          </p:cNvSpPr>
          <p:nvPr/>
        </p:nvSpPr>
        <p:spPr bwMode="auto">
          <a:xfrm>
            <a:off x="5003800" y="3543300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Node</a:t>
            </a:r>
            <a:endParaRPr kumimoji="0" lang="zh-CN" altLang="en-US" sz="1800"/>
          </a:p>
        </p:txBody>
      </p:sp>
      <p:sp>
        <p:nvSpPr>
          <p:cNvPr id="28691" name="TextBox 22"/>
          <p:cNvSpPr txBox="1">
            <a:spLocks noChangeArrowheads="1"/>
          </p:cNvSpPr>
          <p:nvPr/>
        </p:nvSpPr>
        <p:spPr bwMode="auto">
          <a:xfrm>
            <a:off x="3003550" y="2900363"/>
            <a:ext cx="693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Node</a:t>
            </a:r>
            <a:endParaRPr kumimoji="0" lang="zh-CN" altLang="en-US" sz="1800"/>
          </a:p>
        </p:txBody>
      </p:sp>
      <p:sp>
        <p:nvSpPr>
          <p:cNvPr id="28692" name="TextBox 23"/>
          <p:cNvSpPr txBox="1">
            <a:spLocks noChangeArrowheads="1"/>
          </p:cNvSpPr>
          <p:nvPr/>
        </p:nvSpPr>
        <p:spPr bwMode="auto">
          <a:xfrm>
            <a:off x="4646613" y="2971800"/>
            <a:ext cx="398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/>
              <a:t>…</a:t>
            </a:r>
            <a:endParaRPr kumimoji="0" lang="zh-CN" altLang="en-US"/>
          </a:p>
        </p:txBody>
      </p:sp>
      <p:sp>
        <p:nvSpPr>
          <p:cNvPr id="28693" name="TextBox 24"/>
          <p:cNvSpPr txBox="1">
            <a:spLocks noChangeArrowheads="1"/>
          </p:cNvSpPr>
          <p:nvPr/>
        </p:nvSpPr>
        <p:spPr bwMode="auto">
          <a:xfrm>
            <a:off x="931863" y="2971800"/>
            <a:ext cx="617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User</a:t>
            </a:r>
            <a:endParaRPr kumimoji="0" lang="zh-CN" altLang="en-US" sz="1800"/>
          </a:p>
        </p:txBody>
      </p:sp>
      <p:sp>
        <p:nvSpPr>
          <p:cNvPr id="28694" name="TextBox 25"/>
          <p:cNvSpPr txBox="1">
            <a:spLocks noChangeArrowheads="1"/>
          </p:cNvSpPr>
          <p:nvPr/>
        </p:nvSpPr>
        <p:spPr bwMode="auto">
          <a:xfrm>
            <a:off x="1831975" y="2114550"/>
            <a:ext cx="124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Application</a:t>
            </a:r>
            <a:endParaRPr kumimoji="0" lang="zh-CN" altLang="en-US" sz="1800"/>
          </a:p>
        </p:txBody>
      </p:sp>
      <p:sp>
        <p:nvSpPr>
          <p:cNvPr id="28695" name="Rectangle 21"/>
          <p:cNvSpPr>
            <a:spLocks noChangeArrowheads="1"/>
          </p:cNvSpPr>
          <p:nvPr/>
        </p:nvSpPr>
        <p:spPr bwMode="auto">
          <a:xfrm>
            <a:off x="5789613" y="2332038"/>
            <a:ext cx="2735262" cy="309721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Rectangle 22"/>
          <p:cNvSpPr>
            <a:spLocks noChangeArrowheads="1"/>
          </p:cNvSpPr>
          <p:nvPr/>
        </p:nvSpPr>
        <p:spPr bwMode="auto">
          <a:xfrm>
            <a:off x="5789613" y="3916363"/>
            <a:ext cx="2735262" cy="151288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5857875" y="3989388"/>
            <a:ext cx="1266825" cy="720725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Scheduler</a:t>
            </a:r>
          </a:p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slave</a:t>
            </a: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7191375" y="3989388"/>
            <a:ext cx="1266825" cy="720725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GFS</a:t>
            </a:r>
          </a:p>
          <a:p>
            <a:pPr algn="ctr">
              <a:defRPr/>
            </a:pPr>
            <a:r>
              <a:rPr lang="en-US" altLang="zh-CN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chunkserver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5857875" y="4852988"/>
            <a:ext cx="2601913" cy="433387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Linux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6589713" y="1900238"/>
            <a:ext cx="693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>
                <a:solidFill>
                  <a:srgbClr val="0000FF"/>
                </a:solidFill>
              </a:rPr>
              <a:t>Node</a:t>
            </a:r>
          </a:p>
        </p:txBody>
      </p:sp>
      <p:sp>
        <p:nvSpPr>
          <p:cNvPr id="36" name="Rectangle 42"/>
          <p:cNvSpPr>
            <a:spLocks noChangeArrowheads="1"/>
          </p:cNvSpPr>
          <p:nvPr/>
        </p:nvSpPr>
        <p:spPr bwMode="auto">
          <a:xfrm>
            <a:off x="6005513" y="3268663"/>
            <a:ext cx="1296987" cy="576262"/>
          </a:xfrm>
          <a:prstGeom prst="rect">
            <a:avLst/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MapReduce</a:t>
            </a:r>
            <a:endParaRPr lang="en-US" altLang="zh-CN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Job</a:t>
            </a:r>
          </a:p>
        </p:txBody>
      </p:sp>
      <p:sp>
        <p:nvSpPr>
          <p:cNvPr id="37" name="Rectangle 47"/>
          <p:cNvSpPr>
            <a:spLocks noChangeArrowheads="1"/>
          </p:cNvSpPr>
          <p:nvPr/>
        </p:nvSpPr>
        <p:spPr bwMode="auto">
          <a:xfrm>
            <a:off x="7085013" y="2405063"/>
            <a:ext cx="1368425" cy="792162"/>
          </a:xfrm>
          <a:prstGeom prst="rect">
            <a:avLst/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BigTable</a:t>
            </a:r>
            <a:endParaRPr lang="en-US" altLang="zh-CN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Server</a:t>
            </a:r>
          </a:p>
        </p:txBody>
      </p:sp>
      <p:cxnSp>
        <p:nvCxnSpPr>
          <p:cNvPr id="45" name="直接连接符 44"/>
          <p:cNvCxnSpPr/>
          <p:nvPr/>
        </p:nvCxnSpPr>
        <p:spPr>
          <a:xfrm rot="5400000" flipH="1" flipV="1">
            <a:off x="5199856" y="2561432"/>
            <a:ext cx="822325" cy="3571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6200000" flipH="1">
            <a:off x="4718050" y="4329113"/>
            <a:ext cx="1857375" cy="2857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5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Calibri" charset="0"/>
                <a:ea typeface="宋体" charset="0"/>
              </a:rPr>
              <a:t>Google Cloud Infrastructure</a:t>
            </a:r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28706" name="矩形 33"/>
          <p:cNvSpPr>
            <a:spLocks noChangeArrowheads="1"/>
          </p:cNvSpPr>
          <p:nvPr/>
        </p:nvSpPr>
        <p:spPr bwMode="auto">
          <a:xfrm>
            <a:off x="71438" y="5719763"/>
            <a:ext cx="8858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MapReduce: Simplified Data Processing on Large Clusters </a:t>
            </a:r>
            <a:r>
              <a:rPr lang="zh-CN" altLang="en-US" sz="1600"/>
              <a:t>，</a:t>
            </a:r>
            <a:r>
              <a:rPr lang="en-US" altLang="zh-CN" sz="1600"/>
              <a:t>Jeffrey Dean and Sanjay Ghemawat</a:t>
            </a:r>
            <a:r>
              <a:rPr lang="zh-CN" altLang="en-US" sz="1600"/>
              <a:t>， </a:t>
            </a:r>
            <a:r>
              <a:rPr lang="en-US" altLang="zh-CN" sz="1600"/>
              <a:t>OSDI 2004</a:t>
            </a:r>
          </a:p>
          <a:p>
            <a:r>
              <a:rPr lang="en-US" altLang="zh-CN" sz="1600"/>
              <a:t>The Google file system, Sanjay Ghemawat, Howard Gobioff, Shun-Tak Leung</a:t>
            </a:r>
            <a:r>
              <a:rPr lang="zh-CN" altLang="en-US" sz="1600"/>
              <a:t>，</a:t>
            </a:r>
            <a:r>
              <a:rPr lang="en-US" altLang="zh-CN" sz="1600"/>
              <a:t>SOSP 2003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80198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 representative big data system infrastructure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nodes</a:t>
            </a:r>
          </a:p>
          <a:p>
            <a:pPr lvl="1"/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cost-effective</a:t>
            </a:r>
          </a:p>
          <a:p>
            <a:r>
              <a:rPr kumimoji="1" lang="en-US" altLang="zh-CN" dirty="0" smtClean="0"/>
              <a:t>Use GFS to support fault-tolerance for data</a:t>
            </a:r>
          </a:p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MapReduce</a:t>
            </a:r>
            <a:r>
              <a:rPr kumimoji="1" lang="en-US" altLang="zh-CN" dirty="0" smtClean="0"/>
              <a:t> programming model </a:t>
            </a:r>
          </a:p>
          <a:p>
            <a:pPr lvl="1"/>
            <a:r>
              <a:rPr kumimoji="1" lang="en-US" altLang="zh-CN" dirty="0" smtClean="0"/>
              <a:t>Support heterogeneous nodes</a:t>
            </a:r>
          </a:p>
          <a:p>
            <a:pPr lvl="1"/>
            <a:r>
              <a:rPr kumimoji="1" lang="en-US" altLang="zh-CN" dirty="0" smtClean="0"/>
              <a:t>Support scheduling flexibility</a:t>
            </a:r>
          </a:p>
          <a:p>
            <a:pPr lvl="1"/>
            <a:r>
              <a:rPr kumimoji="1" lang="en-US" altLang="zh-CN" dirty="0" smtClean="0"/>
              <a:t>Fault-tolerance on computing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71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Open source big data infrastructure </a:t>
            </a:r>
            <a:r>
              <a:rPr kumimoji="1" lang="en-US" altLang="zh-CN" dirty="0" err="1" smtClean="0"/>
              <a:t>Hadoop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GFS </a:t>
            </a:r>
            <a:r>
              <a:rPr kumimoji="1" lang="en-US" altLang="zh-CN" dirty="0" smtClean="0">
                <a:sym typeface="Wingdings"/>
              </a:rPr>
              <a:t> HDFS</a:t>
            </a:r>
          </a:p>
          <a:p>
            <a:r>
              <a:rPr kumimoji="1" lang="en-US" altLang="zh-CN" dirty="0" err="1" smtClean="0"/>
              <a:t>MapReduce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A Java implementation</a:t>
            </a:r>
          </a:p>
          <a:p>
            <a:r>
              <a:rPr kumimoji="1" lang="en-US" altLang="zh-CN" dirty="0" smtClean="0"/>
              <a:t>Scheduler(Borg) </a:t>
            </a:r>
            <a:r>
              <a:rPr kumimoji="1" lang="en-US" altLang="zh-CN" dirty="0" smtClean="0">
                <a:sym typeface="Wingdings"/>
              </a:rPr>
              <a:t> Yarn</a:t>
            </a:r>
          </a:p>
          <a:p>
            <a:r>
              <a:rPr kumimoji="1" lang="en-US" altLang="zh-CN" dirty="0" smtClean="0">
                <a:sym typeface="Wingdings"/>
              </a:rPr>
              <a:t>Chubby  </a:t>
            </a:r>
            <a:r>
              <a:rPr kumimoji="1" lang="en-US" altLang="zh-CN" dirty="0" err="1" smtClean="0">
                <a:sym typeface="Wingdings"/>
              </a:rPr>
              <a:t>ZooKeeper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err="1" smtClean="0">
                <a:sym typeface="Wingdings"/>
              </a:rPr>
              <a:t>BigTable</a:t>
            </a:r>
            <a:r>
              <a:rPr kumimoji="1" lang="en-US" altLang="zh-CN" dirty="0" smtClean="0">
                <a:sym typeface="Wingdings"/>
              </a:rPr>
              <a:t>  </a:t>
            </a:r>
            <a:r>
              <a:rPr kumimoji="1" lang="en-US" altLang="zh-CN" dirty="0" err="1" smtClean="0">
                <a:sym typeface="Wingdings"/>
              </a:rPr>
              <a:t>HBase</a:t>
            </a:r>
            <a:endParaRPr kumimoji="1" lang="en-US" altLang="zh-CN" dirty="0" smtClean="0">
              <a:sym typeface="Wingdings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43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</a:rPr>
              <a:t>HDFS Architecture</a:t>
            </a:r>
          </a:p>
        </p:txBody>
      </p:sp>
      <p:pic>
        <p:nvPicPr>
          <p:cNvPr id="19459" name="Content Placeholder 3" descr="HDFS Architecture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6988" y="1600200"/>
            <a:ext cx="6550025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DC30C8-6FF8-2449-9B71-460797CEACCC}" type="slidenum">
              <a:rPr lang="en-US" altLang="zh-CN">
                <a:solidFill>
                  <a:srgbClr val="898989"/>
                </a:solidFill>
                <a:latin typeface="Calibri" charset="0"/>
              </a:rPr>
              <a:pPr eaLnBrk="1" hangingPunct="1"/>
              <a:t>74</a:t>
            </a:fld>
            <a:endParaRPr lang="en-US" altLang="zh-CN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4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achieve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availability</a:t>
            </a:r>
          </a:p>
          <a:p>
            <a:pPr lvl="1"/>
            <a:r>
              <a:rPr kumimoji="1" lang="en-US" altLang="zh-CN" dirty="0" smtClean="0"/>
              <a:t>Usually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copies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(why?)</a:t>
            </a:r>
          </a:p>
          <a:p>
            <a:r>
              <a:rPr kumimoji="1" lang="en-US" altLang="zh-CN" dirty="0" smtClean="0"/>
              <a:t>Cost,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availability</a:t>
            </a:r>
          </a:p>
          <a:p>
            <a:pPr lvl="1"/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-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Performance: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</a:p>
          <a:p>
            <a:pPr lvl="1"/>
            <a:r>
              <a:rPr kumimoji="1" lang="en-US" altLang="zh-CN" dirty="0" smtClean="0"/>
              <a:t>Availability: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0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9600" y="5746750"/>
            <a:ext cx="5892800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smtClean="0"/>
              <a:t>Data analytics and computing ecosystem compared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05038" y="6546850"/>
            <a:ext cx="69389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200" b="1" dirty="0" smtClean="0">
                <a:solidFill>
                  <a:prstClr val="black"/>
                </a:solidFill>
              </a:rPr>
              <a:t>Inspired</a:t>
            </a:r>
            <a:r>
              <a:rPr lang="zh-CN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</a:rPr>
              <a:t>by</a:t>
            </a:r>
            <a:r>
              <a:rPr lang="zh-CN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</a:rPr>
              <a:t>“</a:t>
            </a:r>
            <a:r>
              <a:rPr lang="en-US" altLang="zh-CN" sz="1200" b="1" dirty="0" err="1" smtClean="0">
                <a:solidFill>
                  <a:prstClr val="black"/>
                </a:solidFill>
              </a:rPr>
              <a:t>Exscale</a:t>
            </a:r>
            <a:r>
              <a:rPr lang="zh-CN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</a:rPr>
              <a:t>Computing</a:t>
            </a:r>
            <a:r>
              <a:rPr lang="zh-CN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</a:rPr>
              <a:t>and</a:t>
            </a:r>
            <a:r>
              <a:rPr lang="zh-CN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</a:rPr>
              <a:t>Big</a:t>
            </a:r>
            <a:r>
              <a:rPr lang="zh-CN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</a:rPr>
              <a:t>Data”,</a:t>
            </a:r>
            <a:r>
              <a:rPr lang="zh-CN" altLang="en-US" sz="1200" b="1" dirty="0" smtClean="0">
                <a:solidFill>
                  <a:prstClr val="black"/>
                </a:solidFill>
              </a:rPr>
              <a:t>  </a:t>
            </a:r>
            <a:r>
              <a:rPr lang="en-US" altLang="zh-CN" sz="1200" b="1" dirty="0" smtClean="0">
                <a:solidFill>
                  <a:prstClr val="black"/>
                </a:solidFill>
              </a:rPr>
              <a:t>DANIEL A. REED AND JACK DONGARRA ,</a:t>
            </a:r>
            <a:r>
              <a:rPr lang="zh-CN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</a:rPr>
              <a:t>CACM</a:t>
            </a:r>
            <a:r>
              <a:rPr lang="zh-CN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</a:rPr>
              <a:t>July</a:t>
            </a:r>
            <a:r>
              <a:rPr lang="zh-CN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</a:rPr>
              <a:t>2015</a:t>
            </a:r>
          </a:p>
        </p:txBody>
      </p:sp>
      <p:sp>
        <p:nvSpPr>
          <p:cNvPr id="6" name="矩形 5"/>
          <p:cNvSpPr/>
          <p:nvPr/>
        </p:nvSpPr>
        <p:spPr>
          <a:xfrm>
            <a:off x="6400800" y="2482850"/>
            <a:ext cx="2514600" cy="1987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Mahout</a:t>
            </a:r>
            <a:r>
              <a:rPr lang="en-US" altLang="zh-CN" sz="1050" dirty="0">
                <a:solidFill>
                  <a:srgbClr val="000099"/>
                </a:solidFill>
              </a:rPr>
              <a:t>: machine learning tool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Hive</a:t>
            </a:r>
            <a:r>
              <a:rPr lang="en-US" altLang="zh-CN" sz="1050" dirty="0">
                <a:solidFill>
                  <a:srgbClr val="000099"/>
                </a:solidFill>
              </a:rPr>
              <a:t>: data warehouse software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Pig</a:t>
            </a:r>
            <a:r>
              <a:rPr lang="en-US" altLang="zh-CN" sz="1050" dirty="0">
                <a:solidFill>
                  <a:srgbClr val="000099"/>
                </a:solidFill>
              </a:rPr>
              <a:t>:  provide high level language for big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Sqoop</a:t>
            </a:r>
            <a:r>
              <a:rPr lang="en-US" altLang="zh-CN" sz="1050" dirty="0">
                <a:solidFill>
                  <a:srgbClr val="000099"/>
                </a:solidFill>
              </a:rPr>
              <a:t>: exchange data with traditional database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Flume</a:t>
            </a:r>
            <a:r>
              <a:rPr lang="en-US" altLang="zh-CN" sz="1050" dirty="0">
                <a:solidFill>
                  <a:srgbClr val="000099"/>
                </a:solidFill>
              </a:rPr>
              <a:t>: log management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Zookeeper</a:t>
            </a:r>
            <a:r>
              <a:rPr lang="en-US" altLang="zh-CN" sz="1050" dirty="0">
                <a:solidFill>
                  <a:srgbClr val="000099"/>
                </a:solidFill>
              </a:rPr>
              <a:t>: maintaining consistency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Storm</a:t>
            </a:r>
            <a:r>
              <a:rPr lang="en-US" altLang="zh-CN" sz="1050" dirty="0">
                <a:solidFill>
                  <a:srgbClr val="000099"/>
                </a:solidFill>
              </a:rPr>
              <a:t>: real-time computation system.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Hbase</a:t>
            </a:r>
            <a:r>
              <a:rPr lang="en-US" altLang="zh-CN" sz="1050" dirty="0">
                <a:solidFill>
                  <a:srgbClr val="000099"/>
                </a:solidFill>
              </a:rPr>
              <a:t>: a distributed, scalable big data store.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AVRO</a:t>
            </a:r>
            <a:r>
              <a:rPr lang="en-US" altLang="zh-CN" sz="1050" dirty="0">
                <a:solidFill>
                  <a:srgbClr val="000099"/>
                </a:solidFill>
              </a:rPr>
              <a:t>:  data serialization system.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326188" y="2132013"/>
            <a:ext cx="15605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b="1" smtClean="0">
                <a:solidFill>
                  <a:srgbClr val="1F497D"/>
                </a:solidFill>
              </a:rPr>
              <a:t>Data Analytic</a:t>
            </a:r>
          </a:p>
        </p:txBody>
      </p:sp>
      <p:sp>
        <p:nvSpPr>
          <p:cNvPr id="8" name="矩形 7"/>
          <p:cNvSpPr/>
          <p:nvPr/>
        </p:nvSpPr>
        <p:spPr>
          <a:xfrm>
            <a:off x="6400800" y="1122363"/>
            <a:ext cx="2514600" cy="958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FORTRAN,C,C++</a:t>
            </a:r>
            <a:r>
              <a:rPr lang="en-US" altLang="zh-CN" sz="1050" dirty="0">
                <a:solidFill>
                  <a:prstClr val="black"/>
                </a:solidFill>
              </a:rPr>
              <a:t>: </a:t>
            </a:r>
            <a:r>
              <a:rPr lang="en-US" altLang="zh-CN" sz="1050" dirty="0">
                <a:solidFill>
                  <a:srgbClr val="000099"/>
                </a:solidFill>
              </a:rPr>
              <a:t>languages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PAPI</a:t>
            </a:r>
            <a:r>
              <a:rPr lang="en-US" altLang="zh-CN" sz="1050" dirty="0">
                <a:solidFill>
                  <a:srgbClr val="000099"/>
                </a:solidFill>
              </a:rPr>
              <a:t>: performance and debugging tool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MPI/</a:t>
            </a:r>
            <a:r>
              <a:rPr lang="en-US" altLang="zh-CN" sz="1050" b="1" dirty="0" err="1">
                <a:solidFill>
                  <a:prstClr val="black"/>
                </a:solidFill>
              </a:rPr>
              <a:t>OpenMP</a:t>
            </a:r>
            <a:r>
              <a:rPr lang="en-US" altLang="zh-CN" sz="1050" dirty="0">
                <a:solidFill>
                  <a:srgbClr val="000099"/>
                </a:solidFill>
              </a:rPr>
              <a:t>: multi-core parallel model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SLURM</a:t>
            </a:r>
            <a:r>
              <a:rPr lang="en-US" altLang="zh-CN" sz="1050" dirty="0">
                <a:solidFill>
                  <a:srgbClr val="000099"/>
                </a:solidFill>
              </a:rPr>
              <a:t>: batch scheduler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prstClr val="black"/>
                </a:solidFill>
              </a:rPr>
              <a:t>Lustre</a:t>
            </a:r>
            <a:r>
              <a:rPr lang="en-US" altLang="zh-CN" sz="1050" dirty="0">
                <a:solidFill>
                  <a:srgbClr val="000099"/>
                </a:solidFill>
              </a:rPr>
              <a:t>: parallel file system</a:t>
            </a:r>
            <a:endParaRPr lang="en-US" altLang="zh-CN" sz="1050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303963" y="762000"/>
            <a:ext cx="23828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b="1" smtClean="0">
                <a:solidFill>
                  <a:srgbClr val="1F497D"/>
                </a:solidFill>
              </a:rPr>
              <a:t>Computational Science 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6303963" y="4724399"/>
            <a:ext cx="2931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prstClr val="black"/>
                </a:solidFill>
                <a:latin typeface="Calibri" charset="0"/>
              </a:rPr>
              <a:t>NOTE:  The Divergence of </a:t>
            </a:r>
          </a:p>
          <a:p>
            <a:pPr eaLnBrk="0" hangingPunct="0"/>
            <a:r>
              <a:rPr lang="en-US" sz="2000" b="1" dirty="0" smtClean="0">
                <a:solidFill>
                  <a:prstClr val="black"/>
                </a:solidFill>
                <a:latin typeface="Calibri" charset="0"/>
              </a:rPr>
              <a:t>Big Data and HPC</a:t>
            </a:r>
          </a:p>
          <a:p>
            <a:pPr eaLnBrk="0" hangingPunct="0"/>
            <a:r>
              <a:rPr lang="en-US" sz="2000" b="1" dirty="0" smtClean="0">
                <a:solidFill>
                  <a:prstClr val="black"/>
                </a:solidFill>
                <a:latin typeface="Calibri" charset="0"/>
              </a:rPr>
              <a:t>Eco-Systems!</a:t>
            </a:r>
            <a:endParaRPr lang="en-US" sz="2000" b="1" dirty="0">
              <a:solidFill>
                <a:prstClr val="black"/>
              </a:solidFill>
              <a:latin typeface="Calibri" charset="0"/>
            </a:endParaRPr>
          </a:p>
        </p:txBody>
      </p:sp>
      <p:grpSp>
        <p:nvGrpSpPr>
          <p:cNvPr id="11" name="Group 8"/>
          <p:cNvGrpSpPr/>
          <p:nvPr/>
        </p:nvGrpSpPr>
        <p:grpSpPr>
          <a:xfrm>
            <a:off x="52936" y="836907"/>
            <a:ext cx="6347864" cy="5000688"/>
            <a:chOff x="52936" y="836907"/>
            <a:chExt cx="6347864" cy="5000688"/>
          </a:xfrm>
        </p:grpSpPr>
        <p:sp>
          <p:nvSpPr>
            <p:cNvPr id="12" name="矩形 62"/>
            <p:cNvSpPr/>
            <p:nvPr/>
          </p:nvSpPr>
          <p:spPr bwMode="auto">
            <a:xfrm>
              <a:off x="3695470" y="836907"/>
              <a:ext cx="2705330" cy="5000688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13" name="组合 63"/>
            <p:cNvGrpSpPr>
              <a:grpSpLocks/>
            </p:cNvGrpSpPr>
            <p:nvPr/>
          </p:nvGrpSpPr>
          <p:grpSpPr bwMode="auto">
            <a:xfrm>
              <a:off x="52936" y="836907"/>
              <a:ext cx="6243865" cy="5000688"/>
              <a:chOff x="269977" y="451394"/>
              <a:chExt cx="8483294" cy="3810000"/>
            </a:xfrm>
          </p:grpSpPr>
          <p:sp>
            <p:nvSpPr>
              <p:cNvPr id="14" name="矩形 62"/>
              <p:cNvSpPr/>
              <p:nvPr/>
            </p:nvSpPr>
            <p:spPr>
              <a:xfrm>
                <a:off x="1808359" y="451394"/>
                <a:ext cx="3410586" cy="381000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组合 61"/>
              <p:cNvGrpSpPr>
                <a:grpSpLocks/>
              </p:cNvGrpSpPr>
              <p:nvPr/>
            </p:nvGrpSpPr>
            <p:grpSpPr bwMode="auto">
              <a:xfrm>
                <a:off x="269977" y="524541"/>
                <a:ext cx="8483294" cy="3714454"/>
                <a:chOff x="-606806" y="723793"/>
                <a:chExt cx="9530082" cy="4996056"/>
              </a:xfrm>
            </p:grpSpPr>
            <p:sp>
              <p:nvSpPr>
                <p:cNvPr id="16" name="矩形 6"/>
                <p:cNvSpPr/>
                <p:nvPr/>
              </p:nvSpPr>
              <p:spPr>
                <a:xfrm>
                  <a:off x="5189607" y="903262"/>
                  <a:ext cx="3391143" cy="32865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Applications and Community Codes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直接连接符 9"/>
                <p:cNvCxnSpPr/>
                <p:nvPr/>
              </p:nvCxnSpPr>
              <p:spPr>
                <a:xfrm>
                  <a:off x="-310877" y="1361710"/>
                  <a:ext cx="907367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1"/>
                <p:cNvCxnSpPr/>
                <p:nvPr/>
              </p:nvCxnSpPr>
              <p:spPr>
                <a:xfrm>
                  <a:off x="4952835" y="838367"/>
                  <a:ext cx="0" cy="48781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2"/>
                <p:cNvSpPr/>
                <p:nvPr/>
              </p:nvSpPr>
              <p:spPr>
                <a:xfrm>
                  <a:off x="1457359" y="909542"/>
                  <a:ext cx="3193226" cy="32656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Mahout, R, and Applications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文本框 13"/>
                <p:cNvSpPr txBox="1">
                  <a:spLocks noChangeArrowheads="1"/>
                </p:cNvSpPr>
                <p:nvPr/>
              </p:nvSpPr>
              <p:spPr bwMode="auto">
                <a:xfrm>
                  <a:off x="-370229" y="723793"/>
                  <a:ext cx="1654910" cy="536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 b="1" dirty="0">
                      <a:solidFill>
                        <a:prstClr val="black"/>
                      </a:solidFill>
                    </a:rPr>
                    <a:t>Application Level</a:t>
                  </a:r>
                  <a:endParaRPr lang="zh-CN" altLang="en-US" sz="14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矩形 14"/>
                <p:cNvSpPr/>
                <p:nvPr/>
              </p:nvSpPr>
              <p:spPr>
                <a:xfrm>
                  <a:off x="1708765" y="1487311"/>
                  <a:ext cx="670708" cy="3119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Hive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矩形 15"/>
                <p:cNvSpPr/>
                <p:nvPr/>
              </p:nvSpPr>
              <p:spPr>
                <a:xfrm>
                  <a:off x="2484137" y="1487310"/>
                  <a:ext cx="530141" cy="3119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Pig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矩形 16"/>
                <p:cNvSpPr/>
                <p:nvPr/>
              </p:nvSpPr>
              <p:spPr>
                <a:xfrm>
                  <a:off x="3065410" y="1487313"/>
                  <a:ext cx="873627" cy="31191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Sqoop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矩形 17"/>
                <p:cNvSpPr/>
                <p:nvPr/>
              </p:nvSpPr>
              <p:spPr>
                <a:xfrm>
                  <a:off x="4022210" y="1488692"/>
                  <a:ext cx="822827" cy="3119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Flume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矩形 18"/>
                <p:cNvSpPr/>
                <p:nvPr/>
              </p:nvSpPr>
              <p:spPr>
                <a:xfrm>
                  <a:off x="3666355" y="2014346"/>
                  <a:ext cx="759871" cy="31191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Storm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矩形 19"/>
                <p:cNvSpPr/>
                <p:nvPr/>
              </p:nvSpPr>
              <p:spPr>
                <a:xfrm>
                  <a:off x="2044120" y="2006537"/>
                  <a:ext cx="1410179" cy="31191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Map-Reduce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矩形 21"/>
                <p:cNvSpPr/>
                <p:nvPr/>
              </p:nvSpPr>
              <p:spPr>
                <a:xfrm rot="5400000">
                  <a:off x="3930903" y="2523758"/>
                  <a:ext cx="1517253" cy="311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AVRO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矩形 23"/>
                <p:cNvSpPr/>
                <p:nvPr/>
              </p:nvSpPr>
              <p:spPr>
                <a:xfrm>
                  <a:off x="2044120" y="2625346"/>
                  <a:ext cx="2323790" cy="3119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Hbase Big Table (key-value store)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矩形 24"/>
                <p:cNvSpPr/>
                <p:nvPr/>
              </p:nvSpPr>
              <p:spPr>
                <a:xfrm>
                  <a:off x="2044120" y="3105692"/>
                  <a:ext cx="2323790" cy="3119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HDFS (Hadoop File System)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矩形 25"/>
                <p:cNvSpPr/>
                <p:nvPr/>
              </p:nvSpPr>
              <p:spPr>
                <a:xfrm rot="5400000">
                  <a:off x="996124" y="2477689"/>
                  <a:ext cx="1539338" cy="3092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Zookeeper (coordination)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矩形 26"/>
                <p:cNvSpPr/>
                <p:nvPr/>
              </p:nvSpPr>
              <p:spPr>
                <a:xfrm rot="5400000">
                  <a:off x="-194661" y="2856660"/>
                  <a:ext cx="3047946" cy="30924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Cloud Services (e.g. AWS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2" name="直接连接符 22"/>
                <p:cNvCxnSpPr/>
                <p:nvPr/>
              </p:nvCxnSpPr>
              <p:spPr>
                <a:xfrm>
                  <a:off x="-310877" y="3524161"/>
                  <a:ext cx="907367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30"/>
                <p:cNvSpPr txBox="1">
                  <a:spLocks noChangeArrowheads="1"/>
                </p:cNvSpPr>
                <p:nvPr/>
              </p:nvSpPr>
              <p:spPr bwMode="auto">
                <a:xfrm>
                  <a:off x="-436645" y="1594554"/>
                  <a:ext cx="1787745" cy="536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 dirty="0">
                      <a:solidFill>
                        <a:prstClr val="black"/>
                      </a:solidFill>
                    </a:rPr>
                    <a:t>Application Level</a:t>
                  </a:r>
                  <a:endParaRPr lang="zh-CN" altLang="en-US" sz="1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文本框 31"/>
                <p:cNvSpPr txBox="1">
                  <a:spLocks noChangeArrowheads="1"/>
                </p:cNvSpPr>
                <p:nvPr/>
              </p:nvSpPr>
              <p:spPr bwMode="auto">
                <a:xfrm>
                  <a:off x="-606806" y="2337222"/>
                  <a:ext cx="1891487" cy="756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 b="1" dirty="0">
                      <a:solidFill>
                        <a:prstClr val="black"/>
                      </a:solidFill>
                    </a:rPr>
                    <a:t>Middleware and Management</a:t>
                  </a:r>
                  <a:endParaRPr lang="zh-CN" altLang="en-US" sz="1400" b="1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5" name="直接连接符 32"/>
                <p:cNvCxnSpPr/>
                <p:nvPr/>
              </p:nvCxnSpPr>
              <p:spPr>
                <a:xfrm>
                  <a:off x="-310877" y="4648300"/>
                  <a:ext cx="907367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矩形 34"/>
                <p:cNvSpPr/>
                <p:nvPr/>
              </p:nvSpPr>
              <p:spPr>
                <a:xfrm>
                  <a:off x="1609404" y="3653950"/>
                  <a:ext cx="3235635" cy="3851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Virtual Machines and Cloud Services (optional)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矩形 35"/>
                <p:cNvSpPr/>
                <p:nvPr/>
              </p:nvSpPr>
              <p:spPr>
                <a:xfrm>
                  <a:off x="1609404" y="4152172"/>
                  <a:ext cx="3235635" cy="383086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white"/>
                      </a:solidFill>
                    </a:rPr>
                    <a:t>Linux OS variant</a:t>
                  </a:r>
                  <a:endParaRPr lang="zh-CN" altLang="en-US" sz="1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矩形 36"/>
                <p:cNvSpPr/>
                <p:nvPr/>
              </p:nvSpPr>
              <p:spPr>
                <a:xfrm>
                  <a:off x="5076536" y="1512432"/>
                  <a:ext cx="1809553" cy="36215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FORTRAN, C, C++, and IDEs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矩形 37"/>
                <p:cNvSpPr/>
                <p:nvPr/>
              </p:nvSpPr>
              <p:spPr>
                <a:xfrm>
                  <a:off x="6997417" y="1516619"/>
                  <a:ext cx="1809553" cy="35796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Domain-specific Libraries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矩形 41"/>
                <p:cNvSpPr/>
                <p:nvPr/>
              </p:nvSpPr>
              <p:spPr>
                <a:xfrm>
                  <a:off x="6997418" y="2450262"/>
                  <a:ext cx="1786581" cy="42286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MPI/OpenMP + Accelerator Tools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矩形 45"/>
                <p:cNvSpPr/>
                <p:nvPr/>
              </p:nvSpPr>
              <p:spPr>
                <a:xfrm>
                  <a:off x="5080069" y="1956690"/>
                  <a:ext cx="1806018" cy="42286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Numerical Libraries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矩形 46"/>
                <p:cNvSpPr/>
                <p:nvPr/>
              </p:nvSpPr>
              <p:spPr>
                <a:xfrm>
                  <a:off x="6997417" y="1952598"/>
                  <a:ext cx="1809553" cy="4291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Performance and Debugging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矩形 47"/>
                <p:cNvSpPr/>
                <p:nvPr/>
              </p:nvSpPr>
              <p:spPr>
                <a:xfrm>
                  <a:off x="5088166" y="2976662"/>
                  <a:ext cx="1781277" cy="3998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Lustre (Parallel File System)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矩形 48"/>
                <p:cNvSpPr/>
                <p:nvPr/>
              </p:nvSpPr>
              <p:spPr>
                <a:xfrm>
                  <a:off x="6997417" y="2977809"/>
                  <a:ext cx="1809553" cy="3998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Batch Scheduler (such as SLURM)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矩形 49"/>
                <p:cNvSpPr/>
                <p:nvPr/>
              </p:nvSpPr>
              <p:spPr>
                <a:xfrm>
                  <a:off x="5099507" y="2461776"/>
                  <a:ext cx="1786581" cy="41134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System Monitoring Tools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矩形 50"/>
                <p:cNvSpPr/>
                <p:nvPr/>
              </p:nvSpPr>
              <p:spPr>
                <a:xfrm>
                  <a:off x="5240879" y="4145891"/>
                  <a:ext cx="3233869" cy="38518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white"/>
                      </a:solidFill>
                    </a:rPr>
                    <a:t>Linux OS variant</a:t>
                  </a:r>
                  <a:endParaRPr lang="zh-CN" altLang="en-US" sz="1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矩形 51"/>
                <p:cNvSpPr/>
                <p:nvPr/>
              </p:nvSpPr>
              <p:spPr>
                <a:xfrm>
                  <a:off x="1188275" y="4784369"/>
                  <a:ext cx="1191353" cy="3998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Ethernet Switches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矩形 52"/>
                <p:cNvSpPr/>
                <p:nvPr/>
              </p:nvSpPr>
              <p:spPr>
                <a:xfrm>
                  <a:off x="2503514" y="4784369"/>
                  <a:ext cx="1158031" cy="3998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Local Node Storage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矩形 53"/>
                <p:cNvSpPr/>
                <p:nvPr/>
              </p:nvSpPr>
              <p:spPr>
                <a:xfrm>
                  <a:off x="3766219" y="4788556"/>
                  <a:ext cx="1116832" cy="3998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900" dirty="0">
                      <a:solidFill>
                        <a:prstClr val="black"/>
                      </a:solidFill>
                    </a:rPr>
                    <a:t>Commodity</a:t>
                  </a: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 X86 Racks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矩形 54"/>
                <p:cNvSpPr/>
                <p:nvPr/>
              </p:nvSpPr>
              <p:spPr>
                <a:xfrm>
                  <a:off x="5020890" y="4782275"/>
                  <a:ext cx="1275876" cy="4040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Infiniband + Ethernet Switches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矩形 55"/>
                <p:cNvSpPr/>
                <p:nvPr/>
              </p:nvSpPr>
              <p:spPr>
                <a:xfrm>
                  <a:off x="6373780" y="4782275"/>
                  <a:ext cx="1193234" cy="3998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SAN + Local Node Storage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矩形 56"/>
                <p:cNvSpPr/>
                <p:nvPr/>
              </p:nvSpPr>
              <p:spPr>
                <a:xfrm>
                  <a:off x="7636797" y="4782275"/>
                  <a:ext cx="1286479" cy="4019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000" dirty="0">
                      <a:solidFill>
                        <a:prstClr val="black"/>
                      </a:solidFill>
                    </a:rPr>
                    <a:t>X86 Racks + GPUs or Accelerators</a:t>
                  </a:r>
                  <a:endParaRPr lang="zh-CN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文本框 57"/>
                <p:cNvSpPr txBox="1">
                  <a:spLocks noChangeArrowheads="1"/>
                </p:cNvSpPr>
                <p:nvPr/>
              </p:nvSpPr>
              <p:spPr bwMode="auto">
                <a:xfrm>
                  <a:off x="-310877" y="3841124"/>
                  <a:ext cx="1432281" cy="6899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 b="1" dirty="0">
                      <a:solidFill>
                        <a:prstClr val="black"/>
                      </a:solidFill>
                    </a:rPr>
                    <a:t>System Software</a:t>
                  </a:r>
                  <a:endParaRPr lang="zh-CN" altLang="en-US" sz="14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文本框 58"/>
                <p:cNvSpPr txBox="1">
                  <a:spLocks noChangeArrowheads="1"/>
                </p:cNvSpPr>
                <p:nvPr/>
              </p:nvSpPr>
              <p:spPr bwMode="auto">
                <a:xfrm>
                  <a:off x="-310878" y="4825646"/>
                  <a:ext cx="1432282" cy="6899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 b="1">
                      <a:solidFill>
                        <a:prstClr val="black"/>
                      </a:solidFill>
                    </a:rPr>
                    <a:t>Cluster Software</a:t>
                  </a:r>
                  <a:endParaRPr lang="zh-CN" altLang="en-US" sz="14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文本框 59"/>
                <p:cNvSpPr txBox="1">
                  <a:spLocks noChangeArrowheads="1"/>
                </p:cNvSpPr>
                <p:nvPr/>
              </p:nvSpPr>
              <p:spPr bwMode="auto">
                <a:xfrm>
                  <a:off x="1760134" y="5313996"/>
                  <a:ext cx="2888066" cy="4058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prstClr val="black"/>
                      </a:solidFill>
                    </a:rPr>
                    <a:t>Data Analytics Ecosystem</a:t>
                  </a:r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文本框 60"/>
                <p:cNvSpPr txBox="1">
                  <a:spLocks noChangeArrowheads="1"/>
                </p:cNvSpPr>
                <p:nvPr/>
              </p:nvSpPr>
              <p:spPr bwMode="auto">
                <a:xfrm>
                  <a:off x="5374959" y="5310640"/>
                  <a:ext cx="3387844" cy="4058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prstClr val="black"/>
                      </a:solidFill>
                    </a:rPr>
                    <a:t>Computational Science Ecosystem</a:t>
                  </a:r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387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8129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Why MPI is hard to schedule flexibly and tolerant fault?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130" y="1132075"/>
            <a:ext cx="898087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 err="1" smtClean="0">
                <a:latin typeface="Courier New"/>
                <a:cs typeface="Courier New"/>
              </a:rPr>
              <a:t>MPI_Init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argc</a:t>
            </a:r>
            <a:r>
              <a:rPr lang="en-US" altLang="zh-CN" sz="1600" b="1" dirty="0">
                <a:latin typeface="Courier New"/>
                <a:cs typeface="Courier New"/>
              </a:rPr>
              <a:t>,&amp;</a:t>
            </a:r>
            <a:r>
              <a:rPr lang="en-US" altLang="zh-CN" sz="1600" b="1" dirty="0" err="1">
                <a:latin typeface="Courier New"/>
                <a:cs typeface="Courier New"/>
              </a:rPr>
              <a:t>argv</a:t>
            </a:r>
            <a:r>
              <a:rPr lang="en-US" altLang="zh-CN" sz="1600" b="1" dirty="0">
                <a:latin typeface="Courier New"/>
                <a:cs typeface="Courier New"/>
              </a:rPr>
              <a:t>)</a:t>
            </a:r>
            <a:r>
              <a:rPr lang="en-US" altLang="zh-CN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altLang="zh-CN" sz="1600" b="1" dirty="0" err="1" smtClean="0">
                <a:latin typeface="Courier New"/>
                <a:cs typeface="Courier New"/>
              </a:rPr>
              <a:t>MPI_Comm_size</a:t>
            </a:r>
            <a:r>
              <a:rPr lang="en-US" altLang="zh-CN" sz="1600" b="1" dirty="0">
                <a:latin typeface="Courier New"/>
                <a:cs typeface="Courier New"/>
              </a:rPr>
              <a:t>(MPI_COMM_WORLD,&amp;</a:t>
            </a:r>
            <a:r>
              <a:rPr lang="en-US" altLang="zh-CN" sz="1600" b="1" dirty="0" err="1">
                <a:latin typeface="Courier New"/>
                <a:cs typeface="Courier New"/>
              </a:rPr>
              <a:t>numprocs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 err="1" smtClean="0">
                <a:latin typeface="Courier New"/>
                <a:cs typeface="Courier New"/>
              </a:rPr>
              <a:t>MPI_Comm_rank</a:t>
            </a:r>
            <a:r>
              <a:rPr lang="en-US" altLang="zh-CN" sz="1600" b="1" dirty="0">
                <a:latin typeface="Courier New"/>
                <a:cs typeface="Courier New"/>
              </a:rPr>
              <a:t>(MPI_COMM_WORLD,&amp;</a:t>
            </a:r>
            <a:r>
              <a:rPr lang="en-US" altLang="zh-CN" sz="1600" b="1" dirty="0" err="1"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endParaRPr lang="en-US" altLang="zh-CN" sz="1600" b="1" dirty="0" smtClean="0">
              <a:latin typeface="Courier New"/>
              <a:cs typeface="Courier New"/>
            </a:endParaRPr>
          </a:p>
          <a:p>
            <a:r>
              <a:rPr lang="en-US" altLang="zh-CN" sz="1600" b="1" dirty="0" smtClean="0">
                <a:latin typeface="Courier New"/>
                <a:cs typeface="Courier New"/>
              </a:rPr>
              <a:t>tag</a:t>
            </a:r>
            <a:r>
              <a:rPr lang="en-US" altLang="zh-CN" sz="1600" b="1" dirty="0">
                <a:latin typeface="Courier New"/>
                <a:cs typeface="Courier New"/>
              </a:rPr>
              <a:t>=1234</a:t>
            </a:r>
            <a:r>
              <a:rPr lang="en-US" altLang="zh-CN" sz="1600" b="1" dirty="0" smtClean="0">
                <a:latin typeface="Courier New"/>
                <a:cs typeface="Courier New"/>
              </a:rPr>
              <a:t>;source</a:t>
            </a:r>
            <a:r>
              <a:rPr lang="en-US" altLang="zh-CN" sz="1600" b="1" dirty="0">
                <a:latin typeface="Courier New"/>
                <a:cs typeface="Courier New"/>
              </a:rPr>
              <a:t>=0</a:t>
            </a:r>
            <a:r>
              <a:rPr lang="en-US" altLang="zh-CN" sz="1600" b="1" dirty="0" smtClean="0">
                <a:latin typeface="Courier New"/>
                <a:cs typeface="Courier New"/>
              </a:rPr>
              <a:t>;destination</a:t>
            </a:r>
            <a:r>
              <a:rPr lang="en-US" altLang="zh-CN" sz="1600" b="1" dirty="0">
                <a:latin typeface="Courier New"/>
                <a:cs typeface="Courier New"/>
              </a:rPr>
              <a:t>=1</a:t>
            </a:r>
            <a:r>
              <a:rPr lang="en-US" altLang="zh-CN" sz="1600" b="1" dirty="0" smtClean="0">
                <a:latin typeface="Courier New"/>
                <a:cs typeface="Courier New"/>
              </a:rPr>
              <a:t>;count</a:t>
            </a:r>
            <a:r>
              <a:rPr lang="en-US" altLang="zh-CN" sz="1600" b="1" dirty="0">
                <a:latin typeface="Courier New"/>
                <a:cs typeface="Courier New"/>
              </a:rPr>
              <a:t>=1;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</a:t>
            </a:r>
            <a:endParaRPr lang="en-US" altLang="zh-CN" sz="1600" b="1" dirty="0" smtClean="0">
              <a:latin typeface="Courier New"/>
              <a:cs typeface="Courier New"/>
            </a:endParaRPr>
          </a:p>
          <a:p>
            <a:r>
              <a:rPr lang="zh-CN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== source)</a:t>
            </a:r>
            <a:r>
              <a:rPr lang="en-US" altLang="zh-CN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smtClean="0">
                <a:latin typeface="Courier New"/>
                <a:cs typeface="Courier New"/>
              </a:rPr>
              <a:t>buffer</a:t>
            </a:r>
            <a:r>
              <a:rPr lang="en-US" altLang="zh-CN" sz="1600" b="1" dirty="0">
                <a:latin typeface="Courier New"/>
                <a:cs typeface="Courier New"/>
              </a:rPr>
              <a:t>=5678;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err="1" smtClean="0">
                <a:latin typeface="Courier New"/>
                <a:cs typeface="Courier New"/>
              </a:rPr>
              <a:t>MPI_Send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buffer,count,MPI_INT,destination,tag,MPI_COMM_WORLD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err="1" smtClean="0">
                <a:latin typeface="Courier New"/>
                <a:cs typeface="Courier New"/>
              </a:rPr>
              <a:t>printf</a:t>
            </a:r>
            <a:r>
              <a:rPr lang="en-US" altLang="zh-CN" sz="1600" b="1" dirty="0">
                <a:latin typeface="Courier New"/>
                <a:cs typeface="Courier New"/>
              </a:rPr>
              <a:t>("processor %d  sent %d\n",</a:t>
            </a:r>
            <a:r>
              <a:rPr lang="en-US" altLang="zh-CN" sz="1600" b="1" dirty="0" err="1">
                <a:latin typeface="Courier New"/>
                <a:cs typeface="Courier New"/>
              </a:rPr>
              <a:t>myid,buffer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 smtClean="0">
                <a:latin typeface="Courier New"/>
                <a:cs typeface="Courier New"/>
              </a:rPr>
              <a:t>}</a:t>
            </a:r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== destination)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lang="en-US" altLang="zh-CN" sz="1600" b="1" dirty="0" smtClean="0">
                <a:latin typeface="Courier New"/>
                <a:cs typeface="Courier New"/>
              </a:rPr>
              <a:t>    	</a:t>
            </a:r>
            <a:r>
              <a:rPr lang="en-US" altLang="zh-CN" sz="1600" b="1" dirty="0" err="1" smtClean="0">
                <a:latin typeface="Courier New"/>
                <a:cs typeface="Courier New"/>
              </a:rPr>
              <a:t>MPI_Recv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buffer,count,MPI_INT,source,tag,MPI_COMM_WORLD,&amp;status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   </a:t>
            </a:r>
            <a:r>
              <a:rPr lang="en-US" altLang="zh-CN" sz="1600" b="1" dirty="0" err="1" smtClean="0">
                <a:latin typeface="Courier New"/>
                <a:cs typeface="Courier New"/>
              </a:rPr>
              <a:t>printf</a:t>
            </a:r>
            <a:r>
              <a:rPr lang="en-US" altLang="zh-CN" sz="1600" b="1" dirty="0">
                <a:latin typeface="Courier New"/>
                <a:cs typeface="Courier New"/>
              </a:rPr>
              <a:t>("processor %d  got %d\n",</a:t>
            </a:r>
            <a:r>
              <a:rPr lang="en-US" altLang="zh-CN" sz="1600" b="1" dirty="0" err="1">
                <a:latin typeface="Courier New"/>
                <a:cs typeface="Courier New"/>
              </a:rPr>
              <a:t>myid,buffer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</a:t>
            </a:r>
            <a:r>
              <a:rPr lang="en-US" altLang="zh-CN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 err="1" smtClean="0">
                <a:latin typeface="Courier New"/>
                <a:cs typeface="Courier New"/>
              </a:rPr>
              <a:t>MPI_Finalize</a:t>
            </a:r>
            <a:r>
              <a:rPr lang="en-US" altLang="zh-CN" sz="1600" b="1" dirty="0">
                <a:latin typeface="Courier New"/>
                <a:cs typeface="Courier New"/>
              </a:rPr>
              <a:t>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85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87D47-C214-4F44-B89C-58E4BA383583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Alternative set of 6 Functions for Simplified MPI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endParaRPr lang="en-US" altLang="zh-CN" b="1" dirty="0">
              <a:latin typeface="Courier New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MPI_INIT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MPI_FINALIZE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MPI_COMM_SIZE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MPI_COMM_RANK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MPI_BCAST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 smtClean="0">
                <a:latin typeface="Courier New" charset="0"/>
              </a:rPr>
              <a:t>MPI_REDUCE</a:t>
            </a:r>
            <a:endParaRPr lang="en-US" altLang="zh-CN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6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D20F-D12A-7448-8B49-4AF81008EF33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Revisit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MPI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communications</a:t>
            </a:r>
            <a:endParaRPr lang="en-US" altLang="zh-C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"</a:t>
            </a:r>
            <a:r>
              <a:rPr lang="en-US" altLang="zh-CN" sz="1800" b="1" dirty="0" err="1">
                <a:latin typeface="Courier New" charset="0"/>
              </a:rPr>
              <a:t>mpi.h</a:t>
            </a:r>
            <a:r>
              <a:rPr lang="en-US" altLang="zh-CN" sz="18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&lt;</a:t>
            </a:r>
            <a:r>
              <a:rPr lang="en-US" altLang="zh-CN" sz="1800" b="1" dirty="0" err="1">
                <a:latin typeface="Courier New" charset="0"/>
              </a:rPr>
              <a:t>math.h</a:t>
            </a:r>
            <a:r>
              <a:rPr lang="en-US" altLang="zh-CN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main(</a:t>
            </a: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 char *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[])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done = 0, n, 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rc</a:t>
            </a:r>
            <a:r>
              <a:rPr lang="en-US" altLang="zh-CN" sz="1800" b="1" dirty="0">
                <a:latin typeface="Courier New" charset="0"/>
              </a:rPr>
              <a:t>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PI25DT = 3.141592653589793238462643;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</a:t>
            </a:r>
            <a:r>
              <a:rPr lang="en-US" altLang="zh-CN" sz="1800" b="1" dirty="0" err="1">
                <a:latin typeface="Courier New" charset="0"/>
              </a:rPr>
              <a:t>mypi</a:t>
            </a:r>
            <a:r>
              <a:rPr lang="en-US" altLang="zh-CN" sz="1800" b="1" dirty="0">
                <a:latin typeface="Courier New" charset="0"/>
              </a:rPr>
              <a:t>, pi, h, sum, x, a;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MPI_Init</a:t>
            </a:r>
            <a:r>
              <a:rPr lang="en-US" altLang="zh-CN" sz="1800" b="1" dirty="0">
                <a:latin typeface="Courier New" charset="0"/>
              </a:rPr>
              <a:t>(&amp;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,&amp;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MPI_Comm_size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MPI_Comm_rank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while (!done) 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== 0)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</a:rPr>
              <a:t>("Enter the number of intervals: (0 quits) ");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scanf</a:t>
            </a:r>
            <a:r>
              <a:rPr lang="en-US" altLang="zh-CN" sz="1800" b="1" dirty="0">
                <a:latin typeface="Courier New" charset="0"/>
              </a:rPr>
              <a:t>("%</a:t>
            </a:r>
            <a:r>
              <a:rPr lang="en-US" altLang="zh-CN" sz="1800" b="1" dirty="0" err="1">
                <a:latin typeface="Courier New" charset="0"/>
              </a:rPr>
              <a:t>d",&amp;n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MPI_Bcast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(&amp;n, 1, MPI_INT, 0, MPI_COMM_WORLD);</a:t>
            </a:r>
            <a:b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(n == 0) break;</a:t>
            </a:r>
          </a:p>
        </p:txBody>
      </p:sp>
    </p:spTree>
    <p:extLst>
      <p:ext uri="{BB962C8B-B14F-4D97-AF65-F5344CB8AC3E}">
        <p14:creationId xmlns:p14="http://schemas.microsoft.com/office/powerpoint/2010/main" val="394484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charset="0"/>
                <a:ea typeface="宋体" charset="0"/>
                <a:cs typeface="宋体" charset="0"/>
              </a:rPr>
              <a:t>Social</a:t>
            </a:r>
            <a:r>
              <a:rPr lang="zh-CN" altLang="en-US" dirty="0" smtClean="0">
                <a:latin typeface="Calibri" charset="0"/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  <a:cs typeface="宋体" charset="0"/>
              </a:rPr>
              <a:t>network</a:t>
            </a:r>
            <a:r>
              <a:rPr lang="zh-CN" altLang="en-US" dirty="0" smtClean="0">
                <a:latin typeface="Calibri" charset="0"/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  <a:cs typeface="宋体" charset="0"/>
              </a:rPr>
              <a:t>data-</a:t>
            </a:r>
            <a:r>
              <a:rPr lang="en-US" altLang="zh-CN" dirty="0">
                <a:latin typeface="Calibri" charset="0"/>
                <a:ea typeface="宋体" charset="0"/>
                <a:cs typeface="宋体" charset="0"/>
              </a:rPr>
              <a:t>Variety</a:t>
            </a:r>
            <a:endParaRPr lang="zh-CN" altLang="en-US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0" cy="45259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Calibri" charset="0"/>
              </a:rPr>
              <a:t>Tweets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– Natural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language</a:t>
            </a:r>
            <a:endParaRPr lang="en-US" altLang="zh-CN" dirty="0">
              <a:latin typeface="Calibri" charset="0"/>
            </a:endParaRPr>
          </a:p>
          <a:p>
            <a:pPr>
              <a:defRPr/>
            </a:pPr>
            <a:r>
              <a:rPr lang="en-US" altLang="zh-CN" dirty="0">
                <a:latin typeface="Calibri" charset="0"/>
              </a:rPr>
              <a:t>Profile / Tags</a:t>
            </a:r>
          </a:p>
          <a:p>
            <a:pPr>
              <a:defRPr/>
            </a:pPr>
            <a:r>
              <a:rPr lang="en-US" altLang="zh-CN" dirty="0" smtClean="0">
                <a:latin typeface="Calibri" charset="0"/>
              </a:rPr>
              <a:t>Connections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– Graph</a:t>
            </a:r>
            <a:endParaRPr lang="en-US" altLang="zh-CN" dirty="0">
              <a:latin typeface="Calibri" charset="0"/>
            </a:endParaRPr>
          </a:p>
          <a:p>
            <a:pPr lvl="1">
              <a:defRPr/>
            </a:pPr>
            <a:r>
              <a:rPr lang="en-US" altLang="zh-CN" dirty="0" smtClean="0">
                <a:latin typeface="Calibri" charset="0"/>
                <a:ea typeface="宋体" charset="0"/>
              </a:rPr>
              <a:t>Unstructured</a:t>
            </a:r>
            <a:r>
              <a:rPr lang="zh-CN" altLang="en-US" dirty="0" smtClean="0">
                <a:latin typeface="Calibri" charset="0"/>
                <a:ea typeface="宋体" charset="0"/>
              </a:rPr>
              <a:t> </a:t>
            </a:r>
            <a:r>
              <a:rPr lang="en-US" altLang="zh-CN" dirty="0" smtClean="0">
                <a:latin typeface="Calibri" charset="0"/>
                <a:ea typeface="宋体" charset="0"/>
              </a:rPr>
              <a:t>data</a:t>
            </a:r>
            <a:endParaRPr lang="en-US" altLang="zh-CN" dirty="0">
              <a:latin typeface="Calibri" charset="0"/>
              <a:ea typeface="宋体" charset="0"/>
            </a:endParaRPr>
          </a:p>
          <a:p>
            <a:pPr>
              <a:defRPr/>
            </a:pPr>
            <a:r>
              <a:rPr lang="en-US" altLang="zh-CN" dirty="0" err="1" smtClean="0">
                <a:latin typeface="Calibri" charset="0"/>
              </a:rPr>
              <a:t>Retweets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and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comments</a:t>
            </a:r>
            <a:endParaRPr lang="en-US" altLang="zh-CN" dirty="0">
              <a:latin typeface="Calibri" charset="0"/>
            </a:endParaRPr>
          </a:p>
          <a:p>
            <a:pPr lvl="1">
              <a:defRPr/>
            </a:pPr>
            <a:r>
              <a:rPr lang="en-US" altLang="zh-CN" dirty="0" smtClean="0">
                <a:latin typeface="Calibri" charset="0"/>
              </a:rPr>
              <a:t>Graph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and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natural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language</a:t>
            </a:r>
            <a:endParaRPr lang="en-US" altLang="zh-CN" dirty="0">
              <a:latin typeface="Calibri" charset="0"/>
            </a:endParaRPr>
          </a:p>
        </p:txBody>
      </p:sp>
      <p:pic>
        <p:nvPicPr>
          <p:cNvPr id="34819" name="图片 4" descr="Linkedin-social-grap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928813"/>
            <a:ext cx="385445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7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AEB16-226C-1B4D-B973-1CAB3A7DE03C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dirty="0">
                <a:latin typeface="Courier New" charset="0"/>
              </a:rPr>
              <a:t>    </a:t>
            </a:r>
            <a:r>
              <a:rPr lang="en-US" altLang="zh-CN" sz="1800" b="1" dirty="0">
                <a:latin typeface="Courier New" charset="0"/>
              </a:rPr>
              <a:t>h   = 1.0 / (double) n;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sum = 0.0;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for (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= 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+ 1;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&lt;= n;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+= 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)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x = h * ((double)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- 0.5);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sum += 4.0 / (1.0 + x*x);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latin typeface="Courier New" charset="0"/>
              </a:rPr>
              <a:t>mypi</a:t>
            </a:r>
            <a:r>
              <a:rPr lang="en-US" altLang="zh-CN" sz="1800" b="1" dirty="0">
                <a:latin typeface="Courier New" charset="0"/>
              </a:rPr>
              <a:t> = h * sum;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MPI_Reduce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(&amp;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mypi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, &amp;pi, 1, MPI_DOUBLE, MPI_SUM, 0,</a:t>
            </a:r>
            <a:b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             MPI_COMM_WORLD);</a:t>
            </a:r>
            <a:r>
              <a:rPr lang="en-US" altLang="zh-CN" sz="1800" b="1" dirty="0">
                <a:latin typeface="Courier New" charset="0"/>
              </a:rPr>
              <a:t/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== 0)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</a:rPr>
              <a:t>("pi is approximately %.16f, Error is %.16f\n",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        pi, </a:t>
            </a:r>
            <a:r>
              <a:rPr lang="en-US" altLang="zh-CN" sz="1800" b="1" dirty="0" err="1">
                <a:latin typeface="Courier New" charset="0"/>
              </a:rPr>
              <a:t>fabs</a:t>
            </a:r>
            <a:r>
              <a:rPr lang="en-US" altLang="zh-CN" sz="1800" b="1" dirty="0">
                <a:latin typeface="Courier New" charset="0"/>
              </a:rPr>
              <a:t>(pi - PI25DT));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MPI_Finalize</a:t>
            </a:r>
            <a:r>
              <a:rPr lang="en-US" altLang="zh-CN" sz="1800" b="1" dirty="0">
                <a:latin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  return 0;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}</a:t>
            </a:r>
          </a:p>
          <a:p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16756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31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are the obstacles of supporting heterogeneous node and fault </a:t>
            </a:r>
            <a:r>
              <a:rPr kumimoji="1" lang="en-US" altLang="zh-CN" dirty="0" smtClean="0"/>
              <a:t>tolerance</a:t>
            </a:r>
          </a:p>
          <a:p>
            <a:pPr lvl="1"/>
            <a:r>
              <a:rPr kumimoji="1" lang="en-US" altLang="zh-CN" dirty="0" smtClean="0"/>
              <a:t>Knowing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beginning</a:t>
            </a:r>
          </a:p>
          <a:p>
            <a:pPr lvl="1"/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workload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marL="457200" lvl="1" indent="0" algn="ctr">
              <a:buNone/>
            </a:pP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6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26023"/>
            <a:ext cx="83634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/>
                <a:cs typeface="Courier New"/>
              </a:rPr>
              <a:t>x</a:t>
            </a:r>
            <a:r>
              <a:rPr lang="en-US" altLang="zh-CN" sz="2400" b="1" dirty="0">
                <a:latin typeface="Courier New"/>
                <a:cs typeface="Courier New"/>
              </a:rPr>
              <a:t>=0;</a:t>
            </a: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sum </a:t>
            </a:r>
            <a:r>
              <a:rPr lang="en-US" altLang="zh-CN" sz="2400" b="1" dirty="0">
                <a:latin typeface="Courier New"/>
                <a:cs typeface="Courier New"/>
              </a:rPr>
              <a:t>= 0.0;</a:t>
            </a: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step </a:t>
            </a:r>
            <a:r>
              <a:rPr lang="en-US" altLang="zh-CN" sz="2400" b="1" dirty="0">
                <a:latin typeface="Courier New"/>
                <a:cs typeface="Courier New"/>
              </a:rPr>
              <a:t>= 1.0/(double) </a:t>
            </a:r>
            <a:r>
              <a:rPr lang="en-US" altLang="zh-CN" sz="2400" b="1" dirty="0" err="1">
                <a:latin typeface="Courier New"/>
                <a:cs typeface="Courier New"/>
              </a:rPr>
              <a:t>num_steps</a:t>
            </a:r>
            <a:r>
              <a:rPr lang="en-US" altLang="zh-CN" sz="2400" b="1" dirty="0" smtClean="0">
                <a:latin typeface="Courier New"/>
                <a:cs typeface="Courier New"/>
              </a:rPr>
              <a:t>;</a:t>
            </a:r>
          </a:p>
          <a:p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pragma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 for reduction(+:sum) private(x)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</a:t>
            </a:r>
            <a:r>
              <a:rPr lang="en-US" altLang="zh-CN" sz="2400" b="1" dirty="0" smtClean="0">
                <a:latin typeface="Courier New"/>
                <a:cs typeface="Courier New"/>
              </a:rPr>
              <a:t>   </a:t>
            </a: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for </a:t>
            </a:r>
            <a:r>
              <a:rPr lang="en-US" altLang="zh-CN" sz="2400" b="1" dirty="0">
                <a:latin typeface="Courier New"/>
                <a:cs typeface="Courier New"/>
              </a:rPr>
              <a:t>(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=0; </a:t>
            </a:r>
            <a:r>
              <a:rPr lang="en-US" altLang="zh-CN" sz="2400" b="1" dirty="0" err="1" smtClean="0">
                <a:latin typeface="Courier New"/>
                <a:cs typeface="Courier New"/>
              </a:rPr>
              <a:t>i</a:t>
            </a:r>
            <a:r>
              <a:rPr lang="zh-CN" altLang="en-US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 smtClean="0">
                <a:latin typeface="Courier New"/>
                <a:cs typeface="Courier New"/>
              </a:rPr>
              <a:t>&lt;</a:t>
            </a:r>
            <a:r>
              <a:rPr lang="zh-CN" altLang="en-US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 err="1" smtClean="0">
                <a:latin typeface="Courier New"/>
                <a:cs typeface="Courier New"/>
              </a:rPr>
              <a:t>num_steps</a:t>
            </a:r>
            <a:r>
              <a:rPr lang="en-US" altLang="zh-CN" sz="2400" b="1" dirty="0">
                <a:latin typeface="Courier New"/>
                <a:cs typeface="Courier New"/>
              </a:rPr>
              <a:t>; 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=i+1){</a:t>
            </a:r>
          </a:p>
          <a:p>
            <a:r>
              <a:rPr lang="zh-CN" altLang="zh-CN" sz="2400" b="1" dirty="0" smtClean="0">
                <a:latin typeface="Courier New"/>
                <a:cs typeface="Courier New"/>
              </a:rPr>
              <a:t> </a:t>
            </a:r>
            <a:r>
              <a:rPr lang="zh-CN" altLang="en-US" sz="2400" b="1" dirty="0" smtClean="0">
                <a:latin typeface="Courier New"/>
                <a:cs typeface="Courier New"/>
              </a:rPr>
              <a:t>    </a:t>
            </a:r>
            <a:r>
              <a:rPr lang="en-US" altLang="zh-CN" sz="2400" b="1" dirty="0" smtClean="0">
                <a:latin typeface="Courier New"/>
                <a:cs typeface="Courier New"/>
              </a:rPr>
              <a:t>x</a:t>
            </a:r>
            <a:r>
              <a:rPr lang="en-US" altLang="zh-CN" sz="2400" b="1" dirty="0">
                <a:latin typeface="Courier New"/>
                <a:cs typeface="Courier New"/>
              </a:rPr>
              <a:t>=(i+0.5)*step;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  </a:t>
            </a:r>
            <a:r>
              <a:rPr lang="zh-CN" altLang="en-US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 smtClean="0">
                <a:latin typeface="Courier New"/>
                <a:cs typeface="Courier New"/>
              </a:rPr>
              <a:t>sum </a:t>
            </a:r>
            <a:r>
              <a:rPr lang="en-US" altLang="zh-CN" sz="2400" b="1" dirty="0">
                <a:latin typeface="Courier New"/>
                <a:cs typeface="Courier New"/>
              </a:rPr>
              <a:t>= sum + 4.0/(1.0+x*x)</a:t>
            </a:r>
            <a:r>
              <a:rPr lang="en-US" altLang="zh-CN" sz="2400" b="1" dirty="0" smtClean="0">
                <a:latin typeface="Courier New"/>
                <a:cs typeface="Courier New"/>
              </a:rPr>
              <a:t>;</a:t>
            </a:r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}</a:t>
            </a:r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pi</a:t>
            </a:r>
            <a:r>
              <a:rPr lang="en-US" altLang="zh-CN" sz="2400" b="1" dirty="0">
                <a:latin typeface="Courier New"/>
                <a:cs typeface="Courier New"/>
              </a:rPr>
              <a:t>=step*sum;</a:t>
            </a:r>
            <a:endParaRPr lang="zh-CN" altLang="en-US" sz="2400" b="1" dirty="0">
              <a:latin typeface="Courier New"/>
              <a:cs typeface="Courier New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0867" y="5592423"/>
            <a:ext cx="804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This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is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similar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to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the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MPI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version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we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have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2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28452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0FFD31F-EA3C-4A4C-8090-13C390FA4464}" type="slidenum">
              <a:rPr lang="en-US" altLang="zh-CN"/>
              <a:pPr algn="r" eaLnBrk="1" hangingPunct="1"/>
              <a:t>83</a:t>
            </a:fld>
            <a:endParaRPr lang="en-US" altLang="zh-CN" dirty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313" y="256148"/>
            <a:ext cx="7845562" cy="4261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Revisit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Static Scheduling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875" y="1332432"/>
            <a:ext cx="8001000" cy="45940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iterations and 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threads, each thread gets one chunk of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loop iterations: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</a:t>
            </a:r>
            <a:r>
              <a:rPr lang="en-US" altLang="zh-CN" dirty="0" smtClean="0">
                <a:ea typeface="宋体" charset="-122"/>
              </a:rPr>
              <a:t>T0        T1         T2        T3      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T4        </a:t>
            </a:r>
            <a:r>
              <a:rPr lang="en-US" altLang="zh-CN" dirty="0" smtClean="0">
                <a:ea typeface="宋体" charset="-122"/>
              </a:rPr>
              <a:t>T5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60000"/>
              </a:lnSpc>
            </a:pPr>
            <a:r>
              <a:rPr lang="en-US" altLang="zh-CN" dirty="0" smtClean="0">
                <a:ea typeface="宋体" charset="-122"/>
              </a:rPr>
              <a:t>Thread #0: iterations     0 through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</a:t>
            </a:r>
          </a:p>
          <a:p>
            <a:r>
              <a:rPr lang="en-US" altLang="zh-CN" dirty="0" smtClean="0">
                <a:ea typeface="宋体" charset="-122"/>
              </a:rPr>
              <a:t>Thread #1: iterations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through 2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</a:t>
            </a:r>
          </a:p>
          <a:p>
            <a:r>
              <a:rPr lang="en-US" altLang="zh-CN" dirty="0" smtClean="0">
                <a:ea typeface="宋体" charset="-122"/>
              </a:rPr>
              <a:t>Thread #2: iterations 2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through 3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…</a:t>
            </a:r>
          </a:p>
          <a:p>
            <a:r>
              <a:rPr lang="en-US" altLang="zh-CN" dirty="0" smtClean="0">
                <a:ea typeface="宋体" charset="-122"/>
              </a:rPr>
              <a:t>Thread #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-1: iterations (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-1)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through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-1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78854" name="Line 4"/>
          <p:cNvSpPr>
            <a:spLocks noChangeShapeType="1"/>
          </p:cNvSpPr>
          <p:nvPr/>
        </p:nvSpPr>
        <p:spPr bwMode="auto">
          <a:xfrm>
            <a:off x="838200" y="2514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5" name="Line 5"/>
          <p:cNvSpPr>
            <a:spLocks noChangeShapeType="1"/>
          </p:cNvSpPr>
          <p:nvPr/>
        </p:nvSpPr>
        <p:spPr bwMode="auto">
          <a:xfrm>
            <a:off x="114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6" name="Line 6"/>
          <p:cNvSpPr>
            <a:spLocks noChangeShapeType="1"/>
          </p:cNvSpPr>
          <p:nvPr/>
        </p:nvSpPr>
        <p:spPr bwMode="auto">
          <a:xfrm>
            <a:off x="83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7" name="Line 7"/>
          <p:cNvSpPr>
            <a:spLocks noChangeShapeType="1"/>
          </p:cNvSpPr>
          <p:nvPr/>
        </p:nvSpPr>
        <p:spPr bwMode="auto">
          <a:xfrm>
            <a:off x="160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8" name="Line 8"/>
          <p:cNvSpPr>
            <a:spLocks noChangeShapeType="1"/>
          </p:cNvSpPr>
          <p:nvPr/>
        </p:nvSpPr>
        <p:spPr bwMode="auto">
          <a:xfrm>
            <a:off x="190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9" name="Line 9"/>
          <p:cNvSpPr>
            <a:spLocks noChangeShapeType="1"/>
          </p:cNvSpPr>
          <p:nvPr/>
        </p:nvSpPr>
        <p:spPr bwMode="auto">
          <a:xfrm>
            <a:off x="205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0" name="Line 10"/>
          <p:cNvSpPr>
            <a:spLocks noChangeShapeType="1"/>
          </p:cNvSpPr>
          <p:nvPr/>
        </p:nvSpPr>
        <p:spPr bwMode="auto">
          <a:xfrm>
            <a:off x="266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1" name="Line 11"/>
          <p:cNvSpPr>
            <a:spLocks noChangeShapeType="1"/>
          </p:cNvSpPr>
          <p:nvPr/>
        </p:nvSpPr>
        <p:spPr bwMode="auto">
          <a:xfrm>
            <a:off x="312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2" name="Line 12"/>
          <p:cNvSpPr>
            <a:spLocks noChangeShapeType="1"/>
          </p:cNvSpPr>
          <p:nvPr/>
        </p:nvSpPr>
        <p:spPr bwMode="auto">
          <a:xfrm>
            <a:off x="342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3" name="Line 13"/>
          <p:cNvSpPr>
            <a:spLocks noChangeShapeType="1"/>
          </p:cNvSpPr>
          <p:nvPr/>
        </p:nvSpPr>
        <p:spPr bwMode="auto">
          <a:xfrm>
            <a:off x="388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4" name="Line 14"/>
          <p:cNvSpPr>
            <a:spLocks noChangeShapeType="1"/>
          </p:cNvSpPr>
          <p:nvPr/>
        </p:nvSpPr>
        <p:spPr bwMode="auto">
          <a:xfrm>
            <a:off x="4191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5" name="Line 15"/>
          <p:cNvSpPr>
            <a:spLocks noChangeShapeType="1"/>
          </p:cNvSpPr>
          <p:nvPr/>
        </p:nvSpPr>
        <p:spPr bwMode="auto">
          <a:xfrm>
            <a:off x="4495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6" name="Line 16"/>
          <p:cNvSpPr>
            <a:spLocks noChangeShapeType="1"/>
          </p:cNvSpPr>
          <p:nvPr/>
        </p:nvSpPr>
        <p:spPr bwMode="auto">
          <a:xfrm>
            <a:off x="495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7" name="Line 17"/>
          <p:cNvSpPr>
            <a:spLocks noChangeShapeType="1"/>
          </p:cNvSpPr>
          <p:nvPr/>
        </p:nvSpPr>
        <p:spPr bwMode="auto">
          <a:xfrm>
            <a:off x="541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8" name="Line 18"/>
          <p:cNvSpPr>
            <a:spLocks noChangeShapeType="1"/>
          </p:cNvSpPr>
          <p:nvPr/>
        </p:nvSpPr>
        <p:spPr bwMode="auto">
          <a:xfrm>
            <a:off x="571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9" name="Line 19"/>
          <p:cNvSpPr>
            <a:spLocks noChangeShapeType="1"/>
          </p:cNvSpPr>
          <p:nvPr/>
        </p:nvSpPr>
        <p:spPr bwMode="auto">
          <a:xfrm>
            <a:off x="617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0" name="Line 20"/>
          <p:cNvSpPr>
            <a:spLocks noChangeShapeType="1"/>
          </p:cNvSpPr>
          <p:nvPr/>
        </p:nvSpPr>
        <p:spPr bwMode="auto">
          <a:xfrm>
            <a:off x="647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1" name="Line 21"/>
          <p:cNvSpPr>
            <a:spLocks noChangeShapeType="1"/>
          </p:cNvSpPr>
          <p:nvPr/>
        </p:nvSpPr>
        <p:spPr bwMode="auto">
          <a:xfrm>
            <a:off x="838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2" name="Line 22"/>
          <p:cNvSpPr>
            <a:spLocks noChangeShapeType="1"/>
          </p:cNvSpPr>
          <p:nvPr/>
        </p:nvSpPr>
        <p:spPr bwMode="auto">
          <a:xfrm flipV="1">
            <a:off x="1752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3" name="Line 23"/>
          <p:cNvSpPr>
            <a:spLocks noChangeShapeType="1"/>
          </p:cNvSpPr>
          <p:nvPr/>
        </p:nvSpPr>
        <p:spPr bwMode="auto">
          <a:xfrm>
            <a:off x="838200" y="2819400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4" name="Line 24"/>
          <p:cNvSpPr>
            <a:spLocks noChangeShapeType="1"/>
          </p:cNvSpPr>
          <p:nvPr/>
        </p:nvSpPr>
        <p:spPr bwMode="auto">
          <a:xfrm>
            <a:off x="1905000" y="2819400"/>
            <a:ext cx="914400" cy="0"/>
          </a:xfrm>
          <a:prstGeom prst="line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5" name="Line 25"/>
          <p:cNvSpPr>
            <a:spLocks noChangeShapeType="1"/>
          </p:cNvSpPr>
          <p:nvPr/>
        </p:nvSpPr>
        <p:spPr bwMode="auto">
          <a:xfrm>
            <a:off x="2971800" y="2819400"/>
            <a:ext cx="914400" cy="0"/>
          </a:xfrm>
          <a:prstGeom prst="line">
            <a:avLst/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6" name="Line 26"/>
          <p:cNvSpPr>
            <a:spLocks noChangeShapeType="1"/>
          </p:cNvSpPr>
          <p:nvPr/>
        </p:nvSpPr>
        <p:spPr bwMode="auto">
          <a:xfrm>
            <a:off x="4038600" y="28194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7" name="Line 27"/>
          <p:cNvSpPr>
            <a:spLocks noChangeShapeType="1"/>
          </p:cNvSpPr>
          <p:nvPr/>
        </p:nvSpPr>
        <p:spPr bwMode="auto">
          <a:xfrm>
            <a:off x="5105400" y="2819400"/>
            <a:ext cx="914400" cy="0"/>
          </a:xfrm>
          <a:prstGeom prst="line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8" name="Line 28"/>
          <p:cNvSpPr>
            <a:spLocks noChangeShapeType="1"/>
          </p:cNvSpPr>
          <p:nvPr/>
        </p:nvSpPr>
        <p:spPr bwMode="auto">
          <a:xfrm>
            <a:off x="6172200" y="2819400"/>
            <a:ext cx="762000" cy="0"/>
          </a:xfrm>
          <a:prstGeom prst="lin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9" name="Line 29"/>
          <p:cNvSpPr>
            <a:spLocks noChangeShapeType="1"/>
          </p:cNvSpPr>
          <p:nvPr/>
        </p:nvSpPr>
        <p:spPr bwMode="auto">
          <a:xfrm flipV="1">
            <a:off x="2971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0" name="Line 30"/>
          <p:cNvSpPr>
            <a:spLocks noChangeShapeType="1"/>
          </p:cNvSpPr>
          <p:nvPr/>
        </p:nvSpPr>
        <p:spPr bwMode="auto">
          <a:xfrm flipV="1">
            <a:off x="4038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1" name="Line 31"/>
          <p:cNvSpPr>
            <a:spLocks noChangeShapeType="1"/>
          </p:cNvSpPr>
          <p:nvPr/>
        </p:nvSpPr>
        <p:spPr bwMode="auto">
          <a:xfrm flipV="1">
            <a:off x="5105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2" name="Line 32"/>
          <p:cNvSpPr>
            <a:spLocks noChangeShapeType="1"/>
          </p:cNvSpPr>
          <p:nvPr/>
        </p:nvSpPr>
        <p:spPr bwMode="auto">
          <a:xfrm flipV="1">
            <a:off x="6172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3" name="Line 33"/>
          <p:cNvSpPr>
            <a:spLocks noChangeShapeType="1"/>
          </p:cNvSpPr>
          <p:nvPr/>
        </p:nvSpPr>
        <p:spPr bwMode="auto">
          <a:xfrm flipV="1">
            <a:off x="6934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4" name="Line 34"/>
          <p:cNvSpPr>
            <a:spLocks noChangeShapeType="1"/>
          </p:cNvSpPr>
          <p:nvPr/>
        </p:nvSpPr>
        <p:spPr bwMode="auto">
          <a:xfrm flipV="1">
            <a:off x="19050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5" name="Line 35"/>
          <p:cNvSpPr>
            <a:spLocks noChangeShapeType="1"/>
          </p:cNvSpPr>
          <p:nvPr/>
        </p:nvSpPr>
        <p:spPr bwMode="auto">
          <a:xfrm flipV="1">
            <a:off x="6019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6" name="Line 36"/>
          <p:cNvSpPr>
            <a:spLocks noChangeShapeType="1"/>
          </p:cNvSpPr>
          <p:nvPr/>
        </p:nvSpPr>
        <p:spPr bwMode="auto">
          <a:xfrm flipV="1">
            <a:off x="49530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7" name="Line 37"/>
          <p:cNvSpPr>
            <a:spLocks noChangeShapeType="1"/>
          </p:cNvSpPr>
          <p:nvPr/>
        </p:nvSpPr>
        <p:spPr bwMode="auto">
          <a:xfrm flipV="1">
            <a:off x="3886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8" name="Line 38"/>
          <p:cNvSpPr>
            <a:spLocks noChangeShapeType="1"/>
          </p:cNvSpPr>
          <p:nvPr/>
        </p:nvSpPr>
        <p:spPr bwMode="auto">
          <a:xfrm flipV="1">
            <a:off x="2819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9" name="Line 39"/>
          <p:cNvSpPr>
            <a:spLocks noChangeShapeType="1"/>
          </p:cNvSpPr>
          <p:nvPr/>
        </p:nvSpPr>
        <p:spPr bwMode="auto">
          <a:xfrm>
            <a:off x="99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0" name="Line 40"/>
          <p:cNvSpPr>
            <a:spLocks noChangeShapeType="1"/>
          </p:cNvSpPr>
          <p:nvPr/>
        </p:nvSpPr>
        <p:spPr bwMode="auto">
          <a:xfrm>
            <a:off x="144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1" name="Line 41"/>
          <p:cNvSpPr>
            <a:spLocks noChangeShapeType="1"/>
          </p:cNvSpPr>
          <p:nvPr/>
        </p:nvSpPr>
        <p:spPr bwMode="auto">
          <a:xfrm>
            <a:off x="129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2" name="Line 42"/>
          <p:cNvSpPr>
            <a:spLocks noChangeShapeType="1"/>
          </p:cNvSpPr>
          <p:nvPr/>
        </p:nvSpPr>
        <p:spPr bwMode="auto">
          <a:xfrm>
            <a:off x="220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3" name="Line 43"/>
          <p:cNvSpPr>
            <a:spLocks noChangeShapeType="1"/>
          </p:cNvSpPr>
          <p:nvPr/>
        </p:nvSpPr>
        <p:spPr bwMode="auto">
          <a:xfrm>
            <a:off x="236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4" name="Line 44"/>
          <p:cNvSpPr>
            <a:spLocks noChangeShapeType="1"/>
          </p:cNvSpPr>
          <p:nvPr/>
        </p:nvSpPr>
        <p:spPr bwMode="auto">
          <a:xfrm>
            <a:off x="251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5" name="Line 45"/>
          <p:cNvSpPr>
            <a:spLocks noChangeShapeType="1"/>
          </p:cNvSpPr>
          <p:nvPr/>
        </p:nvSpPr>
        <p:spPr bwMode="auto">
          <a:xfrm>
            <a:off x="3276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6" name="Line 46"/>
          <p:cNvSpPr>
            <a:spLocks noChangeShapeType="1"/>
          </p:cNvSpPr>
          <p:nvPr/>
        </p:nvSpPr>
        <p:spPr bwMode="auto">
          <a:xfrm>
            <a:off x="3733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7" name="Line 47"/>
          <p:cNvSpPr>
            <a:spLocks noChangeShapeType="1"/>
          </p:cNvSpPr>
          <p:nvPr/>
        </p:nvSpPr>
        <p:spPr bwMode="auto">
          <a:xfrm>
            <a:off x="3581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8" name="Line 48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9" name="Line 49"/>
          <p:cNvSpPr>
            <a:spLocks noChangeShapeType="1"/>
          </p:cNvSpPr>
          <p:nvPr/>
        </p:nvSpPr>
        <p:spPr bwMode="auto">
          <a:xfrm>
            <a:off x="480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0" name="Line 50"/>
          <p:cNvSpPr>
            <a:spLocks noChangeShapeType="1"/>
          </p:cNvSpPr>
          <p:nvPr/>
        </p:nvSpPr>
        <p:spPr bwMode="auto">
          <a:xfrm>
            <a:off x="464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1" name="Line 51"/>
          <p:cNvSpPr>
            <a:spLocks noChangeShapeType="1"/>
          </p:cNvSpPr>
          <p:nvPr/>
        </p:nvSpPr>
        <p:spPr bwMode="auto">
          <a:xfrm>
            <a:off x="556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2" name="Line 52"/>
          <p:cNvSpPr>
            <a:spLocks noChangeShapeType="1"/>
          </p:cNvSpPr>
          <p:nvPr/>
        </p:nvSpPr>
        <p:spPr bwMode="auto">
          <a:xfrm>
            <a:off x="586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3" name="Line 53"/>
          <p:cNvSpPr>
            <a:spLocks noChangeShapeType="1"/>
          </p:cNvSpPr>
          <p:nvPr/>
        </p:nvSpPr>
        <p:spPr bwMode="auto">
          <a:xfrm>
            <a:off x="601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4" name="Line 54"/>
          <p:cNvSpPr>
            <a:spLocks noChangeShapeType="1"/>
          </p:cNvSpPr>
          <p:nvPr/>
        </p:nvSpPr>
        <p:spPr bwMode="auto">
          <a:xfrm>
            <a:off x="662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5" name="Line 55"/>
          <p:cNvSpPr>
            <a:spLocks noChangeShapeType="1"/>
          </p:cNvSpPr>
          <p:nvPr/>
        </p:nvSpPr>
        <p:spPr bwMode="auto">
          <a:xfrm>
            <a:off x="678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6" name="Line 56"/>
          <p:cNvSpPr>
            <a:spLocks noChangeShapeType="1"/>
          </p:cNvSpPr>
          <p:nvPr/>
        </p:nvSpPr>
        <p:spPr bwMode="auto">
          <a:xfrm>
            <a:off x="693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7" name="Line 57"/>
          <p:cNvSpPr>
            <a:spLocks noChangeShapeType="1"/>
          </p:cNvSpPr>
          <p:nvPr/>
        </p:nvSpPr>
        <p:spPr bwMode="auto">
          <a:xfrm>
            <a:off x="175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8" name="Line 58"/>
          <p:cNvSpPr>
            <a:spLocks noChangeShapeType="1"/>
          </p:cNvSpPr>
          <p:nvPr/>
        </p:nvSpPr>
        <p:spPr bwMode="auto">
          <a:xfrm>
            <a:off x="281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9" name="Line 59"/>
          <p:cNvSpPr>
            <a:spLocks noChangeShapeType="1"/>
          </p:cNvSpPr>
          <p:nvPr/>
        </p:nvSpPr>
        <p:spPr bwMode="auto">
          <a:xfrm>
            <a:off x="297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0" name="Line 60"/>
          <p:cNvSpPr>
            <a:spLocks noChangeShapeType="1"/>
          </p:cNvSpPr>
          <p:nvPr/>
        </p:nvSpPr>
        <p:spPr bwMode="auto">
          <a:xfrm>
            <a:off x="4038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1" name="Line 61"/>
          <p:cNvSpPr>
            <a:spLocks noChangeShapeType="1"/>
          </p:cNvSpPr>
          <p:nvPr/>
        </p:nvSpPr>
        <p:spPr bwMode="auto">
          <a:xfrm>
            <a:off x="510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2" name="Line 62"/>
          <p:cNvSpPr>
            <a:spLocks noChangeShapeType="1"/>
          </p:cNvSpPr>
          <p:nvPr/>
        </p:nvSpPr>
        <p:spPr bwMode="auto">
          <a:xfrm>
            <a:off x="525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3" name="Line 63"/>
          <p:cNvSpPr>
            <a:spLocks noChangeShapeType="1"/>
          </p:cNvSpPr>
          <p:nvPr/>
        </p:nvSpPr>
        <p:spPr bwMode="auto">
          <a:xfrm>
            <a:off x="632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37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Dynamic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26023"/>
            <a:ext cx="8363453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/>
                <a:cs typeface="Courier New"/>
              </a:rPr>
              <a:t>x</a:t>
            </a:r>
            <a:r>
              <a:rPr lang="en-US" altLang="zh-CN" sz="2400" b="1" dirty="0">
                <a:latin typeface="Courier New"/>
                <a:cs typeface="Courier New"/>
              </a:rPr>
              <a:t>=0;</a:t>
            </a: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sum </a:t>
            </a:r>
            <a:r>
              <a:rPr lang="en-US" altLang="zh-CN" sz="2400" b="1" dirty="0">
                <a:latin typeface="Courier New"/>
                <a:cs typeface="Courier New"/>
              </a:rPr>
              <a:t>= 0.0;</a:t>
            </a: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step </a:t>
            </a:r>
            <a:r>
              <a:rPr lang="en-US" altLang="zh-CN" sz="2400" b="1" dirty="0">
                <a:latin typeface="Courier New"/>
                <a:cs typeface="Courier New"/>
              </a:rPr>
              <a:t>= 1.0/(double) </a:t>
            </a:r>
            <a:r>
              <a:rPr lang="en-US" altLang="zh-CN" sz="2400" b="1" dirty="0" err="1">
                <a:latin typeface="Courier New"/>
                <a:cs typeface="Courier New"/>
              </a:rPr>
              <a:t>num_steps</a:t>
            </a:r>
            <a:r>
              <a:rPr lang="en-US" altLang="zh-CN" sz="2400" b="1" dirty="0" smtClean="0">
                <a:latin typeface="Courier New"/>
                <a:cs typeface="Courier New"/>
              </a:rPr>
              <a:t>;</a:t>
            </a:r>
          </a:p>
          <a:p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pragma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 for reduction(+:sum) private(x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) schedule(dynamic,1)   </a:t>
            </a:r>
            <a:r>
              <a:rPr lang="en-US" altLang="zh-CN" sz="2400" b="1" dirty="0" smtClean="0">
                <a:latin typeface="Courier New"/>
                <a:cs typeface="Courier New"/>
              </a:rPr>
              <a:t>   </a:t>
            </a: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for </a:t>
            </a:r>
            <a:r>
              <a:rPr lang="en-US" altLang="zh-CN" sz="2400" b="1" dirty="0">
                <a:latin typeface="Courier New"/>
                <a:cs typeface="Courier New"/>
              </a:rPr>
              <a:t>(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=0; </a:t>
            </a:r>
            <a:r>
              <a:rPr lang="en-US" altLang="zh-CN" sz="2400" b="1" dirty="0" err="1" smtClean="0">
                <a:latin typeface="Courier New"/>
                <a:cs typeface="Courier New"/>
              </a:rPr>
              <a:t>i</a:t>
            </a:r>
            <a:r>
              <a:rPr lang="zh-CN" altLang="en-US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 smtClean="0">
                <a:latin typeface="Courier New"/>
                <a:cs typeface="Courier New"/>
              </a:rPr>
              <a:t>&lt;</a:t>
            </a:r>
            <a:r>
              <a:rPr lang="zh-CN" altLang="en-US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 err="1" smtClean="0">
                <a:latin typeface="Courier New"/>
                <a:cs typeface="Courier New"/>
              </a:rPr>
              <a:t>num_steps</a:t>
            </a:r>
            <a:r>
              <a:rPr lang="en-US" altLang="zh-CN" sz="2400" b="1" dirty="0">
                <a:latin typeface="Courier New"/>
                <a:cs typeface="Courier New"/>
              </a:rPr>
              <a:t>; 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=i+1){</a:t>
            </a:r>
          </a:p>
          <a:p>
            <a:r>
              <a:rPr lang="zh-CN" altLang="zh-CN" sz="2400" b="1" dirty="0" smtClean="0">
                <a:latin typeface="Courier New"/>
                <a:cs typeface="Courier New"/>
              </a:rPr>
              <a:t> </a:t>
            </a:r>
            <a:r>
              <a:rPr lang="zh-CN" altLang="en-US" sz="2400" b="1" dirty="0" smtClean="0">
                <a:latin typeface="Courier New"/>
                <a:cs typeface="Courier New"/>
              </a:rPr>
              <a:t>    </a:t>
            </a:r>
            <a:r>
              <a:rPr lang="en-US" altLang="zh-CN" sz="2400" b="1" dirty="0" smtClean="0">
                <a:latin typeface="Courier New"/>
                <a:cs typeface="Courier New"/>
              </a:rPr>
              <a:t>x</a:t>
            </a:r>
            <a:r>
              <a:rPr lang="en-US" altLang="zh-CN" sz="2400" b="1" dirty="0">
                <a:latin typeface="Courier New"/>
                <a:cs typeface="Courier New"/>
              </a:rPr>
              <a:t>=(i+0.5)*step;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  </a:t>
            </a:r>
            <a:r>
              <a:rPr lang="zh-CN" altLang="en-US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 smtClean="0">
                <a:latin typeface="Courier New"/>
                <a:cs typeface="Courier New"/>
              </a:rPr>
              <a:t>sum </a:t>
            </a:r>
            <a:r>
              <a:rPr lang="en-US" altLang="zh-CN" sz="2400" b="1" dirty="0">
                <a:latin typeface="Courier New"/>
                <a:cs typeface="Courier New"/>
              </a:rPr>
              <a:t>= sum + 4.0/(1.0+x*x)</a:t>
            </a:r>
            <a:r>
              <a:rPr lang="en-US" altLang="zh-CN" sz="2400" b="1" dirty="0" smtClean="0">
                <a:latin typeface="Courier New"/>
                <a:cs typeface="Courier New"/>
              </a:rPr>
              <a:t>;</a:t>
            </a:r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}</a:t>
            </a:r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 smtClean="0">
                <a:latin typeface="Courier New"/>
                <a:cs typeface="Courier New"/>
              </a:rPr>
              <a:t>pi</a:t>
            </a:r>
            <a:r>
              <a:rPr lang="en-US" altLang="zh-CN" sz="2400" b="1" dirty="0">
                <a:latin typeface="Courier New"/>
                <a:cs typeface="Courier New"/>
              </a:rPr>
              <a:t>=step*sum;</a:t>
            </a:r>
            <a:endParaRPr lang="zh-CN" altLang="en-US" sz="2400" b="1" dirty="0">
              <a:latin typeface="Courier New"/>
              <a:cs typeface="Courier New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0867" y="5592423"/>
            <a:ext cx="804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What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are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needed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in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MPI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if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we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wish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each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process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do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part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of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the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calculation?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5965BDC-DC64-4FC6-B484-FDA158E573B9}" type="slidenum">
              <a:rPr lang="en-US" altLang="zh-CN"/>
              <a:pPr algn="r" eaLnBrk="1" hangingPunct="1"/>
              <a:t>85</a:t>
            </a:fld>
            <a:endParaRPr lang="en-US" altLang="zh-CN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547313" y="236052"/>
            <a:ext cx="7085408" cy="4261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Revisit Dynamic Scheduling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473" y="1506612"/>
            <a:ext cx="8001000" cy="44094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iterations and </a:t>
            </a:r>
            <a:r>
              <a:rPr lang="en-US" altLang="zh-CN" i="1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threads, each thread gets a fixed-size chunk of 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dirty="0" smtClean="0">
                <a:ea typeface="宋体" charset="-122"/>
              </a:rPr>
              <a:t> loop iterations: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</a:t>
            </a:r>
            <a:r>
              <a:rPr lang="en-US" altLang="zh-CN" sz="2000" dirty="0" smtClean="0">
                <a:ea typeface="宋体" charset="-122"/>
              </a:rPr>
              <a:t>T0   T1   T2   T3   T4   T5   T2   T3   T4   T0    T1  T5  T3   T2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When a particular thread finishes its chunk of iterations, it gets assigned a new chunk. So, the relationship between iterations and threads is nondeterministic.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Advantage: very flexible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Disadvantage: high overhead – lots of decision making about which thread gets each chunk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79878" name="Line 4"/>
          <p:cNvSpPr>
            <a:spLocks noChangeShapeType="1"/>
          </p:cNvSpPr>
          <p:nvPr/>
        </p:nvSpPr>
        <p:spPr bwMode="auto">
          <a:xfrm>
            <a:off x="838200" y="2514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79" name="Line 5"/>
          <p:cNvSpPr>
            <a:spLocks noChangeShapeType="1"/>
          </p:cNvSpPr>
          <p:nvPr/>
        </p:nvSpPr>
        <p:spPr bwMode="auto">
          <a:xfrm>
            <a:off x="114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0" name="Line 6"/>
          <p:cNvSpPr>
            <a:spLocks noChangeShapeType="1"/>
          </p:cNvSpPr>
          <p:nvPr/>
        </p:nvSpPr>
        <p:spPr bwMode="auto">
          <a:xfrm>
            <a:off x="83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1" name="Line 7"/>
          <p:cNvSpPr>
            <a:spLocks noChangeShapeType="1"/>
          </p:cNvSpPr>
          <p:nvPr/>
        </p:nvSpPr>
        <p:spPr bwMode="auto">
          <a:xfrm>
            <a:off x="160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2" name="Line 8"/>
          <p:cNvSpPr>
            <a:spLocks noChangeShapeType="1"/>
          </p:cNvSpPr>
          <p:nvPr/>
        </p:nvSpPr>
        <p:spPr bwMode="auto">
          <a:xfrm>
            <a:off x="190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3" name="Line 9"/>
          <p:cNvSpPr>
            <a:spLocks noChangeShapeType="1"/>
          </p:cNvSpPr>
          <p:nvPr/>
        </p:nvSpPr>
        <p:spPr bwMode="auto">
          <a:xfrm>
            <a:off x="205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4" name="Line 10"/>
          <p:cNvSpPr>
            <a:spLocks noChangeShapeType="1"/>
          </p:cNvSpPr>
          <p:nvPr/>
        </p:nvSpPr>
        <p:spPr bwMode="auto">
          <a:xfrm>
            <a:off x="266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5" name="Line 11"/>
          <p:cNvSpPr>
            <a:spLocks noChangeShapeType="1"/>
          </p:cNvSpPr>
          <p:nvPr/>
        </p:nvSpPr>
        <p:spPr bwMode="auto">
          <a:xfrm>
            <a:off x="312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6" name="Line 12"/>
          <p:cNvSpPr>
            <a:spLocks noChangeShapeType="1"/>
          </p:cNvSpPr>
          <p:nvPr/>
        </p:nvSpPr>
        <p:spPr bwMode="auto">
          <a:xfrm>
            <a:off x="342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7" name="Line 13"/>
          <p:cNvSpPr>
            <a:spLocks noChangeShapeType="1"/>
          </p:cNvSpPr>
          <p:nvPr/>
        </p:nvSpPr>
        <p:spPr bwMode="auto">
          <a:xfrm>
            <a:off x="388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8" name="Line 14"/>
          <p:cNvSpPr>
            <a:spLocks noChangeShapeType="1"/>
          </p:cNvSpPr>
          <p:nvPr/>
        </p:nvSpPr>
        <p:spPr bwMode="auto">
          <a:xfrm>
            <a:off x="4191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9" name="Line 15"/>
          <p:cNvSpPr>
            <a:spLocks noChangeShapeType="1"/>
          </p:cNvSpPr>
          <p:nvPr/>
        </p:nvSpPr>
        <p:spPr bwMode="auto">
          <a:xfrm>
            <a:off x="4495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0" name="Line 16"/>
          <p:cNvSpPr>
            <a:spLocks noChangeShapeType="1"/>
          </p:cNvSpPr>
          <p:nvPr/>
        </p:nvSpPr>
        <p:spPr bwMode="auto">
          <a:xfrm>
            <a:off x="495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1" name="Line 17"/>
          <p:cNvSpPr>
            <a:spLocks noChangeShapeType="1"/>
          </p:cNvSpPr>
          <p:nvPr/>
        </p:nvSpPr>
        <p:spPr bwMode="auto">
          <a:xfrm>
            <a:off x="541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2" name="Line 18"/>
          <p:cNvSpPr>
            <a:spLocks noChangeShapeType="1"/>
          </p:cNvSpPr>
          <p:nvPr/>
        </p:nvSpPr>
        <p:spPr bwMode="auto">
          <a:xfrm>
            <a:off x="571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3" name="Line 19"/>
          <p:cNvSpPr>
            <a:spLocks noChangeShapeType="1"/>
          </p:cNvSpPr>
          <p:nvPr/>
        </p:nvSpPr>
        <p:spPr bwMode="auto">
          <a:xfrm>
            <a:off x="617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4" name="Line 20"/>
          <p:cNvSpPr>
            <a:spLocks noChangeShapeType="1"/>
          </p:cNvSpPr>
          <p:nvPr/>
        </p:nvSpPr>
        <p:spPr bwMode="auto">
          <a:xfrm>
            <a:off x="647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9895" name="Group 21"/>
          <p:cNvGrpSpPr>
            <a:grpSpLocks/>
          </p:cNvGrpSpPr>
          <p:nvPr/>
        </p:nvGrpSpPr>
        <p:grpSpPr bwMode="auto">
          <a:xfrm>
            <a:off x="3124200" y="2667000"/>
            <a:ext cx="304800" cy="152400"/>
            <a:chOff x="1968" y="1680"/>
            <a:chExt cx="192" cy="96"/>
          </a:xfrm>
        </p:grpSpPr>
        <p:sp>
          <p:nvSpPr>
            <p:cNvPr id="79972" name="Line 22"/>
            <p:cNvSpPr>
              <a:spLocks noChangeShapeType="1"/>
            </p:cNvSpPr>
            <p:nvPr/>
          </p:nvSpPr>
          <p:spPr bwMode="auto">
            <a:xfrm>
              <a:off x="1968" y="1776"/>
              <a:ext cx="192" cy="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3" name="Line 23"/>
            <p:cNvSpPr>
              <a:spLocks noChangeShapeType="1"/>
            </p:cNvSpPr>
            <p:nvPr/>
          </p:nvSpPr>
          <p:spPr bwMode="auto">
            <a:xfrm flipV="1">
              <a:off x="196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4" name="Line 24"/>
            <p:cNvSpPr>
              <a:spLocks noChangeShapeType="1"/>
            </p:cNvSpPr>
            <p:nvPr/>
          </p:nvSpPr>
          <p:spPr bwMode="auto">
            <a:xfrm flipV="1">
              <a:off x="216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6" name="Group 25"/>
          <p:cNvGrpSpPr>
            <a:grpSpLocks/>
          </p:cNvGrpSpPr>
          <p:nvPr/>
        </p:nvGrpSpPr>
        <p:grpSpPr bwMode="auto">
          <a:xfrm>
            <a:off x="2667000" y="2667000"/>
            <a:ext cx="304800" cy="152400"/>
            <a:chOff x="1680" y="1680"/>
            <a:chExt cx="192" cy="96"/>
          </a:xfrm>
        </p:grpSpPr>
        <p:sp>
          <p:nvSpPr>
            <p:cNvPr id="79969" name="Line 26"/>
            <p:cNvSpPr>
              <a:spLocks noChangeShapeType="1"/>
            </p:cNvSpPr>
            <p:nvPr/>
          </p:nvSpPr>
          <p:spPr bwMode="auto">
            <a:xfrm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0" name="Line 27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1" name="Line 28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7" name="Group 29"/>
          <p:cNvGrpSpPr>
            <a:grpSpLocks/>
          </p:cNvGrpSpPr>
          <p:nvPr/>
        </p:nvGrpSpPr>
        <p:grpSpPr bwMode="auto">
          <a:xfrm>
            <a:off x="2209800" y="2667000"/>
            <a:ext cx="304800" cy="152400"/>
            <a:chOff x="1392" y="1680"/>
            <a:chExt cx="192" cy="96"/>
          </a:xfrm>
        </p:grpSpPr>
        <p:sp>
          <p:nvSpPr>
            <p:cNvPr id="79966" name="Line 30"/>
            <p:cNvSpPr>
              <a:spLocks noChangeShapeType="1"/>
            </p:cNvSpPr>
            <p:nvPr/>
          </p:nvSpPr>
          <p:spPr bwMode="auto">
            <a:xfrm>
              <a:off x="1392" y="1776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7" name="Line 31"/>
            <p:cNvSpPr>
              <a:spLocks noChangeShapeType="1"/>
            </p:cNvSpPr>
            <p:nvPr/>
          </p:nvSpPr>
          <p:spPr bwMode="auto">
            <a:xfrm flipV="1">
              <a:off x="139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8" name="Line 32"/>
            <p:cNvSpPr>
              <a:spLocks noChangeShapeType="1"/>
            </p:cNvSpPr>
            <p:nvPr/>
          </p:nvSpPr>
          <p:spPr bwMode="auto">
            <a:xfrm flipV="1">
              <a:off x="158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8" name="Group 33"/>
          <p:cNvGrpSpPr>
            <a:grpSpLocks/>
          </p:cNvGrpSpPr>
          <p:nvPr/>
        </p:nvGrpSpPr>
        <p:grpSpPr bwMode="auto">
          <a:xfrm>
            <a:off x="838200" y="2667000"/>
            <a:ext cx="304800" cy="152400"/>
            <a:chOff x="528" y="1680"/>
            <a:chExt cx="192" cy="96"/>
          </a:xfrm>
        </p:grpSpPr>
        <p:sp>
          <p:nvSpPr>
            <p:cNvPr id="79963" name="Line 34"/>
            <p:cNvSpPr>
              <a:spLocks noChangeShapeType="1"/>
            </p:cNvSpPr>
            <p:nvPr/>
          </p:nvSpPr>
          <p:spPr bwMode="auto">
            <a:xfrm>
              <a:off x="52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4" name="Line 35"/>
            <p:cNvSpPr>
              <a:spLocks noChangeShapeType="1"/>
            </p:cNvSpPr>
            <p:nvPr/>
          </p:nvSpPr>
          <p:spPr bwMode="auto">
            <a:xfrm flipV="1">
              <a:off x="72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5" name="Line 36"/>
            <p:cNvSpPr>
              <a:spLocks noChangeShapeType="1"/>
            </p:cNvSpPr>
            <p:nvPr/>
          </p:nvSpPr>
          <p:spPr bwMode="auto">
            <a:xfrm>
              <a:off x="528" y="1776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9" name="Group 37"/>
          <p:cNvGrpSpPr>
            <a:grpSpLocks/>
          </p:cNvGrpSpPr>
          <p:nvPr/>
        </p:nvGrpSpPr>
        <p:grpSpPr bwMode="auto">
          <a:xfrm>
            <a:off x="1752600" y="2667000"/>
            <a:ext cx="304800" cy="152400"/>
            <a:chOff x="1104" y="1680"/>
            <a:chExt cx="192" cy="96"/>
          </a:xfrm>
        </p:grpSpPr>
        <p:sp>
          <p:nvSpPr>
            <p:cNvPr id="79960" name="Line 38"/>
            <p:cNvSpPr>
              <a:spLocks noChangeShapeType="1"/>
            </p:cNvSpPr>
            <p:nvPr/>
          </p:nvSpPr>
          <p:spPr bwMode="auto">
            <a:xfrm>
              <a:off x="1104" y="1776"/>
              <a:ext cx="19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1" name="Line 39"/>
            <p:cNvSpPr>
              <a:spLocks noChangeShapeType="1"/>
            </p:cNvSpPr>
            <p:nvPr/>
          </p:nvSpPr>
          <p:spPr bwMode="auto">
            <a:xfrm flipV="1">
              <a:off x="110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2" name="Line 40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00" name="Group 41"/>
          <p:cNvGrpSpPr>
            <a:grpSpLocks/>
          </p:cNvGrpSpPr>
          <p:nvPr/>
        </p:nvGrpSpPr>
        <p:grpSpPr bwMode="auto">
          <a:xfrm>
            <a:off x="1295400" y="2667000"/>
            <a:ext cx="304800" cy="152400"/>
            <a:chOff x="816" y="1680"/>
            <a:chExt cx="192" cy="96"/>
          </a:xfrm>
        </p:grpSpPr>
        <p:sp>
          <p:nvSpPr>
            <p:cNvPr id="79957" name="Line 42"/>
            <p:cNvSpPr>
              <a:spLocks noChangeShapeType="1"/>
            </p:cNvSpPr>
            <p:nvPr/>
          </p:nvSpPr>
          <p:spPr bwMode="auto">
            <a:xfrm>
              <a:off x="816" y="1776"/>
              <a:ext cx="192" cy="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8" name="Line 43"/>
            <p:cNvSpPr>
              <a:spLocks noChangeShapeType="1"/>
            </p:cNvSpPr>
            <p:nvPr/>
          </p:nvSpPr>
          <p:spPr bwMode="auto">
            <a:xfrm flipV="1">
              <a:off x="81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9" name="Line 44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901" name="Line 45"/>
          <p:cNvSpPr>
            <a:spLocks noChangeShapeType="1"/>
          </p:cNvSpPr>
          <p:nvPr/>
        </p:nvSpPr>
        <p:spPr bwMode="auto">
          <a:xfrm>
            <a:off x="99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2" name="Line 46"/>
          <p:cNvSpPr>
            <a:spLocks noChangeShapeType="1"/>
          </p:cNvSpPr>
          <p:nvPr/>
        </p:nvSpPr>
        <p:spPr bwMode="auto">
          <a:xfrm>
            <a:off x="144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3" name="Line 47"/>
          <p:cNvSpPr>
            <a:spLocks noChangeShapeType="1"/>
          </p:cNvSpPr>
          <p:nvPr/>
        </p:nvSpPr>
        <p:spPr bwMode="auto">
          <a:xfrm>
            <a:off x="129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4" name="Line 48"/>
          <p:cNvSpPr>
            <a:spLocks noChangeShapeType="1"/>
          </p:cNvSpPr>
          <p:nvPr/>
        </p:nvSpPr>
        <p:spPr bwMode="auto">
          <a:xfrm>
            <a:off x="220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5" name="Line 49"/>
          <p:cNvSpPr>
            <a:spLocks noChangeShapeType="1"/>
          </p:cNvSpPr>
          <p:nvPr/>
        </p:nvSpPr>
        <p:spPr bwMode="auto">
          <a:xfrm>
            <a:off x="236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6" name="Line 50"/>
          <p:cNvSpPr>
            <a:spLocks noChangeShapeType="1"/>
          </p:cNvSpPr>
          <p:nvPr/>
        </p:nvSpPr>
        <p:spPr bwMode="auto">
          <a:xfrm>
            <a:off x="251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7" name="Line 51"/>
          <p:cNvSpPr>
            <a:spLocks noChangeShapeType="1"/>
          </p:cNvSpPr>
          <p:nvPr/>
        </p:nvSpPr>
        <p:spPr bwMode="auto">
          <a:xfrm>
            <a:off x="3276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8" name="Line 52"/>
          <p:cNvSpPr>
            <a:spLocks noChangeShapeType="1"/>
          </p:cNvSpPr>
          <p:nvPr/>
        </p:nvSpPr>
        <p:spPr bwMode="auto">
          <a:xfrm>
            <a:off x="3733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9" name="Line 53"/>
          <p:cNvSpPr>
            <a:spLocks noChangeShapeType="1"/>
          </p:cNvSpPr>
          <p:nvPr/>
        </p:nvSpPr>
        <p:spPr bwMode="auto">
          <a:xfrm>
            <a:off x="3581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0" name="Line 54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1" name="Line 55"/>
          <p:cNvSpPr>
            <a:spLocks noChangeShapeType="1"/>
          </p:cNvSpPr>
          <p:nvPr/>
        </p:nvSpPr>
        <p:spPr bwMode="auto">
          <a:xfrm>
            <a:off x="480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2" name="Line 56"/>
          <p:cNvSpPr>
            <a:spLocks noChangeShapeType="1"/>
          </p:cNvSpPr>
          <p:nvPr/>
        </p:nvSpPr>
        <p:spPr bwMode="auto">
          <a:xfrm>
            <a:off x="464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3" name="Line 57"/>
          <p:cNvSpPr>
            <a:spLocks noChangeShapeType="1"/>
          </p:cNvSpPr>
          <p:nvPr/>
        </p:nvSpPr>
        <p:spPr bwMode="auto">
          <a:xfrm>
            <a:off x="556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4" name="Line 58"/>
          <p:cNvSpPr>
            <a:spLocks noChangeShapeType="1"/>
          </p:cNvSpPr>
          <p:nvPr/>
        </p:nvSpPr>
        <p:spPr bwMode="auto">
          <a:xfrm>
            <a:off x="586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5" name="Line 59"/>
          <p:cNvSpPr>
            <a:spLocks noChangeShapeType="1"/>
          </p:cNvSpPr>
          <p:nvPr/>
        </p:nvSpPr>
        <p:spPr bwMode="auto">
          <a:xfrm>
            <a:off x="601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6" name="Line 60"/>
          <p:cNvSpPr>
            <a:spLocks noChangeShapeType="1"/>
          </p:cNvSpPr>
          <p:nvPr/>
        </p:nvSpPr>
        <p:spPr bwMode="auto">
          <a:xfrm>
            <a:off x="662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7" name="Line 61"/>
          <p:cNvSpPr>
            <a:spLocks noChangeShapeType="1"/>
          </p:cNvSpPr>
          <p:nvPr/>
        </p:nvSpPr>
        <p:spPr bwMode="auto">
          <a:xfrm>
            <a:off x="678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8" name="Line 62"/>
          <p:cNvSpPr>
            <a:spLocks noChangeShapeType="1"/>
          </p:cNvSpPr>
          <p:nvPr/>
        </p:nvSpPr>
        <p:spPr bwMode="auto">
          <a:xfrm>
            <a:off x="693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9" name="Line 63"/>
          <p:cNvSpPr>
            <a:spLocks noChangeShapeType="1"/>
          </p:cNvSpPr>
          <p:nvPr/>
        </p:nvSpPr>
        <p:spPr bwMode="auto">
          <a:xfrm>
            <a:off x="175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0" name="Line 64"/>
          <p:cNvSpPr>
            <a:spLocks noChangeShapeType="1"/>
          </p:cNvSpPr>
          <p:nvPr/>
        </p:nvSpPr>
        <p:spPr bwMode="auto">
          <a:xfrm>
            <a:off x="281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1" name="Line 65"/>
          <p:cNvSpPr>
            <a:spLocks noChangeShapeType="1"/>
          </p:cNvSpPr>
          <p:nvPr/>
        </p:nvSpPr>
        <p:spPr bwMode="auto">
          <a:xfrm>
            <a:off x="297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2" name="Line 66"/>
          <p:cNvSpPr>
            <a:spLocks noChangeShapeType="1"/>
          </p:cNvSpPr>
          <p:nvPr/>
        </p:nvSpPr>
        <p:spPr bwMode="auto">
          <a:xfrm>
            <a:off x="4038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3" name="Line 67"/>
          <p:cNvSpPr>
            <a:spLocks noChangeShapeType="1"/>
          </p:cNvSpPr>
          <p:nvPr/>
        </p:nvSpPr>
        <p:spPr bwMode="auto">
          <a:xfrm>
            <a:off x="510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4" name="Line 68"/>
          <p:cNvSpPr>
            <a:spLocks noChangeShapeType="1"/>
          </p:cNvSpPr>
          <p:nvPr/>
        </p:nvSpPr>
        <p:spPr bwMode="auto">
          <a:xfrm>
            <a:off x="525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5" name="Line 69"/>
          <p:cNvSpPr>
            <a:spLocks noChangeShapeType="1"/>
          </p:cNvSpPr>
          <p:nvPr/>
        </p:nvSpPr>
        <p:spPr bwMode="auto">
          <a:xfrm>
            <a:off x="632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9926" name="Group 70"/>
          <p:cNvGrpSpPr>
            <a:grpSpLocks/>
          </p:cNvGrpSpPr>
          <p:nvPr/>
        </p:nvGrpSpPr>
        <p:grpSpPr bwMode="auto">
          <a:xfrm>
            <a:off x="4038600" y="2667000"/>
            <a:ext cx="304800" cy="152400"/>
            <a:chOff x="816" y="1680"/>
            <a:chExt cx="192" cy="96"/>
          </a:xfrm>
        </p:grpSpPr>
        <p:sp>
          <p:nvSpPr>
            <p:cNvPr id="79954" name="Line 71"/>
            <p:cNvSpPr>
              <a:spLocks noChangeShapeType="1"/>
            </p:cNvSpPr>
            <p:nvPr/>
          </p:nvSpPr>
          <p:spPr bwMode="auto">
            <a:xfrm>
              <a:off x="816" y="1776"/>
              <a:ext cx="192" cy="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5" name="Line 72"/>
            <p:cNvSpPr>
              <a:spLocks noChangeShapeType="1"/>
            </p:cNvSpPr>
            <p:nvPr/>
          </p:nvSpPr>
          <p:spPr bwMode="auto">
            <a:xfrm flipV="1">
              <a:off x="81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6" name="Line 73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27" name="Group 74"/>
          <p:cNvGrpSpPr>
            <a:grpSpLocks/>
          </p:cNvGrpSpPr>
          <p:nvPr/>
        </p:nvGrpSpPr>
        <p:grpSpPr bwMode="auto">
          <a:xfrm>
            <a:off x="3581400" y="2667000"/>
            <a:ext cx="304800" cy="152400"/>
            <a:chOff x="1104" y="1680"/>
            <a:chExt cx="192" cy="96"/>
          </a:xfrm>
        </p:grpSpPr>
        <p:sp>
          <p:nvSpPr>
            <p:cNvPr id="79951" name="Line 75"/>
            <p:cNvSpPr>
              <a:spLocks noChangeShapeType="1"/>
            </p:cNvSpPr>
            <p:nvPr/>
          </p:nvSpPr>
          <p:spPr bwMode="auto">
            <a:xfrm>
              <a:off x="1104" y="1776"/>
              <a:ext cx="19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2" name="Line 76"/>
            <p:cNvSpPr>
              <a:spLocks noChangeShapeType="1"/>
            </p:cNvSpPr>
            <p:nvPr/>
          </p:nvSpPr>
          <p:spPr bwMode="auto">
            <a:xfrm flipV="1">
              <a:off x="110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3" name="Line 77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28" name="Group 78"/>
          <p:cNvGrpSpPr>
            <a:grpSpLocks/>
          </p:cNvGrpSpPr>
          <p:nvPr/>
        </p:nvGrpSpPr>
        <p:grpSpPr bwMode="auto">
          <a:xfrm>
            <a:off x="4495800" y="2667000"/>
            <a:ext cx="304800" cy="152400"/>
            <a:chOff x="1680" y="1680"/>
            <a:chExt cx="192" cy="96"/>
          </a:xfrm>
        </p:grpSpPr>
        <p:sp>
          <p:nvSpPr>
            <p:cNvPr id="79948" name="Line 79"/>
            <p:cNvSpPr>
              <a:spLocks noChangeShapeType="1"/>
            </p:cNvSpPr>
            <p:nvPr/>
          </p:nvSpPr>
          <p:spPr bwMode="auto">
            <a:xfrm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9" name="Line 80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0" name="Line 81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29" name="Group 82"/>
          <p:cNvGrpSpPr>
            <a:grpSpLocks/>
          </p:cNvGrpSpPr>
          <p:nvPr/>
        </p:nvGrpSpPr>
        <p:grpSpPr bwMode="auto">
          <a:xfrm>
            <a:off x="4953000" y="2667000"/>
            <a:ext cx="304800" cy="152400"/>
            <a:chOff x="528" y="1680"/>
            <a:chExt cx="192" cy="96"/>
          </a:xfrm>
        </p:grpSpPr>
        <p:sp>
          <p:nvSpPr>
            <p:cNvPr id="79945" name="Line 83"/>
            <p:cNvSpPr>
              <a:spLocks noChangeShapeType="1"/>
            </p:cNvSpPr>
            <p:nvPr/>
          </p:nvSpPr>
          <p:spPr bwMode="auto">
            <a:xfrm>
              <a:off x="52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6" name="Line 84"/>
            <p:cNvSpPr>
              <a:spLocks noChangeShapeType="1"/>
            </p:cNvSpPr>
            <p:nvPr/>
          </p:nvSpPr>
          <p:spPr bwMode="auto">
            <a:xfrm flipV="1">
              <a:off x="72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7" name="Line 85"/>
            <p:cNvSpPr>
              <a:spLocks noChangeShapeType="1"/>
            </p:cNvSpPr>
            <p:nvPr/>
          </p:nvSpPr>
          <p:spPr bwMode="auto">
            <a:xfrm>
              <a:off x="528" y="1776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30" name="Group 86"/>
          <p:cNvGrpSpPr>
            <a:grpSpLocks/>
          </p:cNvGrpSpPr>
          <p:nvPr/>
        </p:nvGrpSpPr>
        <p:grpSpPr bwMode="auto">
          <a:xfrm>
            <a:off x="5410200" y="2667000"/>
            <a:ext cx="304800" cy="152400"/>
            <a:chOff x="1968" y="1680"/>
            <a:chExt cx="192" cy="96"/>
          </a:xfrm>
        </p:grpSpPr>
        <p:sp>
          <p:nvSpPr>
            <p:cNvPr id="79942" name="Line 87"/>
            <p:cNvSpPr>
              <a:spLocks noChangeShapeType="1"/>
            </p:cNvSpPr>
            <p:nvPr/>
          </p:nvSpPr>
          <p:spPr bwMode="auto">
            <a:xfrm>
              <a:off x="1968" y="1776"/>
              <a:ext cx="192" cy="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3" name="Line 88"/>
            <p:cNvSpPr>
              <a:spLocks noChangeShapeType="1"/>
            </p:cNvSpPr>
            <p:nvPr/>
          </p:nvSpPr>
          <p:spPr bwMode="auto">
            <a:xfrm flipV="1">
              <a:off x="196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4" name="Line 89"/>
            <p:cNvSpPr>
              <a:spLocks noChangeShapeType="1"/>
            </p:cNvSpPr>
            <p:nvPr/>
          </p:nvSpPr>
          <p:spPr bwMode="auto">
            <a:xfrm flipV="1">
              <a:off x="216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31" name="Group 90"/>
          <p:cNvGrpSpPr>
            <a:grpSpLocks/>
          </p:cNvGrpSpPr>
          <p:nvPr/>
        </p:nvGrpSpPr>
        <p:grpSpPr bwMode="auto">
          <a:xfrm>
            <a:off x="5867400" y="2667000"/>
            <a:ext cx="304800" cy="152400"/>
            <a:chOff x="1104" y="1680"/>
            <a:chExt cx="192" cy="96"/>
          </a:xfrm>
        </p:grpSpPr>
        <p:sp>
          <p:nvSpPr>
            <p:cNvPr id="79939" name="Line 91"/>
            <p:cNvSpPr>
              <a:spLocks noChangeShapeType="1"/>
            </p:cNvSpPr>
            <p:nvPr/>
          </p:nvSpPr>
          <p:spPr bwMode="auto">
            <a:xfrm>
              <a:off x="1104" y="1776"/>
              <a:ext cx="19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0" name="Line 92"/>
            <p:cNvSpPr>
              <a:spLocks noChangeShapeType="1"/>
            </p:cNvSpPr>
            <p:nvPr/>
          </p:nvSpPr>
          <p:spPr bwMode="auto">
            <a:xfrm flipV="1">
              <a:off x="110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1" name="Line 93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32" name="Group 94"/>
          <p:cNvGrpSpPr>
            <a:grpSpLocks/>
          </p:cNvGrpSpPr>
          <p:nvPr/>
        </p:nvGrpSpPr>
        <p:grpSpPr bwMode="auto">
          <a:xfrm>
            <a:off x="6324600" y="2667000"/>
            <a:ext cx="304800" cy="152400"/>
            <a:chOff x="1680" y="1680"/>
            <a:chExt cx="192" cy="96"/>
          </a:xfrm>
        </p:grpSpPr>
        <p:sp>
          <p:nvSpPr>
            <p:cNvPr id="79936" name="Line 95"/>
            <p:cNvSpPr>
              <a:spLocks noChangeShapeType="1"/>
            </p:cNvSpPr>
            <p:nvPr/>
          </p:nvSpPr>
          <p:spPr bwMode="auto">
            <a:xfrm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7" name="Line 96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8" name="Line 97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933" name="Line 98"/>
          <p:cNvSpPr>
            <a:spLocks noChangeShapeType="1"/>
          </p:cNvSpPr>
          <p:nvPr/>
        </p:nvSpPr>
        <p:spPr bwMode="auto">
          <a:xfrm>
            <a:off x="6781800" y="2819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34" name="Line 99"/>
          <p:cNvSpPr>
            <a:spLocks noChangeShapeType="1"/>
          </p:cNvSpPr>
          <p:nvPr/>
        </p:nvSpPr>
        <p:spPr bwMode="auto">
          <a:xfrm flipV="1">
            <a:off x="6781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35" name="Line 100"/>
          <p:cNvSpPr>
            <a:spLocks noChangeShapeType="1"/>
          </p:cNvSpPr>
          <p:nvPr/>
        </p:nvSpPr>
        <p:spPr bwMode="auto">
          <a:xfrm flipV="1">
            <a:off x="6934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62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Doing a small piece of work, complete it and get the next piece</a:t>
            </a:r>
          </a:p>
          <a:p>
            <a:pPr lvl="1"/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MPI_Bcast</a:t>
            </a:r>
            <a:endParaRPr kumimoji="1" lang="en-US" altLang="zh-CN" dirty="0" smtClean="0"/>
          </a:p>
          <a:p>
            <a:r>
              <a:rPr kumimoji="1" lang="en-US" altLang="zh-CN" dirty="0" smtClean="0"/>
              <a:t>No N is required to know at the beginning</a:t>
            </a:r>
          </a:p>
          <a:p>
            <a:r>
              <a:rPr kumimoji="1" lang="en-US" altLang="zh-CN" dirty="0" smtClean="0"/>
              <a:t>Need a reduce support similar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MPI_Reduce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16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8824479" cy="47942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dirty="0" smtClean="0">
                <a:cs typeface="Times New Roman" charset="0"/>
              </a:rPr>
              <a:t>The</a:t>
            </a:r>
            <a:r>
              <a:rPr kumimoji="0" lang="zh-CN" altLang="en-US" sz="4000" dirty="0" smtClean="0">
                <a:cs typeface="Times New Roman" charset="0"/>
              </a:rPr>
              <a:t> </a:t>
            </a:r>
            <a:r>
              <a:rPr kumimoji="0" lang="en-US" altLang="zh-CN" sz="4000" dirty="0" err="1" smtClean="0">
                <a:cs typeface="Times New Roman" charset="0"/>
              </a:rPr>
              <a:t>Map</a:t>
            </a:r>
            <a:r>
              <a:rPr lang="en-US" altLang="zh-CN" sz="4000" dirty="0" err="1" smtClean="0">
                <a:cs typeface="Times New Roman" charset="0"/>
              </a:rPr>
              <a:t>Reduce</a:t>
            </a:r>
            <a:r>
              <a:rPr lang="zh-CN" altLang="en-US" sz="4000" dirty="0" smtClean="0">
                <a:cs typeface="Times New Roman" charset="0"/>
              </a:rPr>
              <a:t> </a:t>
            </a:r>
            <a:r>
              <a:rPr kumimoji="0" lang="en-US" altLang="zh-CN" sz="4000" dirty="0" smtClean="0">
                <a:cs typeface="Times New Roman" charset="0"/>
              </a:rPr>
              <a:t>Programming </a:t>
            </a:r>
            <a:r>
              <a:rPr kumimoji="0" lang="en-US" altLang="zh-CN" sz="4000" dirty="0">
                <a:cs typeface="Times New Roman" charset="0"/>
              </a:rPr>
              <a:t>Model</a:t>
            </a:r>
            <a:endParaRPr kumimoji="0" lang="zh-CN" altLang="en-US" sz="4000" dirty="0">
              <a:cs typeface="Times New Roman" charset="0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457200" y="1300163"/>
            <a:ext cx="8001000" cy="41767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3600" dirty="0">
                <a:latin typeface="Calibri" charset="0"/>
              </a:rPr>
              <a:t>Borrows from functional programming</a:t>
            </a:r>
          </a:p>
          <a:p>
            <a:pPr>
              <a:lnSpc>
                <a:spcPct val="80000"/>
              </a:lnSpc>
            </a:pPr>
            <a:r>
              <a:rPr kumimoji="0" lang="en-US" altLang="zh-CN" sz="3600" dirty="0">
                <a:latin typeface="Calibri" charset="0"/>
              </a:rPr>
              <a:t>Users implement interface of two functions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kumimoji="0" lang="en-US" altLang="zh-CN" sz="2700" dirty="0">
              <a:latin typeface="Calibri" charset="0"/>
            </a:endParaRPr>
          </a:p>
          <a:p>
            <a:pPr lvl="1">
              <a:lnSpc>
                <a:spcPct val="80000"/>
              </a:lnSpc>
            </a:pPr>
            <a:r>
              <a:rPr kumimoji="0" lang="en-US" altLang="zh-CN" sz="2400" b="1" dirty="0">
                <a:latin typeface="Courier New" charset="0"/>
                <a:cs typeface="宋体" charset="0"/>
              </a:rPr>
              <a:t>map  (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in_key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, 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in_value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) -&gt; </a:t>
            </a:r>
          </a:p>
          <a:p>
            <a:pPr lvl="1">
              <a:lnSpc>
                <a:spcPct val="80000"/>
              </a:lnSpc>
              <a:buFont typeface="Wingdings 2" charset="0"/>
              <a:buNone/>
            </a:pPr>
            <a:r>
              <a:rPr kumimoji="0" lang="en-US" altLang="zh-CN" sz="2400" b="1" dirty="0">
                <a:latin typeface="Courier New" charset="0"/>
                <a:cs typeface="宋体" charset="0"/>
              </a:rPr>
              <a:t>		(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out_key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, 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intermediate_value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) list</a:t>
            </a:r>
          </a:p>
          <a:p>
            <a:pPr lvl="1">
              <a:lnSpc>
                <a:spcPct val="80000"/>
              </a:lnSpc>
              <a:buFont typeface="Wingdings 2" charset="0"/>
              <a:buNone/>
            </a:pPr>
            <a:endParaRPr kumimoji="0" lang="en-US" altLang="zh-CN" sz="2400" b="1" dirty="0">
              <a:latin typeface="Courier New" charset="0"/>
              <a:cs typeface="宋体" charset="0"/>
            </a:endParaRPr>
          </a:p>
          <a:p>
            <a:pPr lvl="1">
              <a:lnSpc>
                <a:spcPct val="80000"/>
              </a:lnSpc>
            </a:pPr>
            <a:r>
              <a:rPr kumimoji="0" lang="en-US" altLang="zh-CN" sz="2400" b="1" dirty="0">
                <a:latin typeface="Courier New" charset="0"/>
                <a:cs typeface="宋体" charset="0"/>
              </a:rPr>
              <a:t>reduce (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out_key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, 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intermediate_value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 list) -&gt;</a:t>
            </a:r>
          </a:p>
          <a:p>
            <a:pPr lvl="1">
              <a:lnSpc>
                <a:spcPct val="80000"/>
              </a:lnSpc>
              <a:buFont typeface="Wingdings 2" charset="0"/>
              <a:buNone/>
            </a:pPr>
            <a:r>
              <a:rPr kumimoji="0" lang="en-US" altLang="zh-CN" sz="2400" b="1" dirty="0">
                <a:latin typeface="Courier New" charset="0"/>
                <a:cs typeface="宋体" charset="0"/>
              </a:rPr>
              <a:t>		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out_value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 list</a:t>
            </a:r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5592CF59-BF19-6D4A-BC31-B949378FD62F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87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7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 idx="4294967295"/>
          </p:nvPr>
        </p:nvSpPr>
        <p:spPr>
          <a:xfrm>
            <a:off x="65088" y="39688"/>
            <a:ext cx="1814512" cy="533400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Map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4294967295"/>
          </p:nvPr>
        </p:nvSpPr>
        <p:spPr>
          <a:xfrm>
            <a:off x="769938" y="1185863"/>
            <a:ext cx="7513637" cy="4500562"/>
          </a:xfrm>
        </p:spPr>
        <p:txBody>
          <a:bodyPr/>
          <a:lstStyle/>
          <a:p>
            <a:r>
              <a:rPr kumimoji="0" lang="en-US" altLang="zh-CN">
                <a:latin typeface="Calibri" charset="0"/>
              </a:rPr>
              <a:t>Records from the data source (lines out of files, rows of a database, etc) are fed into the map function as key*value pairs: e.g., (filename, line).</a:t>
            </a:r>
          </a:p>
          <a:p>
            <a:r>
              <a:rPr kumimoji="0" lang="en-US" altLang="zh-CN">
                <a:latin typeface="Calibri" charset="0"/>
              </a:rPr>
              <a:t>map() produces one or more </a:t>
            </a:r>
            <a:r>
              <a:rPr kumimoji="0" lang="en-US" altLang="zh-CN" i="1">
                <a:latin typeface="Calibri" charset="0"/>
              </a:rPr>
              <a:t>intermediate</a:t>
            </a:r>
            <a:r>
              <a:rPr kumimoji="0" lang="en-US" altLang="zh-CN">
                <a:latin typeface="Calibri" charset="0"/>
              </a:rPr>
              <a:t> values along with an output key from the input.</a:t>
            </a:r>
          </a:p>
        </p:txBody>
      </p:sp>
      <p:sp>
        <p:nvSpPr>
          <p:cNvPr id="4403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3CD49674-E5AA-6F4D-94F9-86466A3450C0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88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concept of Key-value 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</a:p>
          <a:p>
            <a:pPr lvl="1"/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</a:p>
          <a:p>
            <a:r>
              <a:rPr kumimoji="1" lang="zh-CN" altLang="zh-CN" dirty="0" smtClean="0"/>
              <a:t>&lt;</a:t>
            </a:r>
            <a:r>
              <a:rPr kumimoji="1" lang="en-US" altLang="zh-CN" dirty="0" smtClean="0"/>
              <a:t>c,5</a:t>
            </a:r>
            <a:r>
              <a:rPr kumimoji="1" lang="en-US" altLang="zh-CN" dirty="0" smtClean="0">
                <a:ea typeface="+mj-ea"/>
              </a:rPr>
              <a:t>&gt;,&lt;b,0&gt;,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&lt;a,2&gt;,&lt;c,6&gt;,&lt;c,7&gt;</a:t>
            </a:r>
          </a:p>
          <a:p>
            <a:r>
              <a:rPr kumimoji="1" lang="en-US" altLang="zh-CN" dirty="0" smtClean="0">
                <a:ea typeface="+mj-ea"/>
              </a:rPr>
              <a:t>What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is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the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average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of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c?</a:t>
            </a:r>
          </a:p>
          <a:p>
            <a:r>
              <a:rPr kumimoji="1" lang="en-US" altLang="zh-CN" dirty="0" smtClean="0">
                <a:ea typeface="+mj-ea"/>
              </a:rPr>
              <a:t>Use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c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to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retrieve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data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from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the</a:t>
            </a:r>
            <a:r>
              <a:rPr kumimoji="1" lang="zh-CN" altLang="en-US" dirty="0" smtClean="0">
                <a:ea typeface="+mj-ea"/>
              </a:rPr>
              <a:t> </a:t>
            </a:r>
            <a:r>
              <a:rPr kumimoji="1" lang="en-US" altLang="zh-CN" dirty="0" smtClean="0">
                <a:ea typeface="+mj-ea"/>
              </a:rPr>
              <a:t>list</a:t>
            </a:r>
            <a:endParaRPr kumimoji="1" lang="zh-CN" alt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966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黑体" charset="0"/>
              </a:rPr>
              <a:t>Essentials</a:t>
            </a:r>
            <a:r>
              <a:rPr lang="zh-CN" altLang="en-US" dirty="0" smtClean="0">
                <a:ea typeface="黑体" charset="0"/>
              </a:rPr>
              <a:t> </a:t>
            </a:r>
            <a:r>
              <a:rPr lang="en-US" altLang="zh-CN" dirty="0" smtClean="0">
                <a:ea typeface="黑体" charset="0"/>
              </a:rPr>
              <a:t>for</a:t>
            </a:r>
            <a:r>
              <a:rPr lang="zh-CN" altLang="en-US" dirty="0" smtClean="0">
                <a:ea typeface="黑体" charset="0"/>
              </a:rPr>
              <a:t> </a:t>
            </a:r>
            <a:r>
              <a:rPr lang="en-US" altLang="zh-CN" dirty="0" smtClean="0">
                <a:ea typeface="黑体" charset="0"/>
              </a:rPr>
              <a:t>Big</a:t>
            </a:r>
            <a:r>
              <a:rPr lang="zh-CN" altLang="en-US" dirty="0" smtClean="0">
                <a:ea typeface="黑体" charset="0"/>
              </a:rPr>
              <a:t> </a:t>
            </a:r>
            <a:r>
              <a:rPr lang="en-US" altLang="zh-CN" dirty="0" smtClean="0">
                <a:ea typeface="黑体" charset="0"/>
              </a:rPr>
              <a:t>Data</a:t>
            </a:r>
            <a:endParaRPr lang="zh-CN" altLang="en-US" dirty="0">
              <a:ea typeface="黑体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901916"/>
              </p:ext>
            </p:extLst>
          </p:nvPr>
        </p:nvGraphicFramePr>
        <p:xfrm>
          <a:off x="533400" y="1268413"/>
          <a:ext cx="8001000" cy="475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3731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tx1"/>
                </a:solidFill>
                <a:latin typeface="Arial" charset="0"/>
                <a:ea typeface="宋体" charset="0"/>
                <a:cs typeface="Times New Roman" charset="0"/>
              </a:defRPr>
            </a:lvl1pPr>
            <a:lvl2pPr marL="742950" indent="-28575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fld id="{E6FE9931-FF8F-634E-8B03-5E48F8BD96DD}" type="slidenum">
              <a:rPr lang="en-US" altLang="zh-CN" sz="1400">
                <a:latin typeface="Times New Roman" charset="0"/>
                <a:ea typeface="SimSun" charset="0"/>
                <a:cs typeface="SimSun" charset="0"/>
              </a:rPr>
              <a:pPr/>
              <a:t>9</a:t>
            </a:fld>
            <a:endParaRPr lang="en-US" altLang="zh-CN" sz="1400">
              <a:latin typeface="Times New Roma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2316163" cy="47942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Reduce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4294967295"/>
          </p:nvPr>
        </p:nvSpPr>
        <p:spPr>
          <a:xfrm>
            <a:off x="457200" y="1412875"/>
            <a:ext cx="8001000" cy="4835525"/>
          </a:xfrm>
        </p:spPr>
        <p:txBody>
          <a:bodyPr/>
          <a:lstStyle/>
          <a:p>
            <a:r>
              <a:rPr kumimoji="0" lang="en-US" altLang="zh-CN">
                <a:latin typeface="Calibri" charset="0"/>
              </a:rPr>
              <a:t>After the map phase is over, all the intermediate values for a given output key are combined together into a list</a:t>
            </a:r>
          </a:p>
          <a:p>
            <a:r>
              <a:rPr kumimoji="0" lang="en-US" altLang="zh-CN">
                <a:latin typeface="Calibri" charset="0"/>
              </a:rPr>
              <a:t>reduce() combines those intermediate values into one or more </a:t>
            </a:r>
            <a:r>
              <a:rPr kumimoji="0" lang="en-US" altLang="zh-CN" i="1">
                <a:latin typeface="Calibri" charset="0"/>
              </a:rPr>
              <a:t>final values</a:t>
            </a:r>
            <a:r>
              <a:rPr kumimoji="0" lang="en-US" altLang="zh-CN">
                <a:latin typeface="Calibri" charset="0"/>
              </a:rPr>
              <a:t> for that same output key </a:t>
            </a:r>
          </a:p>
          <a:p>
            <a:r>
              <a:rPr kumimoji="0" lang="en-US" altLang="zh-CN">
                <a:latin typeface="Calibri" charset="0"/>
              </a:rPr>
              <a:t>(in practice, usually only one final value per key)</a:t>
            </a:r>
            <a:endParaRPr kumimoji="0" lang="zh-CN" altLang="en-US">
              <a:latin typeface="Calibri" charset="0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E2D218CB-63DB-E846-BD4D-58BA16A98734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90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2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3565525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Architecture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608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AC190A9E-42E4-604C-AAAC-F6178F070EE2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91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graphicFrame>
        <p:nvGraphicFramePr>
          <p:cNvPr id="46083" name="Object 2"/>
          <p:cNvGraphicFramePr>
            <a:graphicFrameLocks noChangeAspect="1"/>
          </p:cNvGraphicFramePr>
          <p:nvPr/>
        </p:nvGraphicFramePr>
        <p:xfrm>
          <a:off x="0" y="1785938"/>
          <a:ext cx="914400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0" name="Visio" r:id="rId3" imgW="9131300" imgH="6921500" progId="Visio.Drawing.11">
                  <p:embed/>
                </p:oleObj>
              </mc:Choice>
              <mc:Fallback>
                <p:oleObj name="Visio" r:id="rId3" imgW="9131300" imgH="6921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85938"/>
                        <a:ext cx="9144000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38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2838450" cy="5873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Parallelism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4294967295"/>
          </p:nvPr>
        </p:nvSpPr>
        <p:spPr>
          <a:xfrm>
            <a:off x="727075" y="1087438"/>
            <a:ext cx="8001000" cy="5160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>
                <a:latin typeface="Calibri" charset="0"/>
              </a:rPr>
              <a:t>map() functions run in parallel, creating different intermediate values from different input data sets</a:t>
            </a: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Calibri" charset="0"/>
              </a:rPr>
              <a:t>reduce() functions also run in parallel, each working on a different output key</a:t>
            </a: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Calibri" charset="0"/>
              </a:rPr>
              <a:t>All values are processed </a:t>
            </a:r>
            <a:r>
              <a:rPr kumimoji="0" lang="en-US" altLang="zh-CN" i="1">
                <a:latin typeface="Calibri" charset="0"/>
              </a:rPr>
              <a:t>independently</a:t>
            </a:r>
            <a:endParaRPr kumimoji="0" lang="en-US" altLang="zh-CN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Calibri" charset="0"/>
              </a:rPr>
              <a:t>Bottleneck: reduce phase can’t start until map phase is completely finished.</a:t>
            </a:r>
            <a:endParaRPr kumimoji="0" lang="zh-CN" altLang="en-US">
              <a:latin typeface="Calibri" charset="0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81EEBF41-6B30-2D4A-9431-1209FCF6C707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92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1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8931275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Example: Count word occurrences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8130" name="内容占位符 2"/>
          <p:cNvSpPr>
            <a:spLocks noGrp="1"/>
          </p:cNvSpPr>
          <p:nvPr>
            <p:ph idx="4294967295"/>
          </p:nvPr>
        </p:nvSpPr>
        <p:spPr>
          <a:xfrm>
            <a:off x="541338" y="1330325"/>
            <a:ext cx="8229600" cy="4389438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map(String input_key, String input_value):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 // input_key: document name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 // input_value: document contents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0" lang="en-US" altLang="zh-CN" sz="1800" b="1">
                <a:solidFill>
                  <a:srgbClr val="0000FF"/>
                </a:solidFill>
                <a:latin typeface="Courier New" charset="0"/>
              </a:rPr>
              <a:t>for each</a:t>
            </a: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word w </a:t>
            </a:r>
            <a:r>
              <a:rPr kumimoji="0" lang="en-US" altLang="zh-CN" sz="1800" b="1">
                <a:solidFill>
                  <a:srgbClr val="0000FF"/>
                </a:solidFill>
                <a:latin typeface="Courier New" charset="0"/>
              </a:rPr>
              <a:t>in</a:t>
            </a: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input_value: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kumimoji="0" lang="en-US" altLang="zh-CN" sz="1800" b="1">
                <a:solidFill>
                  <a:srgbClr val="0000FF"/>
                </a:solidFill>
                <a:latin typeface="Courier New" charset="0"/>
              </a:rPr>
              <a:t>EmitIntermediate</a:t>
            </a: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(w, "1");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endParaRPr kumimoji="0" lang="en-US" altLang="zh-CN" sz="18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reduce(String output_key, Iterator intermediate_values):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 // output_key: a word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 // output_values: a list of counts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0" lang="en-US" altLang="zh-CN" sz="1800" b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result = 0;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0" lang="en-US" altLang="zh-CN" sz="1800" b="1">
                <a:solidFill>
                  <a:srgbClr val="0000FF"/>
                </a:solidFill>
                <a:latin typeface="Courier New" charset="0"/>
              </a:rPr>
              <a:t>for each</a:t>
            </a: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v </a:t>
            </a:r>
            <a:r>
              <a:rPr kumimoji="0" lang="en-US" altLang="zh-CN" sz="1800" b="1">
                <a:solidFill>
                  <a:srgbClr val="0000FF"/>
                </a:solidFill>
                <a:latin typeface="Courier New" charset="0"/>
              </a:rPr>
              <a:t>in</a:t>
            </a: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intermediate_values: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   result += ParseInt(v);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0" lang="en-US" altLang="zh-CN" sz="1800" b="1">
                <a:solidFill>
                  <a:srgbClr val="0000FF"/>
                </a:solidFill>
                <a:latin typeface="Courier New" charset="0"/>
              </a:rPr>
              <a:t>Emit</a:t>
            </a:r>
            <a:r>
              <a:rPr kumimoji="0" lang="en-US" altLang="zh-CN" sz="1800" b="1">
                <a:solidFill>
                  <a:srgbClr val="000000"/>
                </a:solidFill>
                <a:latin typeface="Courier New" charset="0"/>
              </a:rPr>
              <a:t>(AsString(result));</a:t>
            </a:r>
            <a:endParaRPr kumimoji="0" lang="zh-CN" altLang="en-US" b="1">
              <a:latin typeface="Calibri" charset="0"/>
            </a:endParaRPr>
          </a:p>
        </p:txBody>
      </p:sp>
      <p:sp>
        <p:nvSpPr>
          <p:cNvPr id="48131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33E35405-F37C-F24F-9898-F47A7FD8FBA6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93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5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7874000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Example vs. Actual Source Code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4294967295"/>
          </p:nvPr>
        </p:nvSpPr>
        <p:spPr>
          <a:xfrm>
            <a:off x="847725" y="1198563"/>
            <a:ext cx="8001000" cy="3973512"/>
          </a:xfrm>
        </p:spPr>
        <p:txBody>
          <a:bodyPr/>
          <a:lstStyle/>
          <a:p>
            <a:r>
              <a:rPr kumimoji="0" lang="en-US" altLang="zh-CN" sz="2800" dirty="0">
                <a:latin typeface="Calibri" charset="0"/>
              </a:rPr>
              <a:t>Example is written in pseudo-code</a:t>
            </a:r>
          </a:p>
          <a:p>
            <a:r>
              <a:rPr kumimoji="0" lang="en-US" altLang="zh-CN" sz="2800" dirty="0">
                <a:latin typeface="Calibri" charset="0"/>
              </a:rPr>
              <a:t>Actual implementation is in C+</a:t>
            </a:r>
            <a:r>
              <a:rPr kumimoji="0" lang="en-US" altLang="zh-CN" sz="2800" dirty="0" smtClean="0">
                <a:latin typeface="Calibri" charset="0"/>
              </a:rPr>
              <a:t>+ or Java, </a:t>
            </a:r>
            <a:r>
              <a:rPr kumimoji="0" lang="en-US" altLang="zh-CN" sz="2800" dirty="0">
                <a:latin typeface="Calibri" charset="0"/>
              </a:rPr>
              <a:t>using a </a:t>
            </a:r>
            <a:r>
              <a:rPr kumimoji="0" lang="en-US" altLang="zh-CN" sz="2800" dirty="0" err="1">
                <a:latin typeface="Calibri" charset="0"/>
              </a:rPr>
              <a:t>MapReduce</a:t>
            </a:r>
            <a:r>
              <a:rPr kumimoji="0" lang="en-US" altLang="zh-CN" sz="2800" dirty="0">
                <a:latin typeface="Calibri" charset="0"/>
              </a:rPr>
              <a:t> </a:t>
            </a:r>
            <a:r>
              <a:rPr kumimoji="0" lang="en-US" altLang="zh-CN" sz="2800" dirty="0" smtClean="0">
                <a:latin typeface="Calibri" charset="0"/>
              </a:rPr>
              <a:t>library</a:t>
            </a:r>
            <a:endParaRPr kumimoji="0" lang="en-US" altLang="zh-CN" sz="2800" dirty="0">
              <a:latin typeface="Calibri" charset="0"/>
            </a:endParaRPr>
          </a:p>
          <a:p>
            <a:r>
              <a:rPr kumimoji="0" lang="en-US" altLang="zh-CN" sz="2800" dirty="0">
                <a:latin typeface="Calibri" charset="0"/>
              </a:rPr>
              <a:t>True code is somewhat more involved (defines how the input key/values are divided up and accessed, etc.)</a:t>
            </a:r>
          </a:p>
        </p:txBody>
      </p:sp>
      <p:sp>
        <p:nvSpPr>
          <p:cNvPr id="4915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611F4A1C-9041-2D4C-BA39-E5D8CE5D9B69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94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3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 idx="4294967295"/>
          </p:nvPr>
        </p:nvSpPr>
        <p:spPr>
          <a:xfrm>
            <a:off x="152400" y="327025"/>
            <a:ext cx="2238375" cy="5873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Example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2170113"/>
          </a:xfrm>
        </p:spPr>
        <p:txBody>
          <a:bodyPr/>
          <a:lstStyle/>
          <a:p>
            <a:r>
              <a:rPr kumimoji="0" lang="en-US" altLang="zh-CN" sz="3600">
                <a:latin typeface="Calibri" charset="0"/>
              </a:rPr>
              <a:t>Page 1: the weather is good</a:t>
            </a:r>
          </a:p>
          <a:p>
            <a:r>
              <a:rPr kumimoji="0" lang="en-US" altLang="zh-CN" sz="3600">
                <a:latin typeface="Calibri" charset="0"/>
              </a:rPr>
              <a:t>Page 2: today is good</a:t>
            </a:r>
          </a:p>
          <a:p>
            <a:r>
              <a:rPr kumimoji="0" lang="en-US" altLang="zh-CN" sz="3600">
                <a:latin typeface="Calibri" charset="0"/>
              </a:rPr>
              <a:t>Page 3: good weather is good.</a:t>
            </a:r>
          </a:p>
        </p:txBody>
      </p:sp>
      <p:sp>
        <p:nvSpPr>
          <p:cNvPr id="50179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5D6E793A-A69D-C245-BC48-DF4857BF8877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95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9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4297363" cy="533400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Map output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2170113"/>
          </a:xfrm>
        </p:spPr>
        <p:txBody>
          <a:bodyPr>
            <a:normAutofit fontScale="77500" lnSpcReduction="20000"/>
          </a:bodyPr>
          <a:lstStyle/>
          <a:p>
            <a:r>
              <a:rPr kumimoji="0" lang="en-US" altLang="zh-CN" sz="2800">
                <a:latin typeface="Calibri" charset="0"/>
              </a:rPr>
              <a:t>Worker 1: 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(the 1), (weather 1), (is 1), (good 1).</a:t>
            </a:r>
          </a:p>
          <a:p>
            <a:r>
              <a:rPr kumimoji="0" lang="en-US" altLang="zh-CN" sz="2800">
                <a:latin typeface="Calibri" charset="0"/>
              </a:rPr>
              <a:t>Worker 2: 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(today 1), (is 1), (good 1).</a:t>
            </a:r>
          </a:p>
          <a:p>
            <a:r>
              <a:rPr kumimoji="0" lang="en-US" altLang="zh-CN" sz="2800">
                <a:latin typeface="Calibri" charset="0"/>
              </a:rPr>
              <a:t>Worker 3: 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(good 1), (weather 1), (is 1), (good 1).</a:t>
            </a:r>
          </a:p>
        </p:txBody>
      </p:sp>
      <p:sp>
        <p:nvSpPr>
          <p:cNvPr id="5120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1DC195DC-EDF9-3940-B270-79F87DDD23C4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96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1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4348163" cy="47942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Reduce Input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6608763" cy="4765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1: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(the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2: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(is 1), (is 1), (is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3: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(weather 1), (weather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4: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(today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5: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(good 1), (good 1), (good 1), (good 1)</a:t>
            </a:r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7BBACA13-5365-FA41-8ADF-BF4491E91A5C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97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7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 idx="4294967295"/>
          </p:nvPr>
        </p:nvSpPr>
        <p:spPr>
          <a:xfrm>
            <a:off x="122238" y="306388"/>
            <a:ext cx="4856162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Reduce Output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4652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1: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(the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2: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(is 3)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3: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(weather 2)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4: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(today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5: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(good 4)</a:t>
            </a:r>
          </a:p>
        </p:txBody>
      </p:sp>
      <p:sp>
        <p:nvSpPr>
          <p:cNvPr id="53251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12C0E982-22BB-DE4C-9965-E133FE8CE29D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98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4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ctrTitle" idx="4294967295"/>
          </p:nvPr>
        </p:nvSpPr>
        <p:spPr>
          <a:xfrm>
            <a:off x="338138" y="2130425"/>
            <a:ext cx="8602662" cy="1916113"/>
          </a:xfrm>
        </p:spPr>
        <p:txBody>
          <a:bodyPr/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Map-Reduce Examples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3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63"/>
  <p:tag name="CVB" val="163"/>
  <p:tag name="BSN" val="163"/>
  <p:tag name="SVT" val="FALSE"/>
  <p:tag name="NBP" val="1"/>
  <p:tag name="SPT" val="FALSE"/>
  <p:tag name="CII" val="1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64"/>
  <p:tag name="CVB" val="164"/>
  <p:tag name="BSN" val="164"/>
  <p:tag name="SVT" val="FALSE"/>
  <p:tag name="NBP" val="1"/>
  <p:tag name="SPT" val="FALSE"/>
  <p:tag name="CII" val="1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65"/>
  <p:tag name="CVB" val="165"/>
  <p:tag name="BSN" val="165"/>
  <p:tag name="SVT" val="FALSE"/>
  <p:tag name="NBP" val="1"/>
  <p:tag name="SPT" val="FALSE"/>
  <p:tag name="CII" val="16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63"/>
  <p:tag name="CVB" val="163"/>
  <p:tag name="BSN" val="163"/>
  <p:tag name="SVT" val="FALSE"/>
  <p:tag name="NBP" val="1"/>
  <p:tag name="SPT" val="FALSE"/>
  <p:tag name="CII" val="1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64"/>
  <p:tag name="CVB" val="164"/>
  <p:tag name="BSN" val="164"/>
  <p:tag name="SVT" val="FALSE"/>
  <p:tag name="NBP" val="1"/>
  <p:tag name="SPT" val="FALSE"/>
  <p:tag name="CII" val="164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6942</Words>
  <Application>Microsoft Macintosh PowerPoint</Application>
  <PresentationFormat>全屏显示(4:3)</PresentationFormat>
  <Paragraphs>1237</Paragraphs>
  <Slides>111</Slides>
  <Notes>53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14" baseType="lpstr">
      <vt:lpstr>Office 主题</vt:lpstr>
      <vt:lpstr>Microsoft 公式</vt:lpstr>
      <vt:lpstr>Visio</vt:lpstr>
      <vt:lpstr>Big Data Summer School </vt:lpstr>
      <vt:lpstr>What is big data?</vt:lpstr>
      <vt:lpstr>What is big data?</vt:lpstr>
      <vt:lpstr>Big data examples</vt:lpstr>
      <vt:lpstr>Data growth</vt:lpstr>
      <vt:lpstr>Social network data-Volume</vt:lpstr>
      <vt:lpstr>Social network data-Velocity</vt:lpstr>
      <vt:lpstr>Social network data-Variety</vt:lpstr>
      <vt:lpstr>Essentials for Big Data</vt:lpstr>
      <vt:lpstr>Paralellism</vt:lpstr>
      <vt:lpstr>Parallelism</vt:lpstr>
      <vt:lpstr>Motivations for Parallellism</vt:lpstr>
      <vt:lpstr>Fundamentals of Parallelism</vt:lpstr>
      <vt:lpstr>Two laws in parallel computing(1)</vt:lpstr>
      <vt:lpstr>Two laws in parallel computing(2)</vt:lpstr>
      <vt:lpstr>In the real world</vt:lpstr>
      <vt:lpstr>Challenges of Parallel Programming</vt:lpstr>
      <vt:lpstr>So what is the rule behind correct  parallelism?</vt:lpstr>
      <vt:lpstr>How Loop 2 are executed in parallel?</vt:lpstr>
      <vt:lpstr>Dependence blocks parallelization</vt:lpstr>
      <vt:lpstr>Load Balance</vt:lpstr>
      <vt:lpstr>How and Why Parallelism</vt:lpstr>
      <vt:lpstr>Shared Memeory Programming Model</vt:lpstr>
      <vt:lpstr>Examples: Measure memory bandwidth with threads</vt:lpstr>
      <vt:lpstr>Main threads</vt:lpstr>
      <vt:lpstr>Thread</vt:lpstr>
      <vt:lpstr>Thread</vt:lpstr>
      <vt:lpstr>Issues with Pthreads</vt:lpstr>
      <vt:lpstr>Introduction to OpenMP</vt:lpstr>
      <vt:lpstr>PowerPoint 演示文稿</vt:lpstr>
      <vt:lpstr>Combining pragmas</vt:lpstr>
      <vt:lpstr>Assigning Iterations</vt:lpstr>
      <vt:lpstr>Schedule Clause Example</vt:lpstr>
      <vt:lpstr>Static Scheduling</vt:lpstr>
      <vt:lpstr>Dynamic Scheduling</vt:lpstr>
      <vt:lpstr>Guided Scheduling</vt:lpstr>
      <vt:lpstr>Scheduling in OpenMP</vt:lpstr>
      <vt:lpstr>Example: Dot Product</vt:lpstr>
      <vt:lpstr>Protect Shared Data</vt:lpstr>
      <vt:lpstr>OpenMP Critical Construct</vt:lpstr>
      <vt:lpstr>Do we have something similar to this in OpenMP?</vt:lpstr>
      <vt:lpstr>OpenMP Reduction Clause</vt:lpstr>
      <vt:lpstr>C/C++ Reduction Operations</vt:lpstr>
      <vt:lpstr>Protect Shared Data</vt:lpstr>
      <vt:lpstr>We have talked a lot on single machine</vt:lpstr>
      <vt:lpstr>Task/Channel Model</vt:lpstr>
      <vt:lpstr>PowerPoint 演示文稿</vt:lpstr>
      <vt:lpstr>A Minimal MPI Program (C)</vt:lpstr>
      <vt:lpstr>Better Hello (C)</vt:lpstr>
      <vt:lpstr>Send_recv samples</vt:lpstr>
      <vt:lpstr>MPI is Simple</vt:lpstr>
      <vt:lpstr>The pi example</vt:lpstr>
      <vt:lpstr>The OpenMP version</vt:lpstr>
      <vt:lpstr>Introduction to Collective Operations in MPI</vt:lpstr>
      <vt:lpstr>Example:  PI in C -1</vt:lpstr>
      <vt:lpstr>Example:  PI in C - 2</vt:lpstr>
      <vt:lpstr>Alternative set of 6 Functions for Simplified MPI</vt:lpstr>
      <vt:lpstr>MPI and HPC cluster architecture </vt:lpstr>
      <vt:lpstr>Tianhe - 2</vt:lpstr>
      <vt:lpstr>Typical Software Stack of HPC</vt:lpstr>
      <vt:lpstr>10 Year for 1000X Performance</vt:lpstr>
      <vt:lpstr>Availability</vt:lpstr>
      <vt:lpstr>Checkpoint and Restart</vt:lpstr>
      <vt:lpstr>Automatic checkpoint and rollback recovery </vt:lpstr>
      <vt:lpstr>I/O overhead of Checkpointing</vt:lpstr>
      <vt:lpstr>In-Memory Checkpoint and Redundant Execution</vt:lpstr>
      <vt:lpstr>File Checkpointing</vt:lpstr>
      <vt:lpstr>Revisit HPC cluster architecture </vt:lpstr>
      <vt:lpstr>Challenges to Big data systems</vt:lpstr>
      <vt:lpstr>Challenges to Big data systems(cont’d)</vt:lpstr>
      <vt:lpstr>Google Cloud Infrastructure</vt:lpstr>
      <vt:lpstr>A representative big data system infrastructure</vt:lpstr>
      <vt:lpstr>Open source big data infrastructure Hadoop</vt:lpstr>
      <vt:lpstr>HDFS Architecture</vt:lpstr>
      <vt:lpstr>HDFS</vt:lpstr>
      <vt:lpstr>PowerPoint 演示文稿</vt:lpstr>
      <vt:lpstr>Why MPI is hard to schedule flexibly and tolerant fault?</vt:lpstr>
      <vt:lpstr>Alternative set of 6 Functions for Simplified MPI</vt:lpstr>
      <vt:lpstr>Revisit the MPI with collective communications</vt:lpstr>
      <vt:lpstr>PowerPoint 演示文稿</vt:lpstr>
      <vt:lpstr>MPI model</vt:lpstr>
      <vt:lpstr>The OpenMP version</vt:lpstr>
      <vt:lpstr>Revisit Static Scheduling</vt:lpstr>
      <vt:lpstr>The OpenMP version - Dynamic</vt:lpstr>
      <vt:lpstr>Revisit Dynamic Scheduling</vt:lpstr>
      <vt:lpstr>Dynamic scheduling on distributed systems</vt:lpstr>
      <vt:lpstr>The MapReduce Programming Model</vt:lpstr>
      <vt:lpstr>Map</vt:lpstr>
      <vt:lpstr>The concept of Key-value pair</vt:lpstr>
      <vt:lpstr>Reduce</vt:lpstr>
      <vt:lpstr>Architecture</vt:lpstr>
      <vt:lpstr>Parallelism</vt:lpstr>
      <vt:lpstr>Example: Count word occurrences</vt:lpstr>
      <vt:lpstr>Example vs. Actual Source Code</vt:lpstr>
      <vt:lpstr>Example</vt:lpstr>
      <vt:lpstr>Map output</vt:lpstr>
      <vt:lpstr>Reduce Input</vt:lpstr>
      <vt:lpstr>Reduce Output</vt:lpstr>
      <vt:lpstr>Map-Reduce Examples</vt:lpstr>
      <vt:lpstr>Problem 1 Distributed Grep</vt:lpstr>
      <vt:lpstr>MR Grep</vt:lpstr>
      <vt:lpstr>Problem 2 Inverted Index</vt:lpstr>
      <vt:lpstr>MR-II</vt:lpstr>
      <vt:lpstr>Iterative MapReduce:  K-Means as an Example</vt:lpstr>
      <vt:lpstr>K-Means Algorithm</vt:lpstr>
      <vt:lpstr>K-Means Algorithm (cont.)</vt:lpstr>
      <vt:lpstr>PowerPoint 演示文稿</vt:lpstr>
      <vt:lpstr>Expressing an Iteration in MapReduce</vt:lpstr>
      <vt:lpstr>But it only completes one iteration</vt:lpstr>
      <vt:lpstr>MapReduce Conclusions</vt:lpstr>
      <vt:lpstr>Thanks 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wenguang</dc:creator>
  <cp:lastModifiedBy>chen wenguang</cp:lastModifiedBy>
  <cp:revision>143</cp:revision>
  <dcterms:created xsi:type="dcterms:W3CDTF">2015-03-01T08:00:15Z</dcterms:created>
  <dcterms:modified xsi:type="dcterms:W3CDTF">2016-07-12T02:12:50Z</dcterms:modified>
</cp:coreProperties>
</file>