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01" r:id="rId5"/>
    <p:sldId id="259" r:id="rId6"/>
    <p:sldId id="299" r:id="rId7"/>
    <p:sldId id="260" r:id="rId8"/>
    <p:sldId id="261" r:id="rId9"/>
    <p:sldId id="263" r:id="rId10"/>
    <p:sldId id="264" r:id="rId11"/>
    <p:sldId id="300" r:id="rId12"/>
    <p:sldId id="265" r:id="rId13"/>
    <p:sldId id="266" r:id="rId14"/>
    <p:sldId id="267" r:id="rId15"/>
    <p:sldId id="268" r:id="rId16"/>
    <p:sldId id="298" r:id="rId17"/>
    <p:sldId id="270" r:id="rId18"/>
    <p:sldId id="271" r:id="rId19"/>
    <p:sldId id="302" r:id="rId20"/>
    <p:sldId id="30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11" r:id="rId29"/>
    <p:sldId id="312" r:id="rId30"/>
    <p:sldId id="313" r:id="rId31"/>
    <p:sldId id="279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4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6635928"/>
        <c:axId val="-1976664600"/>
      </c:barChart>
      <c:catAx>
        <c:axId val="-1976635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76664600"/>
        <c:crosses val="autoZero"/>
        <c:auto val="1"/>
        <c:lblAlgn val="ctr"/>
        <c:lblOffset val="100"/>
        <c:noMultiLvlLbl val="0"/>
      </c:catAx>
      <c:valAx>
        <c:axId val="-19766646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76635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1F6B2-B427-4B43-BBDA-22CAC1FE30BB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0CAB96-E10C-6947-9DB3-38B8FBEE5780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 smtClean="0"/>
            <a:t>Programming</a:t>
          </a:r>
          <a:endParaRPr kumimoji="1" lang="zh-CN" altLang="en-US" dirty="0" smtClean="0"/>
        </a:p>
        <a:p>
          <a:pPr rtl="0"/>
          <a:r>
            <a:rPr kumimoji="1" lang="en-US" altLang="zh-CN" dirty="0" smtClean="0"/>
            <a:t>Model</a:t>
          </a:r>
          <a:endParaRPr lang="zh-CN" altLang="en-US" dirty="0"/>
        </a:p>
      </dgm:t>
    </dgm:pt>
    <dgm:pt modelId="{E8181AB2-1FA9-1A46-B70E-5B17BF9B993B}" type="parTrans" cxnId="{F7CEABDE-E216-A847-A15B-5437D368E30E}">
      <dgm:prSet/>
      <dgm:spPr/>
      <dgm:t>
        <a:bodyPr/>
        <a:lstStyle/>
        <a:p>
          <a:endParaRPr lang="zh-CN" altLang="en-US"/>
        </a:p>
      </dgm:t>
    </dgm:pt>
    <dgm:pt modelId="{D293331E-21A2-B24C-9E65-681B745A840D}" type="sibTrans" cxnId="{F7CEABDE-E216-A847-A15B-5437D368E30E}">
      <dgm:prSet/>
      <dgm:spPr/>
      <dgm:t>
        <a:bodyPr/>
        <a:lstStyle/>
        <a:p>
          <a:endParaRPr lang="zh-CN" altLang="en-US"/>
        </a:p>
      </dgm:t>
    </dgm:pt>
    <dgm:pt modelId="{A45A7DE4-6DE2-DE4C-9AFA-B76F13C93B44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 smtClean="0"/>
            <a:t>Fault</a:t>
          </a:r>
          <a:r>
            <a:rPr kumimoji="1" lang="zh-CN" altLang="en-US" dirty="0" smtClean="0"/>
            <a:t> </a:t>
          </a:r>
        </a:p>
        <a:p>
          <a:pPr rtl="0"/>
          <a:r>
            <a:rPr kumimoji="1" lang="en-US" altLang="zh-CN" dirty="0" smtClean="0"/>
            <a:t>Tolerance</a:t>
          </a:r>
          <a:endParaRPr lang="zh-CN" altLang="en-US" dirty="0"/>
        </a:p>
      </dgm:t>
    </dgm:pt>
    <dgm:pt modelId="{6CC36BB6-AB75-7B43-A1A9-B1DFAD37FB80}" type="parTrans" cxnId="{50CDF92F-895E-214D-9403-2444435700DF}">
      <dgm:prSet/>
      <dgm:spPr/>
      <dgm:t>
        <a:bodyPr/>
        <a:lstStyle/>
        <a:p>
          <a:endParaRPr lang="zh-CN" altLang="en-US"/>
        </a:p>
      </dgm:t>
    </dgm:pt>
    <dgm:pt modelId="{CFD17DB9-5E99-4A45-9D5B-F810B212AF29}" type="sibTrans" cxnId="{50CDF92F-895E-214D-9403-2444435700DF}">
      <dgm:prSet/>
      <dgm:spPr/>
      <dgm:t>
        <a:bodyPr/>
        <a:lstStyle/>
        <a:p>
          <a:endParaRPr lang="zh-CN" altLang="en-US"/>
        </a:p>
      </dgm:t>
    </dgm:pt>
    <dgm:pt modelId="{F5D57EDF-D20E-E84B-93A1-EC6AA7CA38EB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altLang="zh-CN" dirty="0" smtClean="0"/>
            <a:t>Performance/</a:t>
          </a:r>
          <a:endParaRPr kumimoji="1" lang="zh-CN" altLang="en-US" dirty="0" smtClean="0"/>
        </a:p>
        <a:p>
          <a:pPr rtl="0"/>
          <a:r>
            <a:rPr kumimoji="1" lang="en-US" altLang="zh-CN" dirty="0" smtClean="0"/>
            <a:t>Cost</a:t>
          </a:r>
          <a:endParaRPr lang="zh-CN" altLang="en-US" dirty="0"/>
        </a:p>
      </dgm:t>
    </dgm:pt>
    <dgm:pt modelId="{957F11EB-0F58-3F41-81D3-CC26AA007776}" type="parTrans" cxnId="{389C1323-6223-E64A-8038-4CAD47153223}">
      <dgm:prSet/>
      <dgm:spPr/>
      <dgm:t>
        <a:bodyPr/>
        <a:lstStyle/>
        <a:p>
          <a:endParaRPr lang="zh-CN" altLang="en-US"/>
        </a:p>
      </dgm:t>
    </dgm:pt>
    <dgm:pt modelId="{BBF64C51-8964-384F-89E1-53861017339F}" type="sibTrans" cxnId="{389C1323-6223-E64A-8038-4CAD47153223}">
      <dgm:prSet/>
      <dgm:spPr/>
      <dgm:t>
        <a:bodyPr/>
        <a:lstStyle/>
        <a:p>
          <a:endParaRPr lang="zh-CN" altLang="en-US"/>
        </a:p>
      </dgm:t>
    </dgm:pt>
    <dgm:pt modelId="{6C31EC81-A2BB-BA4C-A4E1-091377EE5F93}" type="pres">
      <dgm:prSet presAssocID="{BA21F6B2-B427-4B43-BBDA-22CAC1FE30B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E2F7FF-1B3D-DF4B-8A43-11185B65FD17}" type="pres">
      <dgm:prSet presAssocID="{410CAB96-E10C-6947-9DB3-38B8FBEE5780}" presName="node" presStyleLbl="node1" presStyleIdx="0" presStyleCnt="3" custRadScaleRad="899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0F085-C0B5-D54D-AADC-6846FAA20250}" type="pres">
      <dgm:prSet presAssocID="{410CAB96-E10C-6947-9DB3-38B8FBEE5780}" presName="spNode" presStyleCnt="0"/>
      <dgm:spPr/>
    </dgm:pt>
    <dgm:pt modelId="{AB659907-6DE2-004B-AFF2-28BA3965A190}" type="pres">
      <dgm:prSet presAssocID="{D293331E-21A2-B24C-9E65-681B745A840D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423977B7-C6E8-E24E-91C4-A1819E8D99B4}" type="pres">
      <dgm:prSet presAssocID="{F5D57EDF-D20E-E84B-93A1-EC6AA7CA38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FFD8E-32A3-F747-B342-4C436C75302A}" type="pres">
      <dgm:prSet presAssocID="{F5D57EDF-D20E-E84B-93A1-EC6AA7CA38EB}" presName="spNode" presStyleCnt="0"/>
      <dgm:spPr/>
    </dgm:pt>
    <dgm:pt modelId="{1A643914-5D64-FB4D-B29F-F32770A0D951}" type="pres">
      <dgm:prSet presAssocID="{BBF64C51-8964-384F-89E1-53861017339F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85159006-7E54-CB40-8E70-F4A7F7F54507}" type="pres">
      <dgm:prSet presAssocID="{A45A7DE4-6DE2-DE4C-9AFA-B76F13C93B4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94D30-E4C4-0D4B-B964-99A61AD3BAE6}" type="pres">
      <dgm:prSet presAssocID="{A45A7DE4-6DE2-DE4C-9AFA-B76F13C93B44}" presName="spNode" presStyleCnt="0"/>
      <dgm:spPr/>
    </dgm:pt>
    <dgm:pt modelId="{FD39D7C8-A6BC-EA44-936B-5575A78D5A85}" type="pres">
      <dgm:prSet presAssocID="{CFD17DB9-5E99-4A45-9D5B-F810B212AF29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1A8006C-CAAF-9C4A-9E29-2D928825E7EF}" type="presOf" srcId="{BA21F6B2-B427-4B43-BBDA-22CAC1FE30BB}" destId="{6C31EC81-A2BB-BA4C-A4E1-091377EE5F93}" srcOrd="0" destOrd="0" presId="urn:microsoft.com/office/officeart/2005/8/layout/cycle6"/>
    <dgm:cxn modelId="{389C1323-6223-E64A-8038-4CAD47153223}" srcId="{BA21F6B2-B427-4B43-BBDA-22CAC1FE30BB}" destId="{F5D57EDF-D20E-E84B-93A1-EC6AA7CA38EB}" srcOrd="1" destOrd="0" parTransId="{957F11EB-0F58-3F41-81D3-CC26AA007776}" sibTransId="{BBF64C51-8964-384F-89E1-53861017339F}"/>
    <dgm:cxn modelId="{93BE241B-1730-BA4D-9A3B-319226F623C2}" type="presOf" srcId="{F5D57EDF-D20E-E84B-93A1-EC6AA7CA38EB}" destId="{423977B7-C6E8-E24E-91C4-A1819E8D99B4}" srcOrd="0" destOrd="0" presId="urn:microsoft.com/office/officeart/2005/8/layout/cycle6"/>
    <dgm:cxn modelId="{F7CEABDE-E216-A847-A15B-5437D368E30E}" srcId="{BA21F6B2-B427-4B43-BBDA-22CAC1FE30BB}" destId="{410CAB96-E10C-6947-9DB3-38B8FBEE5780}" srcOrd="0" destOrd="0" parTransId="{E8181AB2-1FA9-1A46-B70E-5B17BF9B993B}" sibTransId="{D293331E-21A2-B24C-9E65-681B745A840D}"/>
    <dgm:cxn modelId="{AA702AF0-B0C0-F240-8D31-492EB2D04E6D}" type="presOf" srcId="{D293331E-21A2-B24C-9E65-681B745A840D}" destId="{AB659907-6DE2-004B-AFF2-28BA3965A190}" srcOrd="0" destOrd="0" presId="urn:microsoft.com/office/officeart/2005/8/layout/cycle6"/>
    <dgm:cxn modelId="{F500CD1B-3C65-254E-BCCD-299319BC1C20}" type="presOf" srcId="{CFD17DB9-5E99-4A45-9D5B-F810B212AF29}" destId="{FD39D7C8-A6BC-EA44-936B-5575A78D5A85}" srcOrd="0" destOrd="0" presId="urn:microsoft.com/office/officeart/2005/8/layout/cycle6"/>
    <dgm:cxn modelId="{7CBB7CDA-64DE-AB4B-B8B3-0C78E11257F9}" type="presOf" srcId="{410CAB96-E10C-6947-9DB3-38B8FBEE5780}" destId="{F6E2F7FF-1B3D-DF4B-8A43-11185B65FD17}" srcOrd="0" destOrd="0" presId="urn:microsoft.com/office/officeart/2005/8/layout/cycle6"/>
    <dgm:cxn modelId="{50CDF92F-895E-214D-9403-2444435700DF}" srcId="{BA21F6B2-B427-4B43-BBDA-22CAC1FE30BB}" destId="{A45A7DE4-6DE2-DE4C-9AFA-B76F13C93B44}" srcOrd="2" destOrd="0" parTransId="{6CC36BB6-AB75-7B43-A1A9-B1DFAD37FB80}" sibTransId="{CFD17DB9-5E99-4A45-9D5B-F810B212AF29}"/>
    <dgm:cxn modelId="{9B5BC667-C269-AA4A-B8A8-0D763DB9DE43}" type="presOf" srcId="{A45A7DE4-6DE2-DE4C-9AFA-B76F13C93B44}" destId="{85159006-7E54-CB40-8E70-F4A7F7F54507}" srcOrd="0" destOrd="0" presId="urn:microsoft.com/office/officeart/2005/8/layout/cycle6"/>
    <dgm:cxn modelId="{80FDD17C-3061-634D-8DCC-A0523933602B}" type="presOf" srcId="{BBF64C51-8964-384F-89E1-53861017339F}" destId="{1A643914-5D64-FB4D-B29F-F32770A0D951}" srcOrd="0" destOrd="0" presId="urn:microsoft.com/office/officeart/2005/8/layout/cycle6"/>
    <dgm:cxn modelId="{33E8A648-B35E-0F4B-9D13-C735C0FE4E39}" type="presParOf" srcId="{6C31EC81-A2BB-BA4C-A4E1-091377EE5F93}" destId="{F6E2F7FF-1B3D-DF4B-8A43-11185B65FD17}" srcOrd="0" destOrd="0" presId="urn:microsoft.com/office/officeart/2005/8/layout/cycle6"/>
    <dgm:cxn modelId="{4EBBC29F-6E9D-944A-8CE9-D206FEA2581E}" type="presParOf" srcId="{6C31EC81-A2BB-BA4C-A4E1-091377EE5F93}" destId="{3730F085-C0B5-D54D-AADC-6846FAA20250}" srcOrd="1" destOrd="0" presId="urn:microsoft.com/office/officeart/2005/8/layout/cycle6"/>
    <dgm:cxn modelId="{DB09E3B9-8B96-174E-A6EF-D6F7B5050A81}" type="presParOf" srcId="{6C31EC81-A2BB-BA4C-A4E1-091377EE5F93}" destId="{AB659907-6DE2-004B-AFF2-28BA3965A190}" srcOrd="2" destOrd="0" presId="urn:microsoft.com/office/officeart/2005/8/layout/cycle6"/>
    <dgm:cxn modelId="{52F906CE-957B-2C4B-AA75-C5C7F0DC6192}" type="presParOf" srcId="{6C31EC81-A2BB-BA4C-A4E1-091377EE5F93}" destId="{423977B7-C6E8-E24E-91C4-A1819E8D99B4}" srcOrd="3" destOrd="0" presId="urn:microsoft.com/office/officeart/2005/8/layout/cycle6"/>
    <dgm:cxn modelId="{1AA6EEDF-98DA-7D47-9BC9-797288F7F0EC}" type="presParOf" srcId="{6C31EC81-A2BB-BA4C-A4E1-091377EE5F93}" destId="{820FFD8E-32A3-F747-B342-4C436C75302A}" srcOrd="4" destOrd="0" presId="urn:microsoft.com/office/officeart/2005/8/layout/cycle6"/>
    <dgm:cxn modelId="{F645D0F7-1737-604A-B68A-3A8404D5C630}" type="presParOf" srcId="{6C31EC81-A2BB-BA4C-A4E1-091377EE5F93}" destId="{1A643914-5D64-FB4D-B29F-F32770A0D951}" srcOrd="5" destOrd="0" presId="urn:microsoft.com/office/officeart/2005/8/layout/cycle6"/>
    <dgm:cxn modelId="{ED25397B-5703-894B-A0C9-2E86BA0CE73F}" type="presParOf" srcId="{6C31EC81-A2BB-BA4C-A4E1-091377EE5F93}" destId="{85159006-7E54-CB40-8E70-F4A7F7F54507}" srcOrd="6" destOrd="0" presId="urn:microsoft.com/office/officeart/2005/8/layout/cycle6"/>
    <dgm:cxn modelId="{106D7D01-A28F-8245-8D69-2D4E10CF81B0}" type="presParOf" srcId="{6C31EC81-A2BB-BA4C-A4E1-091377EE5F93}" destId="{2FF94D30-E4C4-0D4B-B964-99A61AD3BAE6}" srcOrd="7" destOrd="0" presId="urn:microsoft.com/office/officeart/2005/8/layout/cycle6"/>
    <dgm:cxn modelId="{3A3422C5-E9B5-FB45-AD3A-34C020DC91EC}" type="presParOf" srcId="{6C31EC81-A2BB-BA4C-A4E1-091377EE5F93}" destId="{FD39D7C8-A6BC-EA44-936B-5575A78D5A8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2F7FF-1B3D-DF4B-8A43-11185B65FD17}">
      <dsp:nvSpPr>
        <dsp:cNvPr id="0" name=""/>
        <dsp:cNvSpPr/>
      </dsp:nvSpPr>
      <dsp:spPr>
        <a:xfrm>
          <a:off x="2117959" y="127694"/>
          <a:ext cx="1452712" cy="944262"/>
        </a:xfrm>
        <a:prstGeom prst="round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Programming</a:t>
          </a:r>
          <a:endParaRPr kumimoji="1" lang="zh-CN" altLang="en-US" sz="1700" kern="120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Model</a:t>
          </a:r>
          <a:endParaRPr lang="zh-CN" altLang="en-US" sz="1700" kern="1200" dirty="0"/>
        </a:p>
      </dsp:txBody>
      <dsp:txXfrm>
        <a:off x="2164054" y="173789"/>
        <a:ext cx="1360522" cy="852072"/>
      </dsp:txXfrm>
    </dsp:sp>
    <dsp:sp modelId="{AB659907-6DE2-004B-AFF2-28BA3965A190}">
      <dsp:nvSpPr>
        <dsp:cNvPr id="0" name=""/>
        <dsp:cNvSpPr/>
      </dsp:nvSpPr>
      <dsp:spPr>
        <a:xfrm>
          <a:off x="1574801" y="625635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2005195" y="244358"/>
              </a:moveTo>
              <a:arcTo wR="1259618" hR="1259618" stAng="18377549" swAng="320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977B7-C6E8-E24E-91C4-A1819E8D99B4}">
      <dsp:nvSpPr>
        <dsp:cNvPr id="0" name=""/>
        <dsp:cNvSpPr/>
      </dsp:nvSpPr>
      <dsp:spPr>
        <a:xfrm>
          <a:off x="3208821" y="1890756"/>
          <a:ext cx="1452712" cy="944262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Performance/</a:t>
          </a:r>
          <a:endParaRPr kumimoji="1" lang="zh-CN" altLang="en-US" sz="1700" kern="120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Cost</a:t>
          </a:r>
          <a:endParaRPr lang="zh-CN" altLang="en-US" sz="1700" kern="1200" dirty="0"/>
        </a:p>
      </dsp:txBody>
      <dsp:txXfrm>
        <a:off x="3254916" y="1936851"/>
        <a:ext cx="1360522" cy="852072"/>
      </dsp:txXfrm>
    </dsp:sp>
    <dsp:sp modelId="{1A643914-5D64-FB4D-B29F-F32770A0D951}">
      <dsp:nvSpPr>
        <dsp:cNvPr id="0" name=""/>
        <dsp:cNvSpPr/>
      </dsp:nvSpPr>
      <dsp:spPr>
        <a:xfrm>
          <a:off x="1584697" y="473460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1859130" y="2367419"/>
              </a:moveTo>
              <a:arcTo wR="1259618" hR="1259618" stAng="3694736" swAng="3410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59006-7E54-CB40-8E70-F4A7F7F54507}">
      <dsp:nvSpPr>
        <dsp:cNvPr id="0" name=""/>
        <dsp:cNvSpPr/>
      </dsp:nvSpPr>
      <dsp:spPr>
        <a:xfrm>
          <a:off x="1027098" y="1890756"/>
          <a:ext cx="1452712" cy="944262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Fault</a:t>
          </a:r>
          <a:r>
            <a:rPr kumimoji="1" lang="zh-CN" altLang="en-US" sz="1700" kern="1200" dirty="0" smtClean="0"/>
            <a:t> </a:t>
          </a: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700" kern="1200" dirty="0" smtClean="0"/>
            <a:t>Tolerance</a:t>
          </a:r>
          <a:endParaRPr lang="zh-CN" altLang="en-US" sz="1700" kern="1200" dirty="0"/>
        </a:p>
      </dsp:txBody>
      <dsp:txXfrm>
        <a:off x="1073193" y="1936851"/>
        <a:ext cx="1360522" cy="852072"/>
      </dsp:txXfrm>
    </dsp:sp>
    <dsp:sp modelId="{FD39D7C8-A6BC-EA44-936B-5575A78D5A85}">
      <dsp:nvSpPr>
        <dsp:cNvPr id="0" name=""/>
        <dsp:cNvSpPr/>
      </dsp:nvSpPr>
      <dsp:spPr>
        <a:xfrm>
          <a:off x="1594593" y="625635"/>
          <a:ext cx="2519236" cy="2519236"/>
        </a:xfrm>
        <a:custGeom>
          <a:avLst/>
          <a:gdLst/>
          <a:ahLst/>
          <a:cxnLst/>
          <a:rect l="0" t="0" r="0" b="0"/>
          <a:pathLst>
            <a:path>
              <a:moveTo>
                <a:pt x="14" y="1253589"/>
              </a:moveTo>
              <a:arcTo wR="1259618" hR="1259618" stAng="10816453" swAng="320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3788-2AD3-2041-B933-30A616E52201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72FB-FFC0-F64D-B6DF-4B8F529D2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9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05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只要记住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的生成过程就可以了，这样一次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可以用于很多数据，在不出错的时候几乎没有开销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column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FlatMap</a:t>
            </a:r>
            <a:r>
              <a:rPr kumimoji="1" lang="zh-CN" altLang="en-US" dirty="0" smtClean="0"/>
              <a:t> 即每一项可能返回多个同一类型的值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Parallelize</a:t>
            </a:r>
            <a:r>
              <a:rPr kumimoji="1" lang="en-US" altLang="zh-CN" dirty="0" smtClean="0"/>
              <a:t> is a spark method to 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0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flatMap</a:t>
            </a:r>
            <a:r>
              <a:rPr kumimoji="1" lang="zh-CN" altLang="en-US" dirty="0" smtClean="0"/>
              <a:t>，将一个成员映射为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个到多个成员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word,1)</a:t>
            </a:r>
            <a:r>
              <a:rPr kumimoji="1" lang="zh-CN" altLang="en-US" dirty="0" smtClean="0"/>
              <a:t>是个键值对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4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 smtClean="0">
                <a:latin typeface="Arial" pitchFamily="34" charset="0"/>
              </a:rPr>
              <a:t>一个例子是图遍历，另一个是基于实时数据流的热词统计。右边这是</a:t>
            </a:r>
            <a:r>
              <a:rPr kumimoji="1" lang="en-US" altLang="zh-CN" dirty="0" smtClean="0">
                <a:latin typeface="Arial" pitchFamily="34" charset="0"/>
              </a:rPr>
              <a:t>Spark</a:t>
            </a:r>
            <a:r>
              <a:rPr kumimoji="1" lang="zh-CN" altLang="en-US" dirty="0" smtClean="0">
                <a:latin typeface="Arial" pitchFamily="34" charset="0"/>
              </a:rPr>
              <a:t>编程模型，这个方块代表数据集</a:t>
            </a:r>
            <a:r>
              <a:rPr kumimoji="1" lang="en-US" altLang="zh-CN" dirty="0" smtClean="0">
                <a:latin typeface="Arial" pitchFamily="34" charset="0"/>
              </a:rPr>
              <a:t>RDD</a:t>
            </a:r>
            <a:r>
              <a:rPr kumimoji="1" lang="zh-CN" altLang="en-US" dirty="0" smtClean="0">
                <a:latin typeface="Arial" pitchFamily="34" charset="0"/>
              </a:rPr>
              <a:t>，圆圈代表具体数据，对图遍历就是记录点的遍历进度的数据结构，对热词统计就是记录词频计数。</a:t>
            </a:r>
            <a:endParaRPr kumimoji="1" lang="en-US" altLang="zh-CN" dirty="0" smtClean="0">
              <a:latin typeface="Arial" pitchFamily="34" charset="0"/>
            </a:endParaRPr>
          </a:p>
          <a:p>
            <a:r>
              <a:rPr kumimoji="1" lang="zh-CN" altLang="en-US" dirty="0" smtClean="0">
                <a:latin typeface="Arial" pitchFamily="34" charset="0"/>
              </a:rPr>
              <a:t>以图遍历为例，这个</a:t>
            </a:r>
            <a:r>
              <a:rPr kumimoji="1" lang="en-US" altLang="zh-CN" dirty="0" smtClean="0">
                <a:latin typeface="Arial" pitchFamily="34" charset="0"/>
              </a:rPr>
              <a:t>RDD</a:t>
            </a:r>
            <a:r>
              <a:rPr kumimoji="1" lang="zh-CN" altLang="en-US" dirty="0" smtClean="0">
                <a:latin typeface="Arial" pitchFamily="34" charset="0"/>
              </a:rPr>
              <a:t>保存着这些点遍历进度的数据结构，初始是</a:t>
            </a:r>
            <a:r>
              <a:rPr kumimoji="1" lang="en-US" altLang="zh-CN" dirty="0" smtClean="0">
                <a:latin typeface="Arial" pitchFamily="34" charset="0"/>
              </a:rPr>
              <a:t>0</a:t>
            </a:r>
            <a:r>
              <a:rPr kumimoji="1" lang="zh-CN" altLang="en-US" dirty="0" smtClean="0">
                <a:latin typeface="Arial" pitchFamily="34" charset="0"/>
              </a:rPr>
              <a:t>，遍历开始这个点变为</a:t>
            </a:r>
            <a:r>
              <a:rPr kumimoji="1" lang="en-US" altLang="zh-CN" dirty="0" smtClean="0">
                <a:latin typeface="Arial" pitchFamily="34" charset="0"/>
              </a:rPr>
              <a:t>1</a:t>
            </a:r>
            <a:r>
              <a:rPr kumimoji="1" lang="zh-CN" altLang="en-US" dirty="0" smtClean="0">
                <a:latin typeface="Arial" pitchFamily="34" charset="0"/>
              </a:rPr>
              <a:t>，需要更新，然后这两个点为</a:t>
            </a:r>
            <a:r>
              <a:rPr kumimoji="1" lang="en-US" altLang="zh-CN" dirty="0" smtClean="0">
                <a:latin typeface="Arial" pitchFamily="34" charset="0"/>
              </a:rPr>
              <a:t>2</a:t>
            </a:r>
            <a:r>
              <a:rPr kumimoji="1" lang="zh-CN" altLang="en-US" dirty="0" smtClean="0">
                <a:latin typeface="Arial" pitchFamily="34" charset="0"/>
              </a:rPr>
              <a:t>，这</a:t>
            </a:r>
            <a:r>
              <a:rPr kumimoji="1" lang="en-US" altLang="zh-CN" dirty="0" smtClean="0">
                <a:latin typeface="Arial" pitchFamily="34" charset="0"/>
              </a:rPr>
              <a:t>3</a:t>
            </a:r>
            <a:r>
              <a:rPr kumimoji="1" lang="zh-CN" altLang="en-US" dirty="0" smtClean="0">
                <a:latin typeface="Arial" pitchFamily="34" charset="0"/>
              </a:rPr>
              <a:t>个点为</a:t>
            </a:r>
            <a:r>
              <a:rPr kumimoji="1" lang="en-US" altLang="zh-CN" dirty="0" smtClean="0">
                <a:latin typeface="Arial" pitchFamily="34" charset="0"/>
              </a:rPr>
              <a:t>3</a:t>
            </a:r>
            <a:r>
              <a:rPr kumimoji="1" lang="zh-CN" altLang="en-US" dirty="0" smtClean="0">
                <a:latin typeface="Arial" pitchFamily="34" charset="0"/>
              </a:rPr>
              <a:t>，最后为</a:t>
            </a:r>
            <a:r>
              <a:rPr kumimoji="1" lang="en-US" altLang="zh-CN" dirty="0" smtClean="0">
                <a:latin typeface="Arial" pitchFamily="34" charset="0"/>
              </a:rPr>
              <a:t>4</a:t>
            </a:r>
            <a:r>
              <a:rPr kumimoji="1" lang="zh-CN" altLang="en-US" dirty="0" smtClean="0">
                <a:latin typeface="Arial" pitchFamily="34" charset="0"/>
              </a:rPr>
              <a:t>。</a:t>
            </a:r>
            <a:endParaRPr kumimoji="1" lang="en-US" altLang="zh-CN" dirty="0" smtClean="0"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Arial" pitchFamily="34" charset="0"/>
              </a:rPr>
              <a:t>可以看到每次细粒度的数据更新</a:t>
            </a:r>
            <a:r>
              <a:rPr lang="zh-CN" altLang="en-US" dirty="0" smtClean="0">
                <a:latin typeface="黑体" pitchFamily="49" charset="-122"/>
              </a:rPr>
              <a:t>，对于这种数据集读写的需求，由于</a:t>
            </a:r>
            <a:r>
              <a:rPr lang="en-US" altLang="zh-CN" dirty="0" smtClean="0">
                <a:latin typeface="黑体" pitchFamily="49" charset="-122"/>
              </a:rPr>
              <a:t>spark</a:t>
            </a:r>
            <a:r>
              <a:rPr lang="zh-CN" altLang="en-US" dirty="0" smtClean="0">
                <a:latin typeface="黑体" pitchFamily="49" charset="-122"/>
              </a:rPr>
              <a:t>基于粗粒度</a:t>
            </a:r>
            <a:r>
              <a:rPr lang="en-US" altLang="zh-CN" dirty="0" smtClean="0">
                <a:latin typeface="黑体" pitchFamily="49" charset="-122"/>
              </a:rPr>
              <a:t>RDD</a:t>
            </a:r>
            <a:r>
              <a:rPr lang="zh-CN" altLang="en-US" dirty="0" smtClean="0">
                <a:latin typeface="黑体" pitchFamily="49" charset="-122"/>
              </a:rPr>
              <a:t>只读的数据对象模型，需要</a:t>
            </a:r>
            <a:r>
              <a:rPr lang="en-US" altLang="zh-CN" dirty="0" smtClean="0">
                <a:latin typeface="黑体" pitchFamily="49" charset="-122"/>
              </a:rPr>
              <a:t>RDD</a:t>
            </a:r>
            <a:r>
              <a:rPr lang="zh-CN" altLang="en-US" dirty="0" smtClean="0">
                <a:latin typeface="黑体" pitchFamily="49" charset="-122"/>
              </a:rPr>
              <a:t>变换，即有大量数据的复制，导致处理效率不高。</a:t>
            </a:r>
            <a:endParaRPr lang="en-US" altLang="zh-CN" dirty="0" smtClean="0"/>
          </a:p>
          <a:p>
            <a:endParaRPr kumimoji="1" lang="en-US" altLang="zh-CN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A32CEF6-E9CF-47B1-85F4-7CFEB43191A4}" type="slidenum">
              <a:rPr lang="en-US" altLang="zh-CN" b="0" smtClean="0"/>
              <a:pPr eaLnBrk="1" hangingPunct="1"/>
              <a:t>56</a:t>
            </a:fld>
            <a:endParaRPr lang="en-US" altLang="zh-CN" b="0" smtClean="0"/>
          </a:p>
        </p:txBody>
      </p:sp>
    </p:spTree>
    <p:extLst>
      <p:ext uri="{BB962C8B-B14F-4D97-AF65-F5344CB8AC3E}">
        <p14:creationId xmlns:p14="http://schemas.microsoft.com/office/powerpoint/2010/main" val="224798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02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DRAM costs are dropping about 32% every 12 months. Things are getting bigger, and costs are getting lower. If you looked at the price of a Dell server with a terabyte of memory three years ago, it was almost $100,000 on their internet site. Today, a server with more cores — sixteen instead of twelve — and a terabyte of DRAM, costs less than $40,000</a:t>
            </a:r>
            <a:endParaRPr kumimoji="1"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75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TCO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 at sea January 28,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17008E77-E11C-FE47-BF53-F6CEB8CB8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39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7331978" y="6610526"/>
            <a:ext cx="1031846" cy="184559"/>
          </a:xfrm>
          <a:prstGeom prst="rect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59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Insert page title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1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5781" rIns="0" bIns="0" rtlCol="0" anchor="t" anchorCtr="0">
            <a:noAutofit/>
          </a:bodyPr>
          <a:lstStyle>
            <a:lvl1pPr marL="0" indent="0" algn="ctr" defTabSz="914245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1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7331978" y="6610526"/>
            <a:ext cx="1031846" cy="184559"/>
          </a:xfrm>
          <a:prstGeom prst="rect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93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CDB0-31B1-9545-AE74-78C3662FF07D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Big Data Summer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School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Lecture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Wenguang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</a:p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4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79" y="1354908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data?</a:t>
            </a:r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disks?</a:t>
            </a:r>
          </a:p>
          <a:p>
            <a:r>
              <a:rPr kumimoji="1" lang="en-US" altLang="zh-CN" dirty="0" smtClean="0"/>
              <a:t>Fault-tolerance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memory?</a:t>
            </a:r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efficiently?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99189" y="4936178"/>
            <a:ext cx="7487985" cy="1732853"/>
            <a:chOff x="1066800" y="1085850"/>
            <a:chExt cx="7487985" cy="1299640"/>
          </a:xfrm>
        </p:grpSpPr>
        <p:sp>
          <p:nvSpPr>
            <p:cNvPr id="5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cxnSp>
          <p:nvCxnSpPr>
            <p:cNvPr id="6" name="Straight Arrow Connector 74"/>
            <p:cNvCxnSpPr>
              <a:stCxn id="5" idx="4"/>
              <a:endCxn id="7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1</a:t>
              </a:r>
              <a:endParaRPr lang="en-US" sz="2200" dirty="0"/>
            </a:p>
          </p:txBody>
        </p:sp>
        <p:cxnSp>
          <p:nvCxnSpPr>
            <p:cNvPr id="8" name="Straight Arrow Connector 76"/>
            <p:cNvCxnSpPr>
              <a:stCxn id="7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7"/>
            <p:cNvCxnSpPr>
              <a:endCxn id="10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2</a:t>
              </a:r>
              <a:endParaRPr lang="en-US" sz="2200" dirty="0"/>
            </a:p>
          </p:txBody>
        </p:sp>
        <p:cxnSp>
          <p:nvCxnSpPr>
            <p:cNvPr id="11" name="Straight Arrow Connector 79"/>
            <p:cNvCxnSpPr>
              <a:stCxn id="10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14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grpSp>
          <p:nvGrpSpPr>
            <p:cNvPr id="15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20" name="Picture 115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1" name="Picture 117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2" name="Picture 118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6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7" name="Picture 120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8" name="Picture 121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9" name="Picture 122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746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Many big data problems has its upper bound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beings</a:t>
            </a:r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 network is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10TB</a:t>
            </a:r>
          </a:p>
          <a:p>
            <a:r>
              <a:rPr kumimoji="1" lang="en-US" altLang="zh-CN" dirty="0"/>
              <a:t>Features of a user</a:t>
            </a:r>
          </a:p>
          <a:p>
            <a:pPr lvl="1"/>
            <a:r>
              <a:rPr kumimoji="1" lang="en-US" altLang="zh-CN" dirty="0" smtClean="0"/>
              <a:t>1M</a:t>
            </a:r>
          </a:p>
          <a:p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products</a:t>
            </a:r>
          </a:p>
          <a:p>
            <a:pPr lvl="1"/>
            <a:r>
              <a:rPr kumimoji="1" lang="en-US" altLang="zh-CN" dirty="0" smtClean="0"/>
              <a:t>~1M </a:t>
            </a:r>
          </a:p>
          <a:p>
            <a:r>
              <a:rPr kumimoji="1" lang="en-US" altLang="zh-CN" dirty="0" smtClean="0"/>
              <a:t>Yesterday’s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today’s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4035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0" y="274639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Moore’s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law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memory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cost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8832" y="1730829"/>
            <a:ext cx="6988625" cy="3951515"/>
            <a:chOff x="968829" y="1730829"/>
            <a:chExt cx="6988625" cy="395151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968829" y="1730829"/>
              <a:ext cx="0" cy="3951514"/>
            </a:xfrm>
            <a:prstGeom prst="straightConnector1">
              <a:avLst/>
            </a:prstGeom>
            <a:ln w="38100">
              <a:solidFill>
                <a:schemeClr val="tx2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79711" y="5671457"/>
              <a:ext cx="697774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1251857" y="2035631"/>
            <a:ext cx="6324600" cy="3167743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6029" y="1789410"/>
            <a:ext cx="2319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1980: Memory $10,000/MB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3103" y="3706588"/>
            <a:ext cx="18519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2000: Memory $1/MB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94616" y="4384750"/>
            <a:ext cx="2215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2013: Memory $0.004/MB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1803" y="5848646"/>
            <a:ext cx="4647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56" y="3414198"/>
            <a:ext cx="80329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Memory</a:t>
            </a:r>
            <a:b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Cost /</a:t>
            </a:r>
            <a:b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Speed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7600" y="6743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4831" y="6374368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Source: Cao et al. In</a:t>
            </a:r>
            <a:r>
              <a:rPr lang="en-US" altLang="zh-CN" dirty="0"/>
              <a:t>-Memory Database Platform for Big </a:t>
            </a:r>
            <a:r>
              <a:rPr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57702" y="2035631"/>
            <a:ext cx="468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Memory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latency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10" name="Text Placeholder 4109"/>
          <p:cNvSpPr>
            <a:spLocks noGrp="1"/>
          </p:cNvSpPr>
          <p:nvPr>
            <p:ph type="body" sz="quarter" idx="11"/>
          </p:nvPr>
        </p:nvSpPr>
        <p:spPr>
          <a:xfrm>
            <a:off x="5232399" y="3269932"/>
            <a:ext cx="3455197" cy="1405240"/>
          </a:xfrm>
        </p:spPr>
        <p:txBody>
          <a:bodyPr>
            <a:normAutofit/>
          </a:bodyPr>
          <a:lstStyle/>
          <a:p>
            <a:pPr marL="0" lvl="2" indent="0">
              <a:spcBef>
                <a:spcPts val="600"/>
              </a:spcBef>
              <a:buSzPct val="80000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DRAM </a:t>
            </a:r>
            <a:r>
              <a:rPr lang="en-US" altLang="zh-CN" sz="2000" dirty="0" smtClean="0">
                <a:solidFill>
                  <a:schemeClr val="accent2"/>
                </a:solidFill>
              </a:rPr>
              <a:t>is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100,000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faster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than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disks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，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but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still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is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6</a:t>
            </a:r>
            <a:r>
              <a:rPr lang="en-US" sz="2000" dirty="0">
                <a:solidFill>
                  <a:schemeClr val="accent2"/>
                </a:solidFill>
              </a:rPr>
              <a:t>-</a:t>
            </a:r>
            <a:r>
              <a:rPr lang="en-US" sz="2000" dirty="0" smtClean="0">
                <a:solidFill>
                  <a:schemeClr val="accent2"/>
                </a:solidFill>
              </a:rPr>
              <a:t>200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times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slower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than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on-chip</a:t>
            </a: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</a:rPr>
              <a:t>caches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61" y="1362077"/>
            <a:ext cx="3676650" cy="176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 flipH="1" flipV="1">
            <a:off x="6896149" y="1819277"/>
            <a:ext cx="1028700" cy="69532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 z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3" name="Group 4112"/>
          <p:cNvGrpSpPr/>
          <p:nvPr/>
        </p:nvGrpSpPr>
        <p:grpSpPr>
          <a:xfrm>
            <a:off x="819565" y="1613300"/>
            <a:ext cx="5069766" cy="3998416"/>
            <a:chOff x="3127636" y="1220938"/>
            <a:chExt cx="4568564" cy="3083444"/>
          </a:xfrm>
        </p:grpSpPr>
        <p:sp>
          <p:nvSpPr>
            <p:cNvPr id="47" name="Rounded Rectangle 46"/>
            <p:cNvSpPr/>
            <p:nvPr/>
          </p:nvSpPr>
          <p:spPr bwMode="gray">
            <a:xfrm>
              <a:off x="6391860" y="3397415"/>
              <a:ext cx="1304339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626957" algn="l"/>
                </a:tabLst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100 NS</a:t>
              </a: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3127636" y="1220938"/>
              <a:ext cx="2594344" cy="1967024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2064" y="1283062"/>
              <a:ext cx="312740" cy="1898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CPU</a:t>
              </a:r>
            </a:p>
          </p:txBody>
        </p:sp>
        <p:sp>
          <p:nvSpPr>
            <p:cNvPr id="9" name="Rounded Rectangle 8"/>
            <p:cNvSpPr/>
            <p:nvPr/>
          </p:nvSpPr>
          <p:spPr bwMode="gray">
            <a:xfrm>
              <a:off x="3280783" y="1653798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Core</a:t>
              </a:r>
            </a:p>
          </p:txBody>
        </p:sp>
        <p:sp>
          <p:nvSpPr>
            <p:cNvPr id="11" name="Rounded Rectangle 10"/>
            <p:cNvSpPr/>
            <p:nvPr/>
          </p:nvSpPr>
          <p:spPr bwMode="gray">
            <a:xfrm>
              <a:off x="4495800" y="1656875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Core</a:t>
              </a:r>
            </a:p>
          </p:txBody>
        </p:sp>
        <p:sp>
          <p:nvSpPr>
            <p:cNvPr id="12" name="Rounded Rectangle 11"/>
            <p:cNvSpPr/>
            <p:nvPr/>
          </p:nvSpPr>
          <p:spPr bwMode="gray">
            <a:xfrm>
              <a:off x="3280783" y="2025936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L1 Cache</a:t>
              </a:r>
            </a:p>
          </p:txBody>
        </p:sp>
        <p:sp>
          <p:nvSpPr>
            <p:cNvPr id="13" name="Rounded Rectangle 12"/>
            <p:cNvSpPr/>
            <p:nvPr/>
          </p:nvSpPr>
          <p:spPr bwMode="gray">
            <a:xfrm>
              <a:off x="4495800" y="2023821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L1 Cache</a:t>
              </a:r>
            </a:p>
          </p:txBody>
        </p:sp>
        <p:sp>
          <p:nvSpPr>
            <p:cNvPr id="14" name="Rounded Rectangle 13"/>
            <p:cNvSpPr/>
            <p:nvPr/>
          </p:nvSpPr>
          <p:spPr bwMode="gray">
            <a:xfrm>
              <a:off x="3280783" y="2390767"/>
              <a:ext cx="1008188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L2 Cache</a:t>
              </a:r>
            </a:p>
          </p:txBody>
        </p:sp>
        <p:sp>
          <p:nvSpPr>
            <p:cNvPr id="15" name="Rounded Rectangle 14"/>
            <p:cNvSpPr/>
            <p:nvPr/>
          </p:nvSpPr>
          <p:spPr bwMode="gray">
            <a:xfrm>
              <a:off x="4495800" y="2390767"/>
              <a:ext cx="1010855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L2 Cache</a:t>
              </a: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3280783" y="2757714"/>
              <a:ext cx="2225872" cy="282600"/>
            </a:xfrm>
            <a:prstGeom prst="round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L3 Cache</a:t>
              </a: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3138268" y="3340362"/>
              <a:ext cx="2594344" cy="421759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7979" y="3423748"/>
              <a:ext cx="1071479" cy="1898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Main Memory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3138268" y="3882623"/>
              <a:ext cx="2594344" cy="421759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7439" y="3966009"/>
              <a:ext cx="312560" cy="1898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Disk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530620" y="2165121"/>
              <a:ext cx="861238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530620" y="2529951"/>
              <a:ext cx="861238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530620" y="2899014"/>
              <a:ext cx="861238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30620" y="4089119"/>
              <a:ext cx="861238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530620" y="3544152"/>
              <a:ext cx="861238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 bwMode="gray">
            <a:xfrm>
              <a:off x="6274895" y="2031251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0.5	NS</a:t>
              </a:r>
            </a:p>
          </p:txBody>
        </p:sp>
        <p:sp>
          <p:nvSpPr>
            <p:cNvPr id="45" name="Rounded Rectangle 44"/>
            <p:cNvSpPr/>
            <p:nvPr/>
          </p:nvSpPr>
          <p:spPr bwMode="gray">
            <a:xfrm>
              <a:off x="6274895" y="2388651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7.0	NS</a:t>
              </a:r>
            </a:p>
          </p:txBody>
        </p:sp>
        <p:sp>
          <p:nvSpPr>
            <p:cNvPr id="46" name="Rounded Rectangle 45"/>
            <p:cNvSpPr/>
            <p:nvPr/>
          </p:nvSpPr>
          <p:spPr bwMode="gray">
            <a:xfrm>
              <a:off x="6274895" y="2757714"/>
              <a:ext cx="1411818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339668" algn="r"/>
                  <a:tab pos="404745" algn="l"/>
                </a:tabLst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	15.0	NS</a:t>
              </a:r>
            </a:p>
          </p:txBody>
        </p:sp>
        <p:sp>
          <p:nvSpPr>
            <p:cNvPr id="48" name="Rounded Rectangle 47"/>
            <p:cNvSpPr/>
            <p:nvPr/>
          </p:nvSpPr>
          <p:spPr bwMode="gray">
            <a:xfrm>
              <a:off x="6391860" y="3947819"/>
              <a:ext cx="1304340" cy="282600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defTabSz="91424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>
                  <a:tab pos="404745" algn="l"/>
                </a:tabLst>
              </a:pP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SSD:	150K NS</a:t>
              </a:r>
              <a:b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US" sz="1200" kern="0" dirty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HD:	10M NS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8600" y="6426200"/>
            <a:ext cx="210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Source: SAP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Performance/cost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ratio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with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size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query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rate</a:t>
            </a:r>
            <a:endParaRPr kumimoji="1" lang="zh-CN" altLang="en-US" sz="3200" dirty="0"/>
          </a:p>
        </p:txBody>
      </p:sp>
      <p:pic>
        <p:nvPicPr>
          <p:cNvPr id="7" name="图片 6" descr="屏幕快照 2014-09-23 下午8.56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66" y="1539147"/>
            <a:ext cx="6717489" cy="53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320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Tape is Dead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Disk is Tape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Flash is Disk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RAM Locality is King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Jim Gray</a:t>
            </a:r>
          </a:p>
          <a:p>
            <a:r>
              <a:rPr lang="en-US" dirty="0"/>
              <a:t>Microsoft </a:t>
            </a:r>
          </a:p>
          <a:p>
            <a:r>
              <a:rPr lang="en-US" dirty="0"/>
              <a:t>December 2006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4140200"/>
            <a:ext cx="1625600" cy="271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052" y="6222125"/>
            <a:ext cx="364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ras Medium ITC" pitchFamily="34" charset="0"/>
              </a:rPr>
              <a:t>In memory of Jim Gray</a:t>
            </a:r>
            <a:endParaRPr lang="en-US" sz="24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6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79" y="1354908"/>
            <a:ext cx="8229600" cy="4525963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memory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large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enough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contain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data?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comparing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disks?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Fault-tolerance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with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memory?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How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represent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data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memory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efficiently?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99189" y="4936178"/>
            <a:ext cx="7487985" cy="1732853"/>
            <a:chOff x="1066800" y="1085850"/>
            <a:chExt cx="7487985" cy="1299640"/>
          </a:xfrm>
        </p:grpSpPr>
        <p:sp>
          <p:nvSpPr>
            <p:cNvPr id="5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6" name="Straight Arrow Connector 74"/>
            <p:cNvCxnSpPr>
              <a:stCxn id="5" idx="4"/>
              <a:endCxn id="7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1</a:t>
              </a:r>
              <a:endParaRPr lang="en-US" sz="2200" dirty="0"/>
            </a:p>
          </p:txBody>
        </p:sp>
        <p:cxnSp>
          <p:nvCxnSpPr>
            <p:cNvPr id="8" name="Straight Arrow Connector 76"/>
            <p:cNvCxnSpPr>
              <a:stCxn id="7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7"/>
            <p:cNvCxnSpPr>
              <a:endCxn id="10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2</a:t>
              </a:r>
              <a:endParaRPr lang="en-US" sz="2200" dirty="0"/>
            </a:p>
          </p:txBody>
        </p:sp>
        <p:cxnSp>
          <p:nvCxnSpPr>
            <p:cNvPr id="11" name="Straight Arrow Connector 79"/>
            <p:cNvCxnSpPr>
              <a:stCxn id="10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14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grpSp>
          <p:nvGrpSpPr>
            <p:cNvPr id="15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20" name="Picture 115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1" name="Picture 117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22" name="Picture 118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6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7" name="Picture 120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8" name="Picture 121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9" name="Picture 122" descr="to_ddr333memory_350.gif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70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</a:t>
            </a:r>
            <a:r>
              <a:rPr lang="zh-CN" altLang="en-US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r>
              <a:rPr lang="zh-CN" altLang="en-US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zh-CN" altLang="en-US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in-memory</a:t>
            </a:r>
            <a:r>
              <a:rPr lang="zh-CN" altLang="en-US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computing</a:t>
            </a:r>
            <a: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sz="28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Spark</a:t>
            </a:r>
            <a:br>
              <a:rPr lang="en-US" altLang="zh-CN" sz="28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Abstractions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628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Distributed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</a:p>
          <a:p>
            <a:pPr lvl="1"/>
            <a:r>
              <a:rPr kumimoji="1" lang="en-US" altLang="zh-CN" dirty="0" smtClean="0"/>
              <a:t>Unified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</a:p>
          <a:p>
            <a:pPr lvl="1"/>
            <a:r>
              <a:rPr kumimoji="1" lang="en-US" altLang="zh-CN" dirty="0" smtClean="0"/>
              <a:t>Difficult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tolerance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02" y="3108597"/>
            <a:ext cx="6308236" cy="37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Abstractions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zh-CN" dirty="0"/>
              <a:t>（</a:t>
            </a:r>
            <a:r>
              <a:rPr kumimoji="1" lang="en-US" altLang="zh-CN" dirty="0"/>
              <a:t>Piccolo</a:t>
            </a:r>
            <a:r>
              <a:rPr kumimoji="1" lang="zh-CN" altLang="en-US" dirty="0"/>
              <a:t>，</a:t>
            </a:r>
            <a:r>
              <a:rPr kumimoji="1" lang="en-US" altLang="zh-CN" dirty="0" err="1" smtClean="0"/>
              <a:t>RAMCloud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</a:t>
            </a:r>
            <a:r>
              <a:rPr kumimoji="1" lang="zh-CN" altLang="en-US" dirty="0"/>
              <a:t>-</a:t>
            </a:r>
            <a:r>
              <a:rPr kumimoji="1" lang="en-US" altLang="zh-CN" dirty="0"/>
              <a:t>grain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accesses,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mutable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fault-tolerance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overhead</a:t>
            </a:r>
          </a:p>
          <a:p>
            <a:pPr lvl="2"/>
            <a:r>
              <a:rPr kumimoji="1" lang="en-US" altLang="zh-CN" dirty="0" smtClean="0"/>
              <a:t>Replica in memory</a:t>
            </a:r>
          </a:p>
          <a:p>
            <a:pPr lvl="2"/>
            <a:r>
              <a:rPr kumimoji="1" lang="en-US" altLang="zh-CN" dirty="0" smtClean="0"/>
              <a:t>Erasure code </a:t>
            </a:r>
          </a:p>
          <a:p>
            <a:pPr lvl="2"/>
            <a:r>
              <a:rPr kumimoji="1" lang="en-US" altLang="zh-CN" dirty="0" smtClean="0"/>
              <a:t>Backup in persistent storage for each write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88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</a:t>
            </a:r>
            <a:r>
              <a:rPr kumimoji="1" lang="en-US" altLang="zh-CN" dirty="0" err="1" smtClean="0"/>
              <a:t>MapReduce</a:t>
            </a:r>
            <a:r>
              <a:rPr kumimoji="1" lang="en-US" altLang="zh-CN" dirty="0" smtClean="0"/>
              <a:t> is successful?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 smtClean="0">
                <a:latin typeface="Calibri" charset="0"/>
              </a:rPr>
              <a:t>Programmers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only</a:t>
            </a:r>
            <a:r>
              <a:rPr lang="zh-CN" altLang="en-US" sz="3600" dirty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need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to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write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serial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code</a:t>
            </a:r>
          </a:p>
          <a:p>
            <a:pPr lvl="1"/>
            <a:r>
              <a:rPr lang="en-US" altLang="zh-CN" dirty="0" smtClean="0">
                <a:latin typeface="Calibri" charset="0"/>
              </a:rPr>
              <a:t>Shared</a:t>
            </a:r>
            <a:r>
              <a:rPr lang="zh-CN" altLang="en-US" dirty="0" smtClean="0">
                <a:latin typeface="Calibri" charset="0"/>
              </a:rPr>
              <a:t>/</a:t>
            </a:r>
            <a:r>
              <a:rPr lang="en-US" altLang="zh-CN" dirty="0" smtClean="0">
                <a:latin typeface="Calibri" charset="0"/>
              </a:rPr>
              <a:t>private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code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in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err="1" smtClean="0">
                <a:latin typeface="Calibri" charset="0"/>
              </a:rPr>
              <a:t>OpenMP</a:t>
            </a:r>
            <a:endParaRPr lang="en-US" altLang="zh-CN" dirty="0">
              <a:latin typeface="Calibri" charset="0"/>
            </a:endParaRPr>
          </a:p>
          <a:p>
            <a:pPr lvl="1"/>
            <a:r>
              <a:rPr lang="en-US" altLang="zh-CN" dirty="0" smtClean="0">
                <a:latin typeface="Calibri" charset="0"/>
              </a:rPr>
              <a:t>message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orders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in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MPI</a:t>
            </a:r>
          </a:p>
          <a:p>
            <a:r>
              <a:rPr lang="en-US" altLang="zh-CN" sz="3600" dirty="0" smtClean="0">
                <a:latin typeface="Calibri" charset="0"/>
              </a:rPr>
              <a:t>Automatically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parallel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and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distributed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computing</a:t>
            </a:r>
            <a:endParaRPr lang="en-US" altLang="zh-CN" sz="3600" dirty="0">
              <a:latin typeface="Calibri" charset="0"/>
            </a:endParaRPr>
          </a:p>
          <a:p>
            <a:r>
              <a:rPr lang="en-US" altLang="zh-CN" sz="3600" dirty="0" smtClean="0">
                <a:latin typeface="Calibri" charset="0"/>
              </a:rPr>
              <a:t>Automatic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load-balancing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and</a:t>
            </a:r>
            <a:r>
              <a:rPr lang="zh-CN" altLang="en-US" sz="3600" dirty="0" smtClean="0">
                <a:latin typeface="Calibri" charset="0"/>
              </a:rPr>
              <a:t> </a:t>
            </a:r>
            <a:r>
              <a:rPr lang="en-US" altLang="zh-CN" sz="3600" dirty="0" smtClean="0">
                <a:latin typeface="Calibri" charset="0"/>
              </a:rPr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62424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RAMCloud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Approach: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Logging</a:t>
            </a:r>
            <a:endParaRPr kumimoji="1" lang="zh-CN" altLang="en-US" dirty="0"/>
          </a:p>
        </p:txBody>
      </p:sp>
      <p:pic>
        <p:nvPicPr>
          <p:cNvPr id="4" name="图片 3" descr="屏幕快照 2015-05-13 上午11.4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98" y="1265970"/>
            <a:ext cx="6927304" cy="45268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5491" y="5930937"/>
            <a:ext cx="53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Optimization: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truncate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4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Fault tolerance mechanism of DSM or Key-value stores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intensive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</a:t>
            </a:r>
          </a:p>
          <a:p>
            <a:pPr lvl="1"/>
            <a:r>
              <a:rPr kumimoji="1" lang="en-US" altLang="zh-CN" dirty="0" smtClean="0"/>
              <a:t>10-100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accesses</a:t>
            </a:r>
          </a:p>
        </p:txBody>
      </p:sp>
    </p:spTree>
    <p:extLst>
      <p:ext uri="{BB962C8B-B14F-4D97-AF65-F5344CB8AC3E}">
        <p14:creationId xmlns:p14="http://schemas.microsoft.com/office/powerpoint/2010/main" val="322960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Resilient Distributed Datasets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Based on data sets, instead of single data</a:t>
            </a:r>
          </a:p>
          <a:p>
            <a:pPr lvl="1"/>
            <a:r>
              <a:rPr kumimoji="1" lang="en-US" altLang="zh-CN" dirty="0" smtClean="0"/>
              <a:t>Generated with deterministic coarse grained operations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join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etc.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Immutable</a:t>
            </a:r>
          </a:p>
          <a:p>
            <a:pPr lvl="1"/>
            <a:r>
              <a:rPr kumimoji="1" lang="en-US" altLang="zh-CN" dirty="0" smtClean="0"/>
              <a:t>To modify data, create new datasets by transformation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83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Efficient Fault Tolerance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9808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deterministically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immutable</a:t>
            </a:r>
          </a:p>
          <a:p>
            <a:pPr lvl="1"/>
            <a:r>
              <a:rPr kumimoji="1" lang="en-US" altLang="zh-CN" sz="2400" dirty="0" smtClean="0"/>
              <a:t>Recover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“</a:t>
            </a:r>
            <a:r>
              <a:rPr kumimoji="1" lang="en-US" altLang="zh-CN" sz="2400" dirty="0" err="1" smtClean="0"/>
              <a:t>recompute</a:t>
            </a:r>
            <a:r>
              <a:rPr kumimoji="1" lang="en-US" altLang="zh-CN" sz="2400" dirty="0" smtClean="0"/>
              <a:t>”</a:t>
            </a:r>
          </a:p>
          <a:p>
            <a:pPr lvl="1"/>
            <a:r>
              <a:rPr kumimoji="1" lang="en-US" altLang="zh-CN" sz="2400" dirty="0" smtClean="0"/>
              <a:t>Only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sequences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generate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rdd</a:t>
            </a:r>
            <a:r>
              <a:rPr kumimoji="1" lang="zh-CN" altLang="zh-CN" sz="2400" dirty="0" smtClean="0"/>
              <a:t>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small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there’s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fault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happens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592" y="4419497"/>
            <a:ext cx="757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6" name="Group 33"/>
          <p:cNvGrpSpPr/>
          <p:nvPr/>
        </p:nvGrpSpPr>
        <p:grpSpPr>
          <a:xfrm>
            <a:off x="992958" y="5406361"/>
            <a:ext cx="7085298" cy="1162632"/>
            <a:chOff x="1039465" y="4756967"/>
            <a:chExt cx="5107436" cy="653233"/>
          </a:xfrm>
        </p:grpSpPr>
        <p:sp>
          <p:nvSpPr>
            <p:cNvPr id="7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8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9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10" name="Straight Arrow Connector 20"/>
            <p:cNvCxnSpPr>
              <a:stCxn id="8" idx="1"/>
              <a:endCxn id="7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4"/>
            <p:cNvCxnSpPr>
              <a:stCxn id="9" idx="1"/>
              <a:endCxn id="8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06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3609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10920"/>
              </p:ext>
            </p:extLst>
          </p:nvPr>
        </p:nvGraphicFramePr>
        <p:xfrm>
          <a:off x="1763688" y="2060848"/>
          <a:ext cx="5688632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84634-BC15-4916-AEE3-A1C9D3D0EDC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8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Philosophy</a:t>
            </a:r>
            <a:endParaRPr kumimoji="1" lang="zh-CN" altLang="en-US" dirty="0"/>
          </a:p>
        </p:txBody>
      </p:sp>
      <p:pic>
        <p:nvPicPr>
          <p:cNvPr id="4" name="图片 3" descr="屏幕快照 2014-09-23 下午10.3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1460699"/>
            <a:ext cx="7278039" cy="53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Spark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programming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interface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4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Scala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Java-like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</a:p>
          <a:p>
            <a:pPr lvl="1"/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concole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</a:p>
          <a:p>
            <a:r>
              <a:rPr kumimoji="1" lang="en-US" altLang="zh-CN" dirty="0" smtClean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operations</a:t>
            </a:r>
          </a:p>
          <a:p>
            <a:pPr lvl="1"/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RDDs</a:t>
            </a:r>
          </a:p>
          <a:p>
            <a:pPr lvl="2"/>
            <a:r>
              <a:rPr kumimoji="1" lang="en-US" altLang="zh-CN" dirty="0" smtClean="0"/>
              <a:t>map,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groupBy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sort</a:t>
            </a:r>
            <a:r>
              <a:rPr kumimoji="1" lang="zh-CN" altLang="en-US" dirty="0"/>
              <a:t>,</a:t>
            </a:r>
            <a:r>
              <a:rPr kumimoji="1" lang="en-US" altLang="zh-CN" dirty="0" smtClean="0"/>
              <a:t>distinct,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sample…</a:t>
            </a:r>
          </a:p>
          <a:p>
            <a:pPr lvl="1"/>
            <a:r>
              <a:rPr kumimoji="1" lang="en-US" altLang="zh-CN" dirty="0" smtClean="0"/>
              <a:t>Action: 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endParaRPr kumimoji="1" lang="en-US" altLang="zh-CN" dirty="0"/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</a:rPr>
              <a:t>reduce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dirty="0" smtClean="0"/>
              <a:t>count,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foreach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88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Expressions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9757"/>
            <a:ext cx="8229600" cy="164535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Expressions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</a:p>
          <a:p>
            <a:pPr lvl="1"/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//Mutable</a:t>
            </a:r>
          </a:p>
          <a:p>
            <a:pPr lvl="1"/>
            <a:r>
              <a:rPr kumimoji="1" lang="en-US" altLang="zh-CN" dirty="0" err="1" smtClean="0"/>
              <a:t>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Immutable</a:t>
            </a:r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屏幕快照 2016-07-14 上午7.5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2" y="2935112"/>
            <a:ext cx="5766306" cy="39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021"/>
          </a:xfrm>
        </p:spPr>
        <p:txBody>
          <a:bodyPr/>
          <a:lstStyle/>
          <a:p>
            <a:r>
              <a:rPr kumimoji="1" lang="en-US" altLang="zh-CN" dirty="0" err="1" smtClean="0"/>
              <a:t>def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helloWord</a:t>
            </a:r>
            <a:r>
              <a:rPr kumimoji="1" lang="en-US" altLang="zh-CN" dirty="0"/>
              <a:t>()={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println</a:t>
            </a:r>
            <a:r>
              <a:rPr kumimoji="1" lang="en-US" altLang="zh-CN" dirty="0"/>
              <a:t>(“Hello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World”)}</a:t>
            </a:r>
          </a:p>
          <a:p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addOne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</a:t>
            </a:r>
            <a:r>
              <a:rPr kumimoji="1" lang="en-US" altLang="zh-CN" dirty="0" err="1" smtClean="0"/>
              <a:t>:Int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5715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x+1</a:t>
            </a:r>
          </a:p>
          <a:p>
            <a:pPr marL="57150" indent="0">
              <a:buNone/>
            </a:pPr>
            <a:r>
              <a:rPr kumimoji="1" lang="en-US" altLang="zh-CN" dirty="0"/>
              <a:t>}</a:t>
            </a:r>
          </a:p>
          <a:p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addOne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</a:t>
            </a:r>
            <a:r>
              <a:rPr kumimoji="1" lang="en-US" altLang="zh-CN" dirty="0" err="1" smtClean="0"/>
              <a:t>:Int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x+1</a:t>
            </a:r>
          </a:p>
          <a:p>
            <a:r>
              <a:rPr kumimoji="1" lang="en-US" altLang="zh-CN" dirty="0" err="1" smtClean="0"/>
              <a:t>val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x:Int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multi-stage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</a:t>
            </a:r>
          </a:p>
          <a:p>
            <a:pPr lvl="1"/>
            <a:r>
              <a:rPr lang="en-US" altLang="zh-CN" dirty="0"/>
              <a:t> I</a:t>
            </a:r>
            <a:r>
              <a:rPr lang="en-US" altLang="zh-CN" dirty="0" smtClean="0"/>
              <a:t>terative </a:t>
            </a:r>
            <a:r>
              <a:rPr lang="en-US" altLang="zh-CN" dirty="0"/>
              <a:t>graph algorithms and machine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K-Means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query</a:t>
            </a:r>
          </a:p>
          <a:p>
            <a:r>
              <a:rPr lang="en-US" altLang="zh-CN" dirty="0"/>
              <a:t>Both multi-stage and interactive apps require faster </a:t>
            </a:r>
            <a:r>
              <a:rPr lang="en-US" altLang="zh-CN" b="1" dirty="0"/>
              <a:t>data sharing </a:t>
            </a:r>
            <a:r>
              <a:rPr lang="en-US" altLang="zh-CN" dirty="0"/>
              <a:t>across parallel jobs</a:t>
            </a:r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6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endParaRPr kumimoji="1" lang="zh-CN" altLang="en-US" dirty="0"/>
          </a:p>
        </p:txBody>
      </p:sp>
      <p:pic>
        <p:nvPicPr>
          <p:cNvPr id="4" name="图片 3" descr="屏幕快照 2016-07-14 上午8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52852"/>
            <a:ext cx="7848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3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14830" y="6381398"/>
            <a:ext cx="8438561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aseline="30000" dirty="0"/>
              <a:t>http://</a:t>
            </a:r>
            <a:r>
              <a:rPr lang="en-US" altLang="zh-CN" sz="2800" baseline="30000" dirty="0" err="1"/>
              <a:t>spark.apache.org</a:t>
            </a:r>
            <a:r>
              <a:rPr lang="en-US" altLang="zh-CN" sz="2800" baseline="30000" dirty="0"/>
              <a:t>/docs/latest/</a:t>
            </a:r>
            <a:r>
              <a:rPr lang="en-US" altLang="zh-CN" sz="2800" baseline="30000" dirty="0" err="1"/>
              <a:t>programming-guide.html#rdd-operations</a:t>
            </a:r>
            <a:endParaRPr lang="zh-CN" altLang="en-US" sz="2400" dirty="0"/>
          </a:p>
        </p:txBody>
      </p:sp>
      <p:pic>
        <p:nvPicPr>
          <p:cNvPr id="10" name="图片 9" descr="屏幕快照 2014-09-23 下午11.43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09" y="1333491"/>
            <a:ext cx="6787210" cy="50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5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en-US" altLang="zh-CN" dirty="0" smtClean="0"/>
              <a:t> to create RDDs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a = </a:t>
            </a:r>
            <a:r>
              <a:rPr lang="en-US" altLang="zh-CN" dirty="0" err="1"/>
              <a:t>sc.parallelize</a:t>
            </a:r>
            <a:r>
              <a:rPr lang="en-US" altLang="zh-CN" dirty="0"/>
              <a:t>(1 to 9, 3)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from File</a:t>
            </a:r>
            <a:br>
              <a:rPr lang="en-US" altLang="zh-CN" dirty="0"/>
            </a:br>
            <a:r>
              <a:rPr lang="zh-CN" altLang="en-US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b = </a:t>
            </a:r>
            <a:r>
              <a:rPr lang="en-US" altLang="zh-CN" dirty="0" err="1"/>
              <a:t>sc.textFile</a:t>
            </a:r>
            <a:r>
              <a:rPr lang="en-US" altLang="zh-CN" dirty="0"/>
              <a:t>(“/path/to/file”) </a:t>
            </a:r>
            <a:endParaRPr lang="en-US" altLang="zh-CN" dirty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other RDDs</a:t>
            </a:r>
            <a:br>
              <a:rPr lang="en-US" altLang="zh-CN" dirty="0"/>
            </a:br>
            <a:r>
              <a:rPr lang="zh-CN" altLang="en-US" dirty="0" smtClean="0"/>
              <a:t> 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b.map</a:t>
            </a:r>
            <a:r>
              <a:rPr lang="en-US" altLang="zh-CN" dirty="0"/>
              <a:t>(line =&gt; </a:t>
            </a:r>
            <a:r>
              <a:rPr lang="en-US" altLang="zh-CN" dirty="0" err="1"/>
              <a:t>line.split</a:t>
            </a:r>
            <a:r>
              <a:rPr lang="en-US" altLang="zh-CN" dirty="0"/>
              <a:t>(“,”))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09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destination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889" y="3037818"/>
            <a:ext cx="7749911" cy="337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a = </a:t>
            </a:r>
            <a:r>
              <a:rPr lang="en-US" altLang="zh-CN" sz="3200" baseline="30000" dirty="0" err="1"/>
              <a:t>sc.parallelize</a:t>
            </a:r>
            <a:r>
              <a:rPr lang="en-US" altLang="zh-CN" sz="3200" baseline="30000" dirty="0"/>
              <a:t>(1 to 9, 3) </a:t>
            </a:r>
          </a:p>
          <a:p>
            <a:r>
              <a:rPr lang="it-IT" altLang="zh-CN" sz="3200" baseline="30000" dirty="0"/>
              <a:t>scala&gt; val b = </a:t>
            </a:r>
            <a:r>
              <a:rPr lang="it-IT" altLang="zh-CN" sz="3200" baseline="30000" dirty="0" err="1"/>
              <a:t>a.</a:t>
            </a:r>
            <a:r>
              <a:rPr lang="it-IT" altLang="zh-CN" sz="3200" baseline="30000" dirty="0" err="1">
                <a:solidFill>
                  <a:srgbClr val="FF0000"/>
                </a:solidFill>
              </a:rPr>
              <a:t>map</a:t>
            </a:r>
            <a:r>
              <a:rPr lang="it-IT" altLang="zh-CN" sz="3200" baseline="30000" dirty="0">
                <a:solidFill>
                  <a:srgbClr val="FF0000"/>
                </a:solidFill>
              </a:rPr>
              <a:t>(x =&gt; x*2) </a:t>
            </a:r>
          </a:p>
          <a:p>
            <a:r>
              <a:rPr lang="it-IT" altLang="zh-CN" sz="3200" baseline="30000" dirty="0"/>
              <a:t>scala&gt; </a:t>
            </a:r>
            <a:r>
              <a:rPr lang="it-IT" altLang="zh-CN" sz="3200" baseline="30000" dirty="0" err="1"/>
              <a:t>a.collect</a:t>
            </a:r>
            <a:r>
              <a:rPr lang="it-IT" altLang="zh-CN" sz="3200" baseline="30000" dirty="0"/>
              <a:t> </a:t>
            </a:r>
          </a:p>
          <a:p>
            <a:r>
              <a:rPr lang="en-US" altLang="zh-CN" sz="3200" baseline="30000" dirty="0"/>
              <a:t>res10: Array[</a:t>
            </a:r>
            <a:r>
              <a:rPr lang="en-US" altLang="zh-CN" sz="3200" baseline="30000" dirty="0" err="1"/>
              <a:t>Int</a:t>
            </a:r>
            <a:r>
              <a:rPr lang="en-US" altLang="zh-CN" sz="3200" baseline="30000" dirty="0"/>
              <a:t>] = Array(1, 2, 3, 4, 5, 6, 7, 8, 9</a:t>
            </a:r>
            <a:r>
              <a:rPr lang="en-US" altLang="zh-CN" sz="3200" baseline="30000" dirty="0" smtClean="0"/>
              <a:t>)</a:t>
            </a:r>
          </a:p>
          <a:p>
            <a:r>
              <a:rPr lang="en-US" altLang="zh-CN" sz="3200" baseline="30000" dirty="0" err="1" smtClean="0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b.collect</a:t>
            </a:r>
            <a:r>
              <a:rPr lang="en-US" altLang="zh-CN" sz="3200" baseline="30000" dirty="0"/>
              <a:t> </a:t>
            </a:r>
          </a:p>
          <a:p>
            <a:r>
              <a:rPr lang="tr-TR" altLang="zh-CN" sz="3200" baseline="30000" dirty="0" smtClean="0"/>
              <a:t>res11</a:t>
            </a:r>
            <a:r>
              <a:rPr lang="tr-TR" altLang="zh-CN" sz="3200" baseline="30000" dirty="0"/>
              <a:t>: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[</a:t>
            </a:r>
            <a:r>
              <a:rPr lang="tr-TR" altLang="zh-CN" sz="3200" baseline="30000" dirty="0" err="1"/>
              <a:t>Int</a:t>
            </a:r>
            <a:r>
              <a:rPr lang="tr-TR" altLang="zh-CN" sz="3200" baseline="30000" dirty="0"/>
              <a:t>] =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(2, 4, 6, 8, 10, 12, 14, 16, 18)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855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flatMap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4664"/>
          </a:xfrm>
        </p:spPr>
        <p:txBody>
          <a:bodyPr/>
          <a:lstStyle/>
          <a:p>
            <a:r>
              <a:rPr kumimoji="1" lang="en-US" altLang="zh-CN" dirty="0" smtClean="0"/>
              <a:t>One</a:t>
            </a:r>
            <a:r>
              <a:rPr kumimoji="1" lang="en-US" altLang="zh-CN" dirty="0" smtClean="0"/>
              <a:t> element in source </a:t>
            </a:r>
            <a:r>
              <a:rPr kumimoji="1" lang="en-US" altLang="zh-CN" dirty="0" err="1" smtClean="0"/>
              <a:t>rdd</a:t>
            </a:r>
            <a:r>
              <a:rPr kumimoji="1" lang="en-US" altLang="zh-CN" dirty="0" smtClean="0"/>
              <a:t> will be transformed to multiple elements(0..n) in destination </a:t>
            </a:r>
            <a:r>
              <a:rPr kumimoji="1" lang="en-US" altLang="zh-CN" dirty="0" err="1" smtClean="0"/>
              <a:t>rdd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7534" y="3535670"/>
            <a:ext cx="8019266" cy="239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a = </a:t>
            </a:r>
            <a:r>
              <a:rPr lang="en-US" altLang="zh-CN" sz="3200" baseline="30000" dirty="0" err="1"/>
              <a:t>sc.parallelize</a:t>
            </a:r>
            <a:r>
              <a:rPr lang="en-US" altLang="zh-CN" sz="3200" baseline="30000" dirty="0"/>
              <a:t>(1 to 4, 2) </a:t>
            </a:r>
          </a:p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val</a:t>
            </a:r>
            <a:r>
              <a:rPr lang="en-US" altLang="zh-CN" sz="3200" baseline="30000" dirty="0"/>
              <a:t> b = </a:t>
            </a:r>
            <a:r>
              <a:rPr lang="en-US" altLang="zh-CN" sz="3200" baseline="30000" dirty="0" err="1"/>
              <a:t>a.</a:t>
            </a:r>
            <a:r>
              <a:rPr lang="en-US" altLang="zh-CN" sz="3200" baseline="30000" dirty="0" err="1">
                <a:solidFill>
                  <a:srgbClr val="FF0000"/>
                </a:solidFill>
              </a:rPr>
              <a:t>flatMap</a:t>
            </a:r>
            <a:r>
              <a:rPr lang="en-US" altLang="zh-CN" sz="3200" baseline="30000" dirty="0">
                <a:solidFill>
                  <a:srgbClr val="FF0000"/>
                </a:solidFill>
              </a:rPr>
              <a:t>(x =&gt; 1 to x)</a:t>
            </a:r>
            <a:r>
              <a:rPr lang="en-US" altLang="zh-CN" sz="3200" baseline="30000" dirty="0"/>
              <a:t> </a:t>
            </a:r>
          </a:p>
          <a:p>
            <a:r>
              <a:rPr lang="en-US" altLang="zh-CN" sz="3200" baseline="30000" dirty="0" err="1"/>
              <a:t>scala</a:t>
            </a:r>
            <a:r>
              <a:rPr lang="en-US" altLang="zh-CN" sz="3200" baseline="30000" dirty="0"/>
              <a:t>&gt; </a:t>
            </a:r>
            <a:r>
              <a:rPr lang="en-US" altLang="zh-CN" sz="3200" baseline="30000" dirty="0" err="1"/>
              <a:t>b.collect</a:t>
            </a:r>
            <a:r>
              <a:rPr lang="en-US" altLang="zh-CN" sz="3200" baseline="30000" dirty="0"/>
              <a:t> </a:t>
            </a:r>
          </a:p>
          <a:p>
            <a:r>
              <a:rPr lang="tr-TR" altLang="zh-CN" sz="3200" baseline="30000" dirty="0"/>
              <a:t>res0: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[</a:t>
            </a:r>
            <a:r>
              <a:rPr lang="tr-TR" altLang="zh-CN" sz="3200" baseline="30000" dirty="0" err="1"/>
              <a:t>Int</a:t>
            </a:r>
            <a:r>
              <a:rPr lang="tr-TR" altLang="zh-CN" sz="3200" baseline="30000" dirty="0"/>
              <a:t>] = </a:t>
            </a:r>
            <a:r>
              <a:rPr lang="tr-TR" altLang="zh-CN" sz="3200" baseline="30000" dirty="0" err="1"/>
              <a:t>Array</a:t>
            </a:r>
            <a:r>
              <a:rPr lang="tr-TR" altLang="zh-CN" sz="3200" baseline="30000" dirty="0"/>
              <a:t>(1, 1, 2, 1, 2, 3, 1, 2, 3, 4)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4303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Defines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combine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4246" y="4120550"/>
            <a:ext cx="70920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val</a:t>
            </a:r>
            <a:r>
              <a:rPr lang="en-US" altLang="zh-CN" sz="3600" baseline="30000" dirty="0"/>
              <a:t> c = </a:t>
            </a:r>
            <a:r>
              <a:rPr lang="en-US" altLang="zh-CN" sz="3600" baseline="30000" dirty="0" err="1"/>
              <a:t>sc.parallelize</a:t>
            </a:r>
            <a:r>
              <a:rPr lang="en-US" altLang="zh-CN" sz="3600" baseline="30000" dirty="0"/>
              <a:t>(1 to 10)</a:t>
            </a:r>
            <a:r>
              <a:rPr lang="en-US" altLang="zh-CN" sz="3600" baseline="30000" dirty="0" smtClean="0"/>
              <a:t> </a:t>
            </a:r>
            <a:r>
              <a:rPr lang="en-US" altLang="zh-CN" sz="3600" baseline="30000" dirty="0" err="1" smtClean="0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c.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reduce</a:t>
            </a:r>
            <a:r>
              <a:rPr lang="en-US" altLang="zh-CN" sz="3600" baseline="30000" dirty="0">
                <a:solidFill>
                  <a:srgbClr val="FF0000"/>
                </a:solidFill>
              </a:rPr>
              <a:t>((x, y) =&gt; x + y)</a:t>
            </a:r>
            <a:r>
              <a:rPr lang="en-US" altLang="zh-CN" sz="3600" baseline="30000" dirty="0"/>
              <a:t> </a:t>
            </a:r>
          </a:p>
          <a:p>
            <a:r>
              <a:rPr lang="fr-FR" altLang="zh-CN" sz="3600" baseline="30000" dirty="0"/>
              <a:t>res4: Int = 55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049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952" y="4120550"/>
            <a:ext cx="8416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3600" baseline="30000" dirty="0"/>
              <a:t>scala&gt; val a = 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(List((1,2),(3,4),(3,6)))  scala&gt; </a:t>
            </a:r>
            <a:r>
              <a:rPr lang="it-IT" altLang="zh-CN" sz="3600" baseline="30000" dirty="0" err="1"/>
              <a:t>a.</a:t>
            </a:r>
            <a:r>
              <a:rPr lang="it-IT" altLang="zh-CN" sz="3600" baseline="30000" dirty="0" err="1">
                <a:solidFill>
                  <a:srgbClr val="FF0000"/>
                </a:solidFill>
              </a:rPr>
              <a:t>reduceByKey</a:t>
            </a:r>
            <a:r>
              <a:rPr lang="it-IT" altLang="zh-CN" sz="3600" baseline="30000" dirty="0">
                <a:solidFill>
                  <a:srgbClr val="FF0000"/>
                </a:solidFill>
              </a:rPr>
              <a:t>((</a:t>
            </a:r>
            <a:r>
              <a:rPr lang="it-IT" altLang="zh-CN" sz="3600" baseline="30000" dirty="0" err="1">
                <a:solidFill>
                  <a:srgbClr val="FF0000"/>
                </a:solidFill>
              </a:rPr>
              <a:t>x,y</a:t>
            </a:r>
            <a:r>
              <a:rPr lang="it-IT" altLang="zh-CN" sz="3600" baseline="30000" dirty="0">
                <a:solidFill>
                  <a:srgbClr val="FF0000"/>
                </a:solidFill>
              </a:rPr>
              <a:t>) =&gt; x + y)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/>
              <a:t>collect</a:t>
            </a:r>
            <a:r>
              <a:rPr lang="it-IT" altLang="zh-CN" sz="3600" baseline="30000" dirty="0"/>
              <a:t> </a:t>
            </a:r>
          </a:p>
          <a:p>
            <a:r>
              <a:rPr lang="tr-TR" altLang="zh-CN" sz="3600" baseline="30000" dirty="0"/>
              <a:t>res7: </a:t>
            </a:r>
            <a:r>
              <a:rPr lang="tr-TR" altLang="zh-CN" sz="3600" baseline="30000" dirty="0" err="1"/>
              <a:t>Array</a:t>
            </a:r>
            <a:r>
              <a:rPr lang="tr-TR" altLang="zh-CN" sz="3600" baseline="30000" dirty="0"/>
              <a:t>[(</a:t>
            </a:r>
            <a:r>
              <a:rPr lang="tr-TR" altLang="zh-CN" sz="3600" baseline="30000" dirty="0" err="1"/>
              <a:t>Int</a:t>
            </a:r>
            <a:r>
              <a:rPr lang="tr-TR" altLang="zh-CN" sz="3600" baseline="30000" dirty="0"/>
              <a:t>, </a:t>
            </a:r>
            <a:r>
              <a:rPr lang="tr-TR" altLang="zh-CN" sz="3600" baseline="30000" dirty="0" err="1"/>
              <a:t>Int</a:t>
            </a:r>
            <a:r>
              <a:rPr lang="tr-TR" altLang="zh-CN" sz="3600" baseline="30000" dirty="0"/>
              <a:t>)] = </a:t>
            </a:r>
            <a:r>
              <a:rPr lang="tr-TR" altLang="zh-CN" sz="3600" baseline="30000" dirty="0" err="1"/>
              <a:t>Array</a:t>
            </a:r>
            <a:r>
              <a:rPr lang="tr-TR" altLang="zh-CN" sz="3600" baseline="30000" dirty="0"/>
              <a:t>((1,2), (3,10))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804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394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saveAsTextFile</a:t>
            </a:r>
            <a:r>
              <a:rPr lang="en-US" altLang="zh-CN" dirty="0"/>
              <a:t>/</a:t>
            </a:r>
            <a:r>
              <a:rPr lang="en-US" altLang="zh-CN" dirty="0" err="1"/>
              <a:t>saveAsSequenceFile</a:t>
            </a:r>
            <a:r>
              <a:rPr lang="en-US" altLang="zh-CN" dirty="0"/>
              <a:t>/</a:t>
            </a:r>
            <a:r>
              <a:rPr lang="en-US" altLang="zh-CN" dirty="0" err="1"/>
              <a:t>saveAsObjectFile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hu-HU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40" y="4364752"/>
            <a:ext cx="838356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altLang="zh-CN" sz="3600" baseline="30000" dirty="0"/>
              <a:t>scala&gt; val a = sc.parallelize(List((1,2),(3,4),(3,6))) </a:t>
            </a:r>
          </a:p>
          <a:p>
            <a:r>
              <a:rPr lang="en-US" altLang="zh-CN" sz="3600" baseline="30000" dirty="0" err="1"/>
              <a:t>scala</a:t>
            </a:r>
            <a:r>
              <a:rPr lang="en-US" altLang="zh-CN" sz="3600" baseline="30000" dirty="0"/>
              <a:t>&gt; </a:t>
            </a:r>
            <a:r>
              <a:rPr lang="en-US" altLang="zh-CN" sz="3600" baseline="30000" dirty="0" err="1"/>
              <a:t>a.reduceByKey</a:t>
            </a:r>
            <a:r>
              <a:rPr lang="en-US" altLang="zh-CN" sz="3600" baseline="30000" dirty="0"/>
              <a:t>((</a:t>
            </a:r>
            <a:r>
              <a:rPr lang="en-US" altLang="zh-CN" sz="3600" baseline="30000" dirty="0" err="1"/>
              <a:t>x,y</a:t>
            </a:r>
            <a:r>
              <a:rPr lang="en-US" altLang="zh-CN" sz="3600" baseline="30000" dirty="0"/>
              <a:t>) =&gt; x + y)</a:t>
            </a:r>
            <a:r>
              <a:rPr lang="en-US" altLang="zh-CN" sz="3600" baseline="30000" dirty="0">
                <a:solidFill>
                  <a:srgbClr val="FF0000"/>
                </a:solidFill>
              </a:rPr>
              <a:t>.</a:t>
            </a:r>
            <a:r>
              <a:rPr lang="en-US" altLang="zh-CN" sz="3600" baseline="30000" dirty="0" err="1">
                <a:solidFill>
                  <a:srgbClr val="FF0000"/>
                </a:solidFill>
              </a:rPr>
              <a:t>saveAsTextFile</a:t>
            </a:r>
            <a:r>
              <a:rPr lang="en-US" altLang="zh-CN" sz="3600" baseline="30000" dirty="0"/>
              <a:t>(</a:t>
            </a:r>
            <a:r>
              <a:rPr lang="en-US" altLang="zh-CN" sz="3600" baseline="30000" dirty="0" smtClean="0"/>
              <a:t>“test</a:t>
            </a:r>
            <a:r>
              <a:rPr lang="en-US" altLang="zh-CN" sz="3600" baseline="30000" dirty="0"/>
              <a:t>”)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4000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Join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095" y="2758368"/>
            <a:ext cx="8808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3600" baseline="30000" dirty="0"/>
              <a:t> scala&gt; val kv1=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</a:t>
            </a:r>
            <a:r>
              <a:rPr lang="it-IT" altLang="zh-CN" sz="3600" baseline="30000" dirty="0" smtClean="0"/>
              <a:t>(“A”,</a:t>
            </a:r>
            <a:r>
              <a:rPr lang="it-IT" altLang="zh-CN" sz="3600" baseline="30000" dirty="0"/>
              <a:t>1),</a:t>
            </a:r>
            <a:r>
              <a:rPr lang="it-IT" altLang="zh-CN" sz="3600" baseline="30000" dirty="0" smtClean="0"/>
              <a:t>(“B”,</a:t>
            </a:r>
            <a:r>
              <a:rPr lang="it-IT" altLang="zh-CN" sz="3600" baseline="30000" dirty="0"/>
              <a:t>2</a:t>
            </a:r>
            <a:r>
              <a:rPr lang="it-IT" altLang="zh-CN" sz="3600" baseline="30000" dirty="0" smtClean="0"/>
              <a:t>)</a:t>
            </a:r>
            <a:r>
              <a:rPr lang="en-US" altLang="zh-CN" sz="3600" baseline="30000" dirty="0" smtClean="0"/>
              <a:t>,(“C”,3)</a:t>
            </a:r>
            <a:r>
              <a:rPr lang="it-IT" altLang="zh-CN" sz="3600" baseline="30000" dirty="0" smtClean="0"/>
              <a:t>)</a:t>
            </a:r>
            <a:r>
              <a:rPr lang="it-IT" altLang="zh-CN" sz="3600" baseline="30000" dirty="0"/>
              <a:t>)</a:t>
            </a:r>
          </a:p>
          <a:p>
            <a:r>
              <a:rPr lang="it-IT" altLang="zh-CN" sz="3600" baseline="30000" dirty="0"/>
              <a:t> </a:t>
            </a:r>
            <a:r>
              <a:rPr lang="it-IT" altLang="zh-CN" sz="3600" baseline="30000" dirty="0" smtClean="0"/>
              <a:t>scala</a:t>
            </a:r>
            <a:r>
              <a:rPr lang="it-IT" altLang="zh-CN" sz="3600" baseline="30000" dirty="0"/>
              <a:t>&gt; val kv3=</a:t>
            </a:r>
            <a:r>
              <a:rPr lang="it-IT" altLang="zh-CN" sz="3600" baseline="30000" dirty="0" err="1"/>
              <a:t>sc.parallelize</a:t>
            </a:r>
            <a:r>
              <a:rPr lang="it-IT" altLang="zh-CN" sz="3600" baseline="30000" dirty="0"/>
              <a:t>(List(</a:t>
            </a:r>
            <a:r>
              <a:rPr lang="it-IT" altLang="zh-CN" sz="3600" baseline="30000" dirty="0" smtClean="0"/>
              <a:t>(“A”,</a:t>
            </a:r>
            <a:r>
              <a:rPr lang="zh-CN" altLang="zh-CN" sz="3600" baseline="30000" dirty="0"/>
              <a:t>4</a:t>
            </a:r>
            <a:r>
              <a:rPr lang="it-IT" altLang="zh-CN" sz="3600" baseline="30000" dirty="0" smtClean="0"/>
              <a:t>),</a:t>
            </a:r>
            <a:r>
              <a:rPr lang="zh-CN" altLang="en-US" sz="3600" baseline="30000" dirty="0" smtClean="0"/>
              <a:t> </a:t>
            </a:r>
            <a:r>
              <a:rPr lang="en-US" altLang="zh-CN" sz="3600" baseline="30000" dirty="0" smtClean="0"/>
              <a:t>(“A”,5),</a:t>
            </a:r>
            <a:r>
              <a:rPr lang="it-IT" altLang="zh-CN" sz="3600" baseline="30000" dirty="0" smtClean="0"/>
              <a:t>(“B”,</a:t>
            </a:r>
            <a:r>
              <a:rPr lang="zh-CN" altLang="zh-CN" sz="3600" baseline="30000" dirty="0"/>
              <a:t>3</a:t>
            </a:r>
            <a:r>
              <a:rPr lang="it-IT" altLang="zh-CN" sz="3600" baseline="30000" dirty="0" smtClean="0"/>
              <a:t>)</a:t>
            </a:r>
            <a:r>
              <a:rPr lang="it-IT" altLang="zh-CN" sz="3600" baseline="30000" dirty="0"/>
              <a:t>,</a:t>
            </a:r>
            <a:r>
              <a:rPr lang="it-IT" altLang="zh-CN" sz="3600" baseline="30000" dirty="0" smtClean="0"/>
              <a:t>(”D”,30</a:t>
            </a:r>
            <a:r>
              <a:rPr lang="it-IT" altLang="zh-CN" sz="3600" baseline="30000" dirty="0"/>
              <a:t>)))</a:t>
            </a:r>
          </a:p>
          <a:p>
            <a:r>
              <a:rPr lang="it-IT" altLang="zh-CN" sz="3600" baseline="30000" dirty="0"/>
              <a:t> </a:t>
            </a:r>
            <a:r>
              <a:rPr lang="it-IT" altLang="zh-CN" sz="3600" baseline="30000" dirty="0" smtClean="0"/>
              <a:t>scala</a:t>
            </a:r>
            <a:r>
              <a:rPr lang="it-IT" altLang="zh-CN" sz="3600" baseline="30000" dirty="0"/>
              <a:t>&gt; kv1.</a:t>
            </a:r>
            <a:r>
              <a:rPr lang="it-IT" altLang="zh-CN" sz="3600" baseline="30000" dirty="0">
                <a:solidFill>
                  <a:srgbClr val="FF0000"/>
                </a:solidFill>
              </a:rPr>
              <a:t>join(kv3)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 smtClean="0"/>
              <a:t>collect</a:t>
            </a:r>
            <a:endParaRPr lang="it-IT" altLang="zh-CN" sz="3600" baseline="30000" dirty="0" smtClean="0"/>
          </a:p>
          <a:p>
            <a:endParaRPr lang="it-IT" altLang="zh-CN" sz="3600" baseline="30000" dirty="0"/>
          </a:p>
          <a:p>
            <a:endParaRPr lang="it-IT" altLang="zh-CN" sz="3600" baseline="30000" dirty="0" smtClean="0"/>
          </a:p>
          <a:p>
            <a:r>
              <a:rPr lang="it-IT" altLang="zh-CN" sz="3600" baseline="30000" dirty="0"/>
              <a:t> scala&gt; kv1</a:t>
            </a:r>
            <a:r>
              <a:rPr lang="it-IT" altLang="zh-CN" sz="3600" baseline="30000" dirty="0" smtClean="0"/>
              <a:t>.</a:t>
            </a:r>
            <a:r>
              <a:rPr lang="it-IT" altLang="zh-CN" sz="3600" baseline="30000" dirty="0" smtClean="0">
                <a:solidFill>
                  <a:srgbClr val="FF0000"/>
                </a:solidFill>
              </a:rPr>
              <a:t>union(</a:t>
            </a:r>
            <a:r>
              <a:rPr lang="it-IT" altLang="zh-CN" sz="3600" baseline="30000" dirty="0">
                <a:solidFill>
                  <a:srgbClr val="FF0000"/>
                </a:solidFill>
              </a:rPr>
              <a:t>kv3)</a:t>
            </a:r>
            <a:r>
              <a:rPr lang="it-IT" altLang="zh-CN" sz="3600" baseline="30000" dirty="0"/>
              <a:t>.</a:t>
            </a:r>
            <a:r>
              <a:rPr lang="it-IT" altLang="zh-CN" sz="3600" baseline="30000" dirty="0" err="1" smtClean="0"/>
              <a:t>collect</a:t>
            </a:r>
            <a:endParaRPr lang="it-IT" altLang="zh-CN" sz="3600" baseline="30000" dirty="0"/>
          </a:p>
        </p:txBody>
      </p:sp>
      <p:sp>
        <p:nvSpPr>
          <p:cNvPr id="5" name="文本框 4"/>
          <p:cNvSpPr txBox="1"/>
          <p:nvPr/>
        </p:nvSpPr>
        <p:spPr>
          <a:xfrm>
            <a:off x="895473" y="1644292"/>
            <a:ext cx="613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(k,v1)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join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(k,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v2)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>
                <a:sym typeface="Wingdings"/>
              </a:rPr>
              <a:t> </a:t>
            </a:r>
            <a:r>
              <a:rPr kumimoji="1" lang="en-US" altLang="zh-CN" sz="2800" dirty="0" smtClean="0">
                <a:sym typeface="Wingdings"/>
              </a:rPr>
              <a:t>(k,</a:t>
            </a:r>
            <a:r>
              <a:rPr kumimoji="1" lang="zh-CN" altLang="en-US" sz="2800" dirty="0" smtClean="0">
                <a:sym typeface="Wingdings"/>
              </a:rPr>
              <a:t> </a:t>
            </a:r>
            <a:r>
              <a:rPr kumimoji="1" lang="en-US" altLang="zh-CN" sz="2800" dirty="0" smtClean="0">
                <a:sym typeface="Wingdings"/>
              </a:rPr>
              <a:t>(v1,</a:t>
            </a:r>
            <a:r>
              <a:rPr kumimoji="1" lang="zh-CN" altLang="en-US" sz="2800" dirty="0" smtClean="0">
                <a:sym typeface="Wingdings"/>
              </a:rPr>
              <a:t> </a:t>
            </a:r>
            <a:r>
              <a:rPr kumimoji="1" lang="en-US" altLang="zh-CN" sz="2800" dirty="0" smtClean="0">
                <a:sym typeface="Wingdings"/>
              </a:rPr>
              <a:t>v2))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57200" y="3933857"/>
            <a:ext cx="7846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dirty="0"/>
              <a:t> </a:t>
            </a:r>
            <a:r>
              <a:rPr lang="tr-TR" altLang="zh-CN" sz="2400" dirty="0" err="1"/>
              <a:t>Array</a:t>
            </a:r>
            <a:r>
              <a:rPr lang="tr-TR" altLang="zh-CN" sz="2400" dirty="0"/>
              <a:t>[(</a:t>
            </a:r>
            <a:r>
              <a:rPr lang="tr-TR" altLang="zh-CN" sz="2400" dirty="0" err="1"/>
              <a:t>String</a:t>
            </a:r>
            <a:r>
              <a:rPr lang="tr-TR" altLang="zh-CN" sz="2400" dirty="0"/>
              <a:t>, (</a:t>
            </a:r>
            <a:r>
              <a:rPr lang="tr-TR" altLang="zh-CN" sz="2400" dirty="0" err="1"/>
              <a:t>Int</a:t>
            </a:r>
            <a:r>
              <a:rPr lang="tr-TR" altLang="zh-CN" sz="2400" dirty="0"/>
              <a:t>, </a:t>
            </a:r>
            <a:r>
              <a:rPr lang="tr-TR" altLang="zh-CN" sz="2400" dirty="0" err="1"/>
              <a:t>Int</a:t>
            </a:r>
            <a:r>
              <a:rPr lang="tr-TR" altLang="zh-CN" sz="2400" dirty="0"/>
              <a:t>))] = </a:t>
            </a:r>
            <a:r>
              <a:rPr lang="tr-TR" altLang="zh-CN" sz="2400" dirty="0" err="1"/>
              <a:t>Array</a:t>
            </a:r>
            <a:r>
              <a:rPr lang="tr-TR" altLang="zh-CN" sz="2400" dirty="0"/>
              <a:t>(</a:t>
            </a:r>
            <a:r>
              <a:rPr lang="tr-TR" altLang="zh-CN" sz="2400" dirty="0" smtClean="0"/>
              <a:t>(A,(</a:t>
            </a:r>
            <a:r>
              <a:rPr lang="en-US" altLang="zh-CN" sz="2400" dirty="0" smtClean="0"/>
              <a:t>1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4</a:t>
            </a:r>
            <a:r>
              <a:rPr lang="tr-TR" altLang="zh-CN" sz="2400" dirty="0" smtClean="0"/>
              <a:t>)</a:t>
            </a:r>
            <a:r>
              <a:rPr lang="tr-TR" altLang="zh-CN" sz="2400" dirty="0"/>
              <a:t>), </a:t>
            </a:r>
            <a:r>
              <a:rPr lang="tr-TR" altLang="zh-CN" sz="2400" dirty="0"/>
              <a:t>(A,</a:t>
            </a:r>
            <a:r>
              <a:rPr lang="tr-TR" altLang="zh-CN" sz="2400" dirty="0" smtClean="0"/>
              <a:t>(</a:t>
            </a:r>
            <a:r>
              <a:rPr lang="zh-CN" altLang="zh-CN" sz="2400" dirty="0" smtClean="0"/>
              <a:t>1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5</a:t>
            </a:r>
            <a:r>
              <a:rPr lang="tr-TR" altLang="zh-CN" sz="2400" dirty="0" smtClean="0"/>
              <a:t>)</a:t>
            </a:r>
            <a:r>
              <a:rPr lang="tr-TR" altLang="zh-CN" sz="2400" dirty="0"/>
              <a:t>),</a:t>
            </a:r>
            <a:r>
              <a:rPr lang="tr-TR" altLang="zh-CN" sz="2400" dirty="0" smtClean="0"/>
              <a:t>(B,(</a:t>
            </a:r>
            <a:r>
              <a:rPr lang="en-US" altLang="zh-CN" sz="2400" dirty="0" smtClean="0"/>
              <a:t>2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3</a:t>
            </a:r>
            <a:r>
              <a:rPr lang="tr-TR" altLang="zh-CN" sz="2400" dirty="0" smtClean="0"/>
              <a:t>)</a:t>
            </a:r>
            <a:r>
              <a:rPr lang="tr-TR" altLang="zh-CN" sz="2400" dirty="0"/>
              <a:t>))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06777" y="4955194"/>
            <a:ext cx="7817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dirty="0" err="1"/>
              <a:t>Array</a:t>
            </a:r>
            <a:r>
              <a:rPr lang="tr-TR" altLang="zh-CN" sz="2400" dirty="0"/>
              <a:t>((A,1), (B,2), (C,3), (A,4), (A,5), (B,3), (D,30))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9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 of _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aseline="30000" dirty="0" smtClean="0"/>
              <a:t>val</a:t>
            </a:r>
            <a:r>
              <a:rPr lang="zh-CN" altLang="en-US" baseline="30000" dirty="0" smtClean="0"/>
              <a:t>  </a:t>
            </a:r>
            <a:r>
              <a:rPr lang="en-US" altLang="zh-CN" baseline="30000" dirty="0" smtClean="0"/>
              <a:t>a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=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(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1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to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9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)</a:t>
            </a:r>
            <a:endParaRPr lang="it-IT" altLang="zh-CN" baseline="30000" dirty="0"/>
          </a:p>
          <a:p>
            <a:r>
              <a:rPr lang="it-IT" altLang="zh-CN" baseline="30000" dirty="0" smtClean="0"/>
              <a:t>Val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b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=</a:t>
            </a:r>
            <a:r>
              <a:rPr lang="zh-CN" altLang="en-US" baseline="30000" dirty="0" smtClean="0"/>
              <a:t> </a:t>
            </a:r>
            <a:r>
              <a:rPr lang="en-US" altLang="zh-CN" baseline="30000" dirty="0" err="1" smtClean="0"/>
              <a:t>a.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map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(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x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r>
              <a:rPr lang="zh-CN" altLang="zh-CN" baseline="30000" dirty="0" smtClean="0">
                <a:solidFill>
                  <a:srgbClr val="FF0000"/>
                </a:solidFill>
              </a:rPr>
              <a:t>=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&gt;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x*2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)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 </a:t>
            </a:r>
            <a:endParaRPr lang="en-US" altLang="zh-CN" baseline="30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aseline="30000" dirty="0"/>
              <a:t>	</a:t>
            </a:r>
            <a:r>
              <a:rPr lang="en-US" altLang="zh-CN" baseline="30000" dirty="0" smtClean="0"/>
              <a:t>is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the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same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as</a:t>
            </a:r>
            <a:r>
              <a:rPr lang="zh-CN" altLang="en-US" baseline="30000" dirty="0" smtClean="0"/>
              <a:t> </a:t>
            </a:r>
            <a:r>
              <a:rPr lang="en-US" altLang="zh-CN" baseline="30000" dirty="0" err="1" smtClean="0"/>
              <a:t>val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b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=</a:t>
            </a:r>
            <a:r>
              <a:rPr lang="zh-CN" altLang="en-US" baseline="30000" dirty="0" smtClean="0"/>
              <a:t> </a:t>
            </a:r>
            <a:r>
              <a:rPr lang="en-US" altLang="zh-CN" baseline="30000" dirty="0" err="1" smtClean="0"/>
              <a:t>a.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map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(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_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*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2)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 </a:t>
            </a:r>
            <a:endParaRPr lang="en-US" altLang="zh-CN" baseline="30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aseline="30000" dirty="0"/>
          </a:p>
          <a:p>
            <a:r>
              <a:rPr lang="it-IT" altLang="zh-CN" baseline="30000" dirty="0" smtClean="0"/>
              <a:t>val </a:t>
            </a:r>
            <a:r>
              <a:rPr lang="it-IT" altLang="zh-CN" baseline="30000" dirty="0"/>
              <a:t>a = </a:t>
            </a:r>
            <a:r>
              <a:rPr lang="it-IT" altLang="zh-CN" baseline="30000" dirty="0" err="1"/>
              <a:t>sc.parallelize</a:t>
            </a:r>
            <a:r>
              <a:rPr lang="it-IT" altLang="zh-CN" baseline="30000" dirty="0"/>
              <a:t>(List((1,2),(3,4),(3,6)))</a:t>
            </a:r>
            <a:r>
              <a:rPr lang="it-IT" altLang="zh-CN" baseline="30000" dirty="0" smtClean="0"/>
              <a:t>  </a:t>
            </a:r>
            <a:r>
              <a:rPr lang="it-IT" altLang="zh-CN" baseline="30000" dirty="0" err="1" smtClean="0">
                <a:solidFill>
                  <a:srgbClr val="FF0000"/>
                </a:solidFill>
              </a:rPr>
              <a:t>a.reduceByKey</a:t>
            </a:r>
            <a:r>
              <a:rPr lang="it-IT" altLang="zh-CN" baseline="30000" dirty="0">
                <a:solidFill>
                  <a:srgbClr val="FF0000"/>
                </a:solidFill>
              </a:rPr>
              <a:t>((</a:t>
            </a:r>
            <a:r>
              <a:rPr lang="it-IT" altLang="zh-CN" baseline="30000" dirty="0" err="1">
                <a:solidFill>
                  <a:srgbClr val="FF0000"/>
                </a:solidFill>
              </a:rPr>
              <a:t>x,y</a:t>
            </a:r>
            <a:r>
              <a:rPr lang="it-IT" altLang="zh-CN" baseline="30000" dirty="0">
                <a:solidFill>
                  <a:srgbClr val="FF0000"/>
                </a:solidFill>
              </a:rPr>
              <a:t>) =&gt; x + y)</a:t>
            </a:r>
            <a:r>
              <a:rPr lang="it-IT" altLang="zh-CN" baseline="30000" dirty="0"/>
              <a:t>.</a:t>
            </a:r>
            <a:r>
              <a:rPr lang="it-IT" altLang="zh-CN" baseline="30000" dirty="0" err="1"/>
              <a:t>collect</a:t>
            </a:r>
            <a:r>
              <a:rPr lang="it-IT" altLang="zh-CN" baseline="30000" dirty="0" smtClean="0"/>
              <a:t> 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is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the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same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as</a:t>
            </a:r>
            <a:r>
              <a:rPr lang="zh-CN" altLang="en-US" baseline="30000" dirty="0" smtClean="0"/>
              <a:t> 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a.re</a:t>
            </a:r>
            <a:r>
              <a:rPr lang="it-IT" altLang="zh-CN" baseline="30000" dirty="0" err="1" smtClean="0">
                <a:solidFill>
                  <a:srgbClr val="FF0000"/>
                </a:solidFill>
              </a:rPr>
              <a:t>duceByKey</a:t>
            </a:r>
            <a:r>
              <a:rPr lang="it-IT" altLang="zh-CN" baseline="30000" dirty="0" smtClean="0">
                <a:solidFill>
                  <a:srgbClr val="FF0000"/>
                </a:solidFill>
              </a:rPr>
              <a:t>(</a:t>
            </a:r>
            <a:r>
              <a:rPr lang="zh-CN" altLang="zh-CN" baseline="30000" dirty="0" smtClean="0">
                <a:solidFill>
                  <a:srgbClr val="FF0000"/>
                </a:solidFill>
              </a:rPr>
              <a:t>_</a:t>
            </a:r>
            <a:r>
              <a:rPr lang="zh-CN" alt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_</a:t>
            </a:r>
            <a:r>
              <a:rPr lang="it-IT" altLang="zh-CN" baseline="30000" dirty="0" smtClean="0">
                <a:solidFill>
                  <a:srgbClr val="FF0000"/>
                </a:solidFill>
              </a:rPr>
              <a:t>)</a:t>
            </a:r>
            <a:r>
              <a:rPr lang="it-IT" altLang="zh-CN" baseline="30000" dirty="0"/>
              <a:t>.</a:t>
            </a:r>
            <a:r>
              <a:rPr lang="it-IT" altLang="zh-CN" baseline="30000" dirty="0" err="1"/>
              <a:t>collect</a:t>
            </a:r>
            <a:endParaRPr lang="it-IT" altLang="zh-CN" baseline="30000" dirty="0" smtClean="0"/>
          </a:p>
          <a:p>
            <a:pPr marL="0" indent="0">
              <a:buNone/>
            </a:pPr>
            <a:endParaRPr lang="it-IT" altLang="zh-CN" baseline="30000" dirty="0"/>
          </a:p>
          <a:p>
            <a:pPr marL="0" indent="0">
              <a:buNone/>
            </a:pPr>
            <a:endParaRPr lang="it-IT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5182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690689"/>
            <a:ext cx="7886700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import graph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graph.Graph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altLang="zh-CN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1371.97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import degree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degree.count_degree_dist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graph.UNION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Time: 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5.68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((0, 128856),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(1, 33929926),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(2, 13015367),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(3, 8519516),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(4, 4755099),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(5, 3841489),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(6, 3296567),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(7, 3007741),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(8, 3328721),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(9, 3090643),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(10, 3306905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import traversal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traversal.count_bfs_length_dist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weibo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graph.UNION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Time: 39.79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1, 4),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(2, 3528554),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(3, 159265485),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(4, 112063152),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(5, 7272939),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(6, 286339),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(7, 53462),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(8, 15310),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(9, 3445),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(10, 1195),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(11, 520),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(12, 204),</a:t>
            </a:r>
          </a:p>
          <a:p>
            <a:r>
              <a:rPr lang="en-US" altLang="zh-CN" sz="900" dirty="0">
                <a:latin typeface="Consolas" panose="020B0609020204030204" pitchFamily="49" charset="0"/>
                <a:cs typeface="Consolas" panose="020B0609020204030204" pitchFamily="49" charset="0"/>
              </a:rPr>
              <a:t> (13, 126))</a:t>
            </a:r>
          </a:p>
        </p:txBody>
      </p:sp>
    </p:spTree>
    <p:extLst>
      <p:ext uri="{BB962C8B-B14F-4D97-AF65-F5344CB8AC3E}">
        <p14:creationId xmlns:p14="http://schemas.microsoft.com/office/powerpoint/2010/main" val="403206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700" dirty="0" smtClean="0"/>
              <a:t>Log</a:t>
            </a:r>
            <a:r>
              <a:rPr lang="zh-CN" altLang="en-US" sz="5700" dirty="0" smtClean="0"/>
              <a:t> </a:t>
            </a:r>
            <a:r>
              <a:rPr lang="en-US" altLang="zh-CN" sz="5700" dirty="0" smtClean="0"/>
              <a:t>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83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altLang="zh-CN" sz="3000" dirty="0" smtClean="0"/>
              <a:t>Loading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data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from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memory,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than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query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the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data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interactively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3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51" y="3345026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8" y="5395009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7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3" y="3042352"/>
            <a:ext cx="1577109" cy="2375747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2" y="2707533"/>
            <a:ext cx="2860965" cy="3075343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 smtClean="0">
                <a:latin typeface="Lucida Console"/>
                <a:cs typeface="Lucida Console"/>
              </a:rPr>
              <a:t>).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2" y="4456545"/>
            <a:ext cx="1570183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2" y="3840020"/>
            <a:ext cx="958269" cy="90516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8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5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6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30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10" y="2505366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2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7" y="4038602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1"/>
            <a:ext cx="4777508" cy="849407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Performance: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1TB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5-7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seconds</a:t>
            </a:r>
          </a:p>
          <a:p>
            <a:pPr algn="ctr"/>
            <a:r>
              <a:rPr lang="en-US" b="1" dirty="0" smtClean="0"/>
              <a:t>Disks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170s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3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smtClean="0">
                <a:ea typeface="ＭＳ Ｐゴシック" charset="-128"/>
                <a:cs typeface="ＭＳ Ｐゴシック" charset="-128"/>
              </a:rPr>
              <a:t>Logistic</a:t>
            </a:r>
            <a:r>
              <a:rPr lang="zh-CN" altLang="en-US" sz="5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5000" dirty="0" smtClean="0">
                <a:ea typeface="ＭＳ Ｐゴシック" charset="-128"/>
                <a:cs typeface="ＭＳ Ｐゴシック" charset="-128"/>
              </a:rPr>
              <a:t>Regression</a:t>
            </a:r>
            <a:endParaRPr lang="en-US" sz="50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2211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61714" y="2644840"/>
            <a:ext cx="2586485" cy="381395"/>
          </a:xfrm>
          <a:prstGeom prst="wedgeRectCallout">
            <a:avLst>
              <a:gd name="adj1" fmla="val -70977"/>
              <a:gd name="adj2" fmla="val -2587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Initial parameter vector</a:t>
            </a:r>
            <a:endParaRPr lang="en-US" sz="1900" dirty="0"/>
          </a:p>
        </p:txBody>
      </p:sp>
      <p:sp>
        <p:nvSpPr>
          <p:cNvPr id="5" name="Rectangular Callout 4"/>
          <p:cNvSpPr/>
          <p:nvPr/>
        </p:nvSpPr>
        <p:spPr>
          <a:xfrm>
            <a:off x="4594152" y="4267201"/>
            <a:ext cx="3132840" cy="641780"/>
          </a:xfrm>
          <a:prstGeom prst="wedgeRectCallout">
            <a:avLst>
              <a:gd name="adj1" fmla="val -68983"/>
              <a:gd name="adj2" fmla="val -4881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Repeated </a:t>
            </a:r>
            <a:r>
              <a:rPr lang="en-US" sz="1900" dirty="0" err="1" smtClean="0"/>
              <a:t>MapReduce</a:t>
            </a:r>
            <a:r>
              <a:rPr lang="en-US" sz="1900" dirty="0" smtClean="0"/>
              <a:t> steps</a:t>
            </a:r>
            <a:br>
              <a:rPr lang="en-US" sz="1900" dirty="0" smtClean="0"/>
            </a:br>
            <a:r>
              <a:rPr lang="en-US" sz="1900" dirty="0" smtClean="0"/>
              <a:t>to do gradient descent</a:t>
            </a:r>
            <a:endParaRPr lang="en-US" sz="1900" dirty="0"/>
          </a:p>
        </p:txBody>
      </p:sp>
      <p:sp>
        <p:nvSpPr>
          <p:cNvPr id="6" name="Rectangular Callout 5"/>
          <p:cNvSpPr/>
          <p:nvPr/>
        </p:nvSpPr>
        <p:spPr>
          <a:xfrm>
            <a:off x="5969533" y="2438005"/>
            <a:ext cx="2907613" cy="381395"/>
          </a:xfrm>
          <a:prstGeom prst="wedgeRectCallout">
            <a:avLst>
              <a:gd name="adj1" fmla="val -65030"/>
              <a:gd name="adj2" fmla="val -5775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Load data in memory once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882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500" dirty="0" smtClean="0"/>
              <a:t>Logistic</a:t>
            </a:r>
            <a:r>
              <a:rPr lang="zh-CN" altLang="en-US" sz="4500" dirty="0" smtClean="0"/>
              <a:t> </a:t>
            </a:r>
            <a:r>
              <a:rPr lang="en-US" altLang="zh-CN" sz="4500" dirty="0" smtClean="0"/>
              <a:t>Regression</a:t>
            </a:r>
            <a:r>
              <a:rPr lang="zh-CN" altLang="en-US" sz="4500" dirty="0" smtClean="0"/>
              <a:t> </a:t>
            </a:r>
            <a:r>
              <a:rPr lang="en-US" altLang="zh-CN" sz="4500" dirty="0" smtClean="0"/>
              <a:t>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7"/>
          <a:ext cx="74676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3" y="2463169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2"/>
            <a:ext cx="2525712" cy="1195716"/>
            <a:chOff x="6565901" y="4635502"/>
            <a:chExt cx="2525596" cy="1196104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2"/>
              <a:ext cx="2525596" cy="73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7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WordCount</a:t>
            </a:r>
            <a:endParaRPr kumimoji="1" lang="zh-CN" altLang="en-US" dirty="0"/>
          </a:p>
        </p:txBody>
      </p:sp>
      <p:pic>
        <p:nvPicPr>
          <p:cNvPr id="4" name="图片 3" descr="屏幕快照 2014-09-23 下午11.2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067"/>
            <a:ext cx="9144000" cy="28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Spark</a:t>
            </a:r>
            <a:r>
              <a:rPr lang="zh-CN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Implementation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94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Lazy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3" name="图片 2" descr="屏幕快照 2014-09-24 上午12.4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226387"/>
            <a:ext cx="8394700" cy="2099733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68300" y="4675657"/>
            <a:ext cx="8229600" cy="21823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Transformations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trigger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computation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trigger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DAG</a:t>
            </a:r>
          </a:p>
        </p:txBody>
      </p:sp>
      <p:grpSp>
        <p:nvGrpSpPr>
          <p:cNvPr id="7" name="Group 33"/>
          <p:cNvGrpSpPr/>
          <p:nvPr/>
        </p:nvGrpSpPr>
        <p:grpSpPr>
          <a:xfrm>
            <a:off x="546770" y="3513022"/>
            <a:ext cx="7703097" cy="1162633"/>
            <a:chOff x="825042" y="4756967"/>
            <a:chExt cx="5552776" cy="653234"/>
          </a:xfrm>
        </p:grpSpPr>
        <p:sp>
          <p:nvSpPr>
            <p:cNvPr id="8" name="Rounded Rectangle 9"/>
            <p:cNvSpPr/>
            <p:nvPr/>
          </p:nvSpPr>
          <p:spPr>
            <a:xfrm>
              <a:off x="825042" y="4756968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lines</a:t>
              </a:r>
            </a:p>
            <a:p>
              <a:pPr algn="ctr"/>
              <a:r>
                <a:rPr lang="en-US" altLang="zh-CN" sz="2200" dirty="0" err="1"/>
                <a:t>d</a:t>
              </a:r>
              <a:r>
                <a:rPr lang="en-US" altLang="zh-CN" sz="2200" dirty="0" err="1" smtClean="0"/>
                <a:t>ata.txt</a:t>
              </a:r>
              <a:endParaRPr lang="en-US" sz="2200" dirty="0" smtClean="0"/>
            </a:p>
          </p:txBody>
        </p:sp>
        <p:sp>
          <p:nvSpPr>
            <p:cNvPr id="9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lineLengths</a:t>
              </a:r>
              <a:endParaRPr lang="en-US" sz="22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0" name="Rounded Rectangle 11"/>
            <p:cNvSpPr/>
            <p:nvPr/>
          </p:nvSpPr>
          <p:spPr>
            <a:xfrm>
              <a:off x="4978578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 err="1" smtClean="0"/>
                <a:t>totalLength</a:t>
              </a:r>
              <a:endParaRPr lang="en-US" sz="1600" dirty="0" smtClean="0"/>
            </a:p>
          </p:txBody>
        </p:sp>
        <p:cxnSp>
          <p:nvCxnSpPr>
            <p:cNvPr id="11" name="Straight Arrow Connector 20"/>
            <p:cNvCxnSpPr>
              <a:stCxn id="8" idx="3"/>
              <a:endCxn id="9" idx="1"/>
            </p:cNvCxnSpPr>
            <p:nvPr/>
          </p:nvCxnSpPr>
          <p:spPr>
            <a:xfrm flipV="1">
              <a:off x="2224282" y="5083584"/>
              <a:ext cx="66928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4"/>
            <p:cNvCxnSpPr>
              <a:stCxn id="9" idx="3"/>
              <a:endCxn id="10" idx="1"/>
            </p:cNvCxnSpPr>
            <p:nvPr/>
          </p:nvCxnSpPr>
          <p:spPr>
            <a:xfrm>
              <a:off x="4292803" y="5083584"/>
              <a:ext cx="6857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2487868" y="3516945"/>
            <a:ext cx="7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57427" y="3601896"/>
            <a:ext cx="9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reduce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82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 DAGs</a:t>
            </a:r>
            <a:endParaRPr kumimoji="1" lang="zh-CN" altLang="en-US" dirty="0"/>
          </a:p>
        </p:txBody>
      </p:sp>
      <p:pic>
        <p:nvPicPr>
          <p:cNvPr id="5" name="图片 4" descr="屏幕快照 2014-09-24 上午1.0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2" y="2013919"/>
            <a:ext cx="8479080" cy="45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endParaRPr kumimoji="1" lang="zh-CN" altLang="en-US" dirty="0"/>
          </a:p>
        </p:txBody>
      </p:sp>
      <p:pic>
        <p:nvPicPr>
          <p:cNvPr id="5" name="图片 4" descr="屏幕快照 2014-09-24 上午12.3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548"/>
            <a:ext cx="9144000" cy="48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Optimization on Data Partition</a:t>
            </a:r>
            <a:endParaRPr kumimoji="1" lang="zh-CN" altLang="en-US" dirty="0"/>
          </a:p>
        </p:txBody>
      </p:sp>
      <p:pic>
        <p:nvPicPr>
          <p:cNvPr id="12" name="图片 11" descr="屏幕快照 2014-09-24 上午12.5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9" y="1417638"/>
            <a:ext cx="3584586" cy="5440361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381734" y="1424667"/>
            <a:ext cx="4305066" cy="509005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Links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times</a:t>
            </a:r>
          </a:p>
          <a:p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together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unnecessary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communications</a:t>
            </a:r>
          </a:p>
          <a:p>
            <a:r>
              <a:rPr kumimoji="1" lang="en-US" altLang="zh-CN" dirty="0" err="1" smtClean="0"/>
              <a:t>partitionBy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2792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快照 2014-09-24 上午1.0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99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628"/>
            <a:ext cx="8229600" cy="4525963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</a:p>
          <a:p>
            <a:r>
              <a:rPr kumimoji="1" lang="en-US" altLang="zh-CN" dirty="0" smtClean="0"/>
              <a:t>Iterative </a:t>
            </a:r>
            <a:r>
              <a:rPr kumimoji="1" lang="en-US" altLang="zh-CN" dirty="0" err="1" smtClean="0"/>
              <a:t>MapReduce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Intermediate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</a:p>
          <a:p>
            <a:r>
              <a:rPr kumimoji="1" lang="en-US" altLang="zh-CN" dirty="0" smtClean="0"/>
              <a:t>Unable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support interactive 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efficiently</a:t>
            </a:r>
          </a:p>
          <a:p>
            <a:pPr lvl="1"/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424396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Persist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Cache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message,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means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data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would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reused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try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maintain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memory</a:t>
            </a:r>
          </a:p>
          <a:p>
            <a:pPr lvl="1"/>
            <a:r>
              <a:rPr kumimoji="1" lang="en-US" altLang="zh-CN" sz="2400" dirty="0" smtClean="0"/>
              <a:t>Avoid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recalculation</a:t>
            </a:r>
          </a:p>
          <a:p>
            <a:pPr lvl="1"/>
            <a:r>
              <a:rPr kumimoji="1" lang="en-US" altLang="zh-CN" sz="2400" dirty="0" smtClean="0"/>
              <a:t>Cache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special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Persist</a:t>
            </a:r>
            <a:endParaRPr kumimoji="1" lang="zh-CN" alt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1807421" y="4590173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7" name="TextBox 60"/>
          <p:cNvSpPr txBox="1"/>
          <p:nvPr/>
        </p:nvSpPr>
        <p:spPr>
          <a:xfrm>
            <a:off x="1807421" y="640363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24248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09-24 上午1.2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7" y="198339"/>
            <a:ext cx="8192154" cy="6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1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938316" cy="13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Spark ecosystem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34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6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9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3" y="2992201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9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4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5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4" y="3051997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8" y="4751637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31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7011" y="5429073"/>
            <a:ext cx="4454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</a:t>
            </a:r>
            <a:r>
              <a:rPr lang="zh-CN" alt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system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</a:t>
            </a:r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Iterative,</a:t>
            </a:r>
            <a:r>
              <a:rPr lang="zh-CN" alt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interactive</a:t>
            </a:r>
            <a:r>
              <a:rPr lang="zh-CN" alt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and</a:t>
            </a:r>
            <a:r>
              <a:rPr lang="zh-CN" alt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</a:t>
            </a: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546" y="5429072"/>
            <a:ext cx="2933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</a:t>
            </a:r>
            <a:r>
              <a:rPr lang="zh-CN" alt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systems</a:t>
            </a:r>
            <a:r>
              <a:rPr lang="zh-CN" alt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altLang="zh-CN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for</a:t>
            </a:r>
            <a:r>
              <a:rPr lang="zh-CN" alt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endParaRPr lang="en-US" altLang="zh-CN" sz="2500" dirty="0" smtClean="0">
              <a:solidFill>
                <a:srgbClr val="3366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altLang="zh-CN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Batch</a:t>
            </a:r>
            <a:r>
              <a:rPr lang="zh-CN" altLang="zh-CN" sz="2500" dirty="0">
                <a:solidFill>
                  <a:srgbClr val="3366FF"/>
                </a:solidFill>
                <a:latin typeface="Helvetica Neue Light"/>
                <a:cs typeface="Helvetica Neue Light"/>
              </a:rPr>
              <a:t> </a:t>
            </a: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7" y="3192330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11" y="1330785"/>
            <a:ext cx="8686800" cy="4221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Generalized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DAGs</a:t>
            </a:r>
            <a:endParaRPr lang="en-US" altLang="zh-CN" dirty="0" smtClean="0"/>
          </a:p>
          <a:p>
            <a:r>
              <a:rPr lang="en-US" altLang="zh-CN" dirty="0" smtClean="0"/>
              <a:t>Unified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44" y="2991828"/>
            <a:ext cx="7605888" cy="37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0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521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Benefit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endParaRPr kumimoji="1"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23077"/>
            <a:ext cx="8229600" cy="1157816"/>
          </a:xfrm>
        </p:spPr>
        <p:txBody>
          <a:bodyPr/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20"/>
          <p:cNvSpPr txBox="1"/>
          <p:nvPr/>
        </p:nvSpPr>
        <p:spPr>
          <a:xfrm>
            <a:off x="8289933" y="23145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Light"/>
                <a:cs typeface="Helvetica Neue Light"/>
              </a:rPr>
              <a:t>…</a:t>
            </a:r>
            <a:endParaRPr lang="en-US" sz="2800" dirty="0">
              <a:latin typeface="Helvetica Neue Light"/>
              <a:cs typeface="Helvetica Neue Light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565302" y="1897805"/>
            <a:ext cx="2405710" cy="1016000"/>
            <a:chOff x="609600" y="2971800"/>
            <a:chExt cx="2208692" cy="762000"/>
          </a:xfrm>
        </p:grpSpPr>
        <p:sp>
          <p:nvSpPr>
            <p:cNvPr id="8" name="Rectangle 3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9" name="Rectangle 5"/>
            <p:cNvSpPr/>
            <p:nvPr/>
          </p:nvSpPr>
          <p:spPr>
            <a:xfrm>
              <a:off x="1879548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1545708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ETL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3221211" y="1897805"/>
            <a:ext cx="2409189" cy="1016000"/>
            <a:chOff x="609600" y="2971800"/>
            <a:chExt cx="2211886" cy="762000"/>
          </a:xfrm>
        </p:grpSpPr>
        <p:sp>
          <p:nvSpPr>
            <p:cNvPr id="12" name="Rectangle 13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1882742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1548902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train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5845217" y="1897805"/>
            <a:ext cx="2405710" cy="1016000"/>
            <a:chOff x="609600" y="2971800"/>
            <a:chExt cx="2208692" cy="762000"/>
          </a:xfrm>
        </p:grpSpPr>
        <p:sp>
          <p:nvSpPr>
            <p:cNvPr id="16" name="Rectangle 17"/>
            <p:cNvSpPr/>
            <p:nvPr/>
          </p:nvSpPr>
          <p:spPr>
            <a:xfrm>
              <a:off x="609600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1879548" y="2971800"/>
              <a:ext cx="938744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write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1548902" y="2971800"/>
              <a:ext cx="331906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query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9" name="Group 42"/>
          <p:cNvGrpSpPr/>
          <p:nvPr/>
        </p:nvGrpSpPr>
        <p:grpSpPr>
          <a:xfrm>
            <a:off x="2883646" y="5623139"/>
            <a:ext cx="3396688" cy="1117600"/>
            <a:chOff x="2936557" y="5486400"/>
            <a:chExt cx="3396688" cy="838200"/>
          </a:xfrm>
        </p:grpSpPr>
        <p:cxnSp>
          <p:nvCxnSpPr>
            <p:cNvPr id="20" name="Straight Arrow Connector 30"/>
            <p:cNvCxnSpPr/>
            <p:nvPr/>
          </p:nvCxnSpPr>
          <p:spPr>
            <a:xfrm>
              <a:off x="2936557" y="5486400"/>
              <a:ext cx="1165816" cy="4572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n 32"/>
            <p:cNvSpPr/>
            <p:nvPr/>
          </p:nvSpPr>
          <p:spPr>
            <a:xfrm>
              <a:off x="4458509" y="5638800"/>
              <a:ext cx="723091" cy="685800"/>
            </a:xfrm>
            <a:prstGeom prst="can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5558579" y="5715000"/>
              <a:ext cx="77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HDFS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3" name="Group 41"/>
          <p:cNvGrpSpPr/>
          <p:nvPr/>
        </p:nvGrpSpPr>
        <p:grpSpPr>
          <a:xfrm>
            <a:off x="2883646" y="4099139"/>
            <a:ext cx="3807143" cy="1253067"/>
            <a:chOff x="2936557" y="4343400"/>
            <a:chExt cx="3807143" cy="939800"/>
          </a:xfrm>
        </p:grpSpPr>
        <p:pic>
          <p:nvPicPr>
            <p:cNvPr id="24" name="Picture 31" descr="Screen Shot 2013-11-15 at 4.32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109" y="4343400"/>
              <a:ext cx="1027891" cy="877059"/>
            </a:xfrm>
            <a:prstGeom prst="rect">
              <a:avLst/>
            </a:prstGeom>
          </p:spPr>
        </p:pic>
        <p:cxnSp>
          <p:nvCxnSpPr>
            <p:cNvPr id="25" name="Straight Arrow Connector 28"/>
            <p:cNvCxnSpPr/>
            <p:nvPr/>
          </p:nvCxnSpPr>
          <p:spPr>
            <a:xfrm flipV="1">
              <a:off x="2936557" y="4876800"/>
              <a:ext cx="1155676" cy="3810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37" descr="Screen Shot 2013-11-15 at 4.36.4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048" y="4790982"/>
              <a:ext cx="1185173" cy="492218"/>
            </a:xfrm>
            <a:prstGeom prst="rect">
              <a:avLst/>
            </a:prstGeom>
          </p:spPr>
        </p:pic>
        <p:pic>
          <p:nvPicPr>
            <p:cNvPr id="27" name="Picture 38" descr="Screen Shot 2013-11-15 at 4.38.02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700" y="4353309"/>
              <a:ext cx="1397000" cy="472691"/>
            </a:xfrm>
            <a:prstGeom prst="rect">
              <a:avLst/>
            </a:prstGeom>
          </p:spPr>
        </p:pic>
      </p:grpSp>
      <p:grpSp>
        <p:nvGrpSpPr>
          <p:cNvPr id="28" name="Group 40"/>
          <p:cNvGrpSpPr/>
          <p:nvPr/>
        </p:nvGrpSpPr>
        <p:grpSpPr>
          <a:xfrm>
            <a:off x="457200" y="3828206"/>
            <a:ext cx="8229600" cy="2153045"/>
            <a:chOff x="457200" y="4140200"/>
            <a:chExt cx="8229600" cy="1614784"/>
          </a:xfrm>
        </p:grpSpPr>
        <p:sp>
          <p:nvSpPr>
            <p:cNvPr id="29" name="Rectangle 22"/>
            <p:cNvSpPr/>
            <p:nvPr/>
          </p:nvSpPr>
          <p:spPr>
            <a:xfrm>
              <a:off x="533400" y="4992984"/>
              <a:ext cx="1022481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HDFS read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30" name="Rectangle 24"/>
            <p:cNvSpPr/>
            <p:nvPr/>
          </p:nvSpPr>
          <p:spPr>
            <a:xfrm>
              <a:off x="1554226" y="4992984"/>
              <a:ext cx="361512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ETL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31" name="Rectangle 25"/>
            <p:cNvSpPr/>
            <p:nvPr/>
          </p:nvSpPr>
          <p:spPr>
            <a:xfrm>
              <a:off x="1915164" y="4991100"/>
              <a:ext cx="361512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train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32" name="Rectangle 26"/>
            <p:cNvSpPr/>
            <p:nvPr/>
          </p:nvSpPr>
          <p:spPr>
            <a:xfrm>
              <a:off x="2276677" y="4991100"/>
              <a:ext cx="361512" cy="762000"/>
            </a:xfrm>
            <a:prstGeom prst="rect">
              <a:avLst/>
            </a:prstGeom>
            <a:ln w="12700" cmpd="sng"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100" dirty="0" smtClean="0">
                  <a:latin typeface="Helvetica Neue Light"/>
                  <a:cs typeface="Helvetica Neue Light"/>
                </a:rPr>
                <a:t>query</a:t>
              </a:r>
              <a:endParaRPr lang="en-US" sz="2100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457200" y="4140200"/>
              <a:ext cx="8229600" cy="868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32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457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2pPr>
              <a:lvl3pPr marL="77724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Helvetica Neue Light"/>
                  <a:cs typeface="Helvetica Neue Light"/>
                </a:rPr>
                <a:t>Spark:</a:t>
              </a:r>
            </a:p>
            <a:p>
              <a:endParaRPr lang="en-US" dirty="0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7190797" y="4114419"/>
            <a:ext cx="119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Interactive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analysis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454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63"/>
          <p:cNvSpPr>
            <a:spLocks noGrp="1"/>
          </p:cNvSpPr>
          <p:nvPr>
            <p:ph type="title"/>
          </p:nvPr>
        </p:nvSpPr>
        <p:spPr>
          <a:xfrm>
            <a:off x="179513" y="260648"/>
            <a:ext cx="8640960" cy="8477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Limitations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zh-CN" altLang="en-US" dirty="0" smtClean="0"/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4500565" y="1052513"/>
            <a:ext cx="2879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Spark</a:t>
            </a:r>
            <a:r>
              <a:rPr lang="zh-CN" altLang="en-US" dirty="0" smtClean="0"/>
              <a:t>：</a:t>
            </a:r>
            <a:r>
              <a:rPr lang="en-US" altLang="zh-CN" sz="1600" b="0" dirty="0" smtClean="0">
                <a:latin typeface="黑体" pitchFamily="49" charset="-122"/>
                <a:ea typeface="黑体" pitchFamily="49" charset="-122"/>
              </a:rPr>
              <a:t>RDD</a:t>
            </a:r>
            <a:endParaRPr lang="zh-CN" altLang="en-US" sz="1600" b="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Straight Arrow Connector 156"/>
          <p:cNvCxnSpPr/>
          <p:nvPr/>
        </p:nvCxnSpPr>
        <p:spPr bwMode="auto">
          <a:xfrm>
            <a:off x="3203577" y="1935163"/>
            <a:ext cx="5184775" cy="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226" name="组合 104"/>
          <p:cNvGrpSpPr>
            <a:grpSpLocks/>
          </p:cNvGrpSpPr>
          <p:nvPr/>
        </p:nvGrpSpPr>
        <p:grpSpPr bwMode="auto">
          <a:xfrm>
            <a:off x="3348038" y="2060576"/>
            <a:ext cx="576262" cy="4124325"/>
            <a:chOff x="3635892" y="2149260"/>
            <a:chExt cx="792086" cy="4123281"/>
          </a:xfrm>
        </p:grpSpPr>
        <p:sp>
          <p:nvSpPr>
            <p:cNvPr id="11" name="矩形 10"/>
            <p:cNvSpPr/>
            <p:nvPr/>
          </p:nvSpPr>
          <p:spPr>
            <a:xfrm>
              <a:off x="3635892" y="2149260"/>
              <a:ext cx="792086" cy="412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9329" name="Oval 4"/>
            <p:cNvSpPr>
              <a:spLocks noChangeArrowheads="1"/>
            </p:cNvSpPr>
            <p:nvPr/>
          </p:nvSpPr>
          <p:spPr bwMode="auto">
            <a:xfrm>
              <a:off x="3743229" y="2252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0" name="Oval 5"/>
            <p:cNvSpPr>
              <a:spLocks noChangeArrowheads="1"/>
            </p:cNvSpPr>
            <p:nvPr/>
          </p:nvSpPr>
          <p:spPr bwMode="auto">
            <a:xfrm>
              <a:off x="3743229" y="2836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1" name="Oval 6"/>
            <p:cNvSpPr>
              <a:spLocks noChangeArrowheads="1"/>
            </p:cNvSpPr>
            <p:nvPr/>
          </p:nvSpPr>
          <p:spPr bwMode="auto">
            <a:xfrm>
              <a:off x="3743229" y="34205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2" name="Oval 7"/>
            <p:cNvSpPr>
              <a:spLocks noChangeArrowheads="1"/>
            </p:cNvSpPr>
            <p:nvPr/>
          </p:nvSpPr>
          <p:spPr bwMode="auto">
            <a:xfrm>
              <a:off x="3743229" y="40047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3" name="Oval 8"/>
            <p:cNvSpPr>
              <a:spLocks noChangeArrowheads="1"/>
            </p:cNvSpPr>
            <p:nvPr/>
          </p:nvSpPr>
          <p:spPr bwMode="auto">
            <a:xfrm>
              <a:off x="3743228" y="45889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4" name="Oval 9"/>
            <p:cNvSpPr>
              <a:spLocks noChangeArrowheads="1"/>
            </p:cNvSpPr>
            <p:nvPr/>
          </p:nvSpPr>
          <p:spPr bwMode="auto">
            <a:xfrm>
              <a:off x="3743231" y="5173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35" name="Oval 10"/>
            <p:cNvSpPr>
              <a:spLocks noChangeArrowheads="1"/>
            </p:cNvSpPr>
            <p:nvPr/>
          </p:nvSpPr>
          <p:spPr bwMode="auto">
            <a:xfrm>
              <a:off x="3743232" y="5757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684215" y="2722563"/>
            <a:ext cx="287337" cy="28733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16015" y="2273301"/>
            <a:ext cx="287337" cy="3048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42990" y="3154363"/>
            <a:ext cx="288925" cy="30003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35152" y="2290764"/>
            <a:ext cx="288925" cy="3349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619252" y="3298825"/>
            <a:ext cx="288925" cy="3349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51052" y="2825751"/>
            <a:ext cx="288925" cy="3365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03352" y="2722564"/>
            <a:ext cx="288925" cy="3349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>
            <a:stCxn id="21" idx="7"/>
            <a:endCxn id="22" idx="3"/>
          </p:cNvCxnSpPr>
          <p:nvPr/>
        </p:nvCxnSpPr>
        <p:spPr>
          <a:xfrm flipV="1">
            <a:off x="928688" y="2533653"/>
            <a:ext cx="228600" cy="231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2"/>
            <a:endCxn id="22" idx="6"/>
          </p:cNvCxnSpPr>
          <p:nvPr/>
        </p:nvCxnSpPr>
        <p:spPr>
          <a:xfrm flipH="1" flipV="1">
            <a:off x="1403350" y="2425702"/>
            <a:ext cx="431800" cy="3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5"/>
            <a:endCxn id="23" idx="1"/>
          </p:cNvCxnSpPr>
          <p:nvPr/>
        </p:nvCxnSpPr>
        <p:spPr>
          <a:xfrm>
            <a:off x="928688" y="2968627"/>
            <a:ext cx="157162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7"/>
            <a:endCxn id="27" idx="3"/>
          </p:cNvCxnSpPr>
          <p:nvPr/>
        </p:nvCxnSpPr>
        <p:spPr>
          <a:xfrm flipV="1">
            <a:off x="1289052" y="3008314"/>
            <a:ext cx="157163" cy="188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7"/>
            <a:endCxn id="24" idx="3"/>
          </p:cNvCxnSpPr>
          <p:nvPr/>
        </p:nvCxnSpPr>
        <p:spPr>
          <a:xfrm flipV="1">
            <a:off x="1649413" y="2576514"/>
            <a:ext cx="228600" cy="195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5" idx="0"/>
            <a:endCxn id="27" idx="5"/>
          </p:cNvCxnSpPr>
          <p:nvPr/>
        </p:nvCxnSpPr>
        <p:spPr>
          <a:xfrm flipH="1" flipV="1">
            <a:off x="1649413" y="3008314"/>
            <a:ext cx="114300" cy="290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3" idx="5"/>
            <a:endCxn id="25" idx="2"/>
          </p:cNvCxnSpPr>
          <p:nvPr/>
        </p:nvCxnSpPr>
        <p:spPr>
          <a:xfrm>
            <a:off x="1289050" y="3409950"/>
            <a:ext cx="330200" cy="55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0"/>
            <a:endCxn id="24" idx="5"/>
          </p:cNvCxnSpPr>
          <p:nvPr/>
        </p:nvCxnSpPr>
        <p:spPr>
          <a:xfrm flipH="1" flipV="1">
            <a:off x="2081213" y="2576514"/>
            <a:ext cx="114300" cy="24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5" idx="7"/>
            <a:endCxn id="26" idx="3"/>
          </p:cNvCxnSpPr>
          <p:nvPr/>
        </p:nvCxnSpPr>
        <p:spPr>
          <a:xfrm flipV="1">
            <a:off x="1865313" y="3113089"/>
            <a:ext cx="228600" cy="234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3" name="TextBox 65"/>
          <p:cNvSpPr txBox="1">
            <a:spLocks noChangeArrowheads="1"/>
          </p:cNvSpPr>
          <p:nvPr/>
        </p:nvSpPr>
        <p:spPr bwMode="auto">
          <a:xfrm>
            <a:off x="611189" y="1927227"/>
            <a:ext cx="1860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0" dirty="0" smtClean="0">
                <a:latin typeface="+mn-ea"/>
                <a:ea typeface="+mn-ea"/>
              </a:rPr>
              <a:t>BFS</a:t>
            </a:r>
            <a:endParaRPr lang="zh-CN" altLang="en-US" sz="1600" b="0" dirty="0">
              <a:latin typeface="+mn-ea"/>
              <a:ea typeface="+mn-ea"/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3995740" y="3797300"/>
            <a:ext cx="288925" cy="557213"/>
          </a:xfrm>
          <a:prstGeom prst="rightArrow">
            <a:avLst/>
          </a:prstGeom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4356102" y="2060576"/>
            <a:ext cx="576263" cy="4124325"/>
            <a:chOff x="3635896" y="2149260"/>
            <a:chExt cx="792087" cy="4123281"/>
          </a:xfrm>
        </p:grpSpPr>
        <p:sp>
          <p:nvSpPr>
            <p:cNvPr id="107" name="矩形 106"/>
            <p:cNvSpPr/>
            <p:nvPr/>
          </p:nvSpPr>
          <p:spPr>
            <a:xfrm>
              <a:off x="3635896" y="2149260"/>
              <a:ext cx="792087" cy="412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9321" name="Oval 4"/>
            <p:cNvSpPr>
              <a:spLocks noChangeArrowheads="1"/>
            </p:cNvSpPr>
            <p:nvPr/>
          </p:nvSpPr>
          <p:spPr bwMode="auto">
            <a:xfrm>
              <a:off x="3743233" y="2252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2" name="Oval 5"/>
            <p:cNvSpPr>
              <a:spLocks noChangeArrowheads="1"/>
            </p:cNvSpPr>
            <p:nvPr/>
          </p:nvSpPr>
          <p:spPr bwMode="auto">
            <a:xfrm>
              <a:off x="3743233" y="2836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3" name="Oval 6"/>
            <p:cNvSpPr>
              <a:spLocks noChangeArrowheads="1"/>
            </p:cNvSpPr>
            <p:nvPr/>
          </p:nvSpPr>
          <p:spPr bwMode="auto">
            <a:xfrm>
              <a:off x="3743233" y="34205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4" name="Oval 7"/>
            <p:cNvSpPr>
              <a:spLocks noChangeArrowheads="1"/>
            </p:cNvSpPr>
            <p:nvPr/>
          </p:nvSpPr>
          <p:spPr bwMode="auto">
            <a:xfrm>
              <a:off x="3743233" y="40047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5" name="Oval 8"/>
            <p:cNvSpPr>
              <a:spLocks noChangeArrowheads="1"/>
            </p:cNvSpPr>
            <p:nvPr/>
          </p:nvSpPr>
          <p:spPr bwMode="auto">
            <a:xfrm>
              <a:off x="3743233" y="45889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6" name="Oval 9"/>
            <p:cNvSpPr>
              <a:spLocks noChangeArrowheads="1"/>
            </p:cNvSpPr>
            <p:nvPr/>
          </p:nvSpPr>
          <p:spPr bwMode="auto">
            <a:xfrm>
              <a:off x="3743233" y="5173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27" name="Oval 10"/>
            <p:cNvSpPr>
              <a:spLocks noChangeArrowheads="1"/>
            </p:cNvSpPr>
            <p:nvPr/>
          </p:nvSpPr>
          <p:spPr bwMode="auto">
            <a:xfrm>
              <a:off x="3743233" y="5757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5435602" y="2060576"/>
            <a:ext cx="576263" cy="4124325"/>
            <a:chOff x="3635896" y="2149260"/>
            <a:chExt cx="792087" cy="4123281"/>
          </a:xfrm>
        </p:grpSpPr>
        <p:sp>
          <p:nvSpPr>
            <p:cNvPr id="116" name="矩形 115"/>
            <p:cNvSpPr/>
            <p:nvPr/>
          </p:nvSpPr>
          <p:spPr>
            <a:xfrm>
              <a:off x="3635896" y="2149260"/>
              <a:ext cx="792087" cy="412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9313" name="Oval 4"/>
            <p:cNvSpPr>
              <a:spLocks noChangeArrowheads="1"/>
            </p:cNvSpPr>
            <p:nvPr/>
          </p:nvSpPr>
          <p:spPr bwMode="auto">
            <a:xfrm>
              <a:off x="3743233" y="2252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4" name="Oval 5"/>
            <p:cNvSpPr>
              <a:spLocks noChangeArrowheads="1"/>
            </p:cNvSpPr>
            <p:nvPr/>
          </p:nvSpPr>
          <p:spPr bwMode="auto">
            <a:xfrm>
              <a:off x="3743233" y="2836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5" name="Oval 6"/>
            <p:cNvSpPr>
              <a:spLocks noChangeArrowheads="1"/>
            </p:cNvSpPr>
            <p:nvPr/>
          </p:nvSpPr>
          <p:spPr bwMode="auto">
            <a:xfrm>
              <a:off x="3743233" y="34205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6" name="Oval 7"/>
            <p:cNvSpPr>
              <a:spLocks noChangeArrowheads="1"/>
            </p:cNvSpPr>
            <p:nvPr/>
          </p:nvSpPr>
          <p:spPr bwMode="auto">
            <a:xfrm>
              <a:off x="3743233" y="4004794"/>
              <a:ext cx="533400" cy="32004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7" name="Oval 8"/>
            <p:cNvSpPr>
              <a:spLocks noChangeArrowheads="1"/>
            </p:cNvSpPr>
            <p:nvPr/>
          </p:nvSpPr>
          <p:spPr bwMode="auto">
            <a:xfrm>
              <a:off x="3743233" y="45889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8" name="Oval 9"/>
            <p:cNvSpPr>
              <a:spLocks noChangeArrowheads="1"/>
            </p:cNvSpPr>
            <p:nvPr/>
          </p:nvSpPr>
          <p:spPr bwMode="auto">
            <a:xfrm>
              <a:off x="3743233" y="5173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9" name="Oval 10"/>
            <p:cNvSpPr>
              <a:spLocks noChangeArrowheads="1"/>
            </p:cNvSpPr>
            <p:nvPr/>
          </p:nvSpPr>
          <p:spPr bwMode="auto">
            <a:xfrm>
              <a:off x="3743233" y="5757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24" name="组合 123"/>
          <p:cNvGrpSpPr>
            <a:grpSpLocks/>
          </p:cNvGrpSpPr>
          <p:nvPr/>
        </p:nvGrpSpPr>
        <p:grpSpPr bwMode="auto">
          <a:xfrm>
            <a:off x="6372227" y="2060576"/>
            <a:ext cx="576263" cy="4124325"/>
            <a:chOff x="3635896" y="2149260"/>
            <a:chExt cx="792087" cy="4123281"/>
          </a:xfrm>
        </p:grpSpPr>
        <p:sp>
          <p:nvSpPr>
            <p:cNvPr id="125" name="矩形 124"/>
            <p:cNvSpPr/>
            <p:nvPr/>
          </p:nvSpPr>
          <p:spPr>
            <a:xfrm>
              <a:off x="3635896" y="2149260"/>
              <a:ext cx="792087" cy="412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9305" name="Oval 4"/>
            <p:cNvSpPr>
              <a:spLocks noChangeArrowheads="1"/>
            </p:cNvSpPr>
            <p:nvPr/>
          </p:nvSpPr>
          <p:spPr bwMode="auto">
            <a:xfrm>
              <a:off x="3743233" y="22521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6" name="Oval 5"/>
            <p:cNvSpPr>
              <a:spLocks noChangeArrowheads="1"/>
            </p:cNvSpPr>
            <p:nvPr/>
          </p:nvSpPr>
          <p:spPr bwMode="auto">
            <a:xfrm>
              <a:off x="3743233" y="2836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7" name="Oval 6"/>
            <p:cNvSpPr>
              <a:spLocks noChangeArrowheads="1"/>
            </p:cNvSpPr>
            <p:nvPr/>
          </p:nvSpPr>
          <p:spPr bwMode="auto">
            <a:xfrm>
              <a:off x="3743233" y="3420594"/>
              <a:ext cx="533400" cy="32004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8" name="Oval 7"/>
            <p:cNvSpPr>
              <a:spLocks noChangeArrowheads="1"/>
            </p:cNvSpPr>
            <p:nvPr/>
          </p:nvSpPr>
          <p:spPr bwMode="auto">
            <a:xfrm>
              <a:off x="3743233" y="4004794"/>
              <a:ext cx="533400" cy="32004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9" name="Oval 8"/>
            <p:cNvSpPr>
              <a:spLocks noChangeArrowheads="1"/>
            </p:cNvSpPr>
            <p:nvPr/>
          </p:nvSpPr>
          <p:spPr bwMode="auto">
            <a:xfrm>
              <a:off x="3743233" y="45889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0" name="Oval 9"/>
            <p:cNvSpPr>
              <a:spLocks noChangeArrowheads="1"/>
            </p:cNvSpPr>
            <p:nvPr/>
          </p:nvSpPr>
          <p:spPr bwMode="auto">
            <a:xfrm>
              <a:off x="3743233" y="5173194"/>
              <a:ext cx="533400" cy="32004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11" name="Oval 10"/>
            <p:cNvSpPr>
              <a:spLocks noChangeArrowheads="1"/>
            </p:cNvSpPr>
            <p:nvPr/>
          </p:nvSpPr>
          <p:spPr bwMode="auto">
            <a:xfrm>
              <a:off x="3743233" y="57573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33" name="组合 132"/>
          <p:cNvGrpSpPr>
            <a:grpSpLocks/>
          </p:cNvGrpSpPr>
          <p:nvPr/>
        </p:nvGrpSpPr>
        <p:grpSpPr bwMode="auto">
          <a:xfrm>
            <a:off x="7451727" y="2041526"/>
            <a:ext cx="576263" cy="4124325"/>
            <a:chOff x="3635896" y="2149260"/>
            <a:chExt cx="792087" cy="4123281"/>
          </a:xfrm>
        </p:grpSpPr>
        <p:sp>
          <p:nvSpPr>
            <p:cNvPr id="134" name="矩形 133"/>
            <p:cNvSpPr/>
            <p:nvPr/>
          </p:nvSpPr>
          <p:spPr>
            <a:xfrm>
              <a:off x="3635896" y="2149260"/>
              <a:ext cx="792087" cy="412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9297" name="Oval 4"/>
            <p:cNvSpPr>
              <a:spLocks noChangeArrowheads="1"/>
            </p:cNvSpPr>
            <p:nvPr/>
          </p:nvSpPr>
          <p:spPr bwMode="auto">
            <a:xfrm>
              <a:off x="3743233" y="2252194"/>
              <a:ext cx="533400" cy="320040"/>
            </a:xfrm>
            <a:prstGeom prst="ellipse">
              <a:avLst/>
            </a:prstGeom>
            <a:solidFill>
              <a:srgbClr val="00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98" name="Oval 5"/>
            <p:cNvSpPr>
              <a:spLocks noChangeArrowheads="1"/>
            </p:cNvSpPr>
            <p:nvPr/>
          </p:nvSpPr>
          <p:spPr bwMode="auto">
            <a:xfrm>
              <a:off x="3743233" y="2836394"/>
              <a:ext cx="533400" cy="320040"/>
            </a:xfrm>
            <a:prstGeom prst="ellipse">
              <a:avLst/>
            </a:prstGeom>
            <a:solidFill>
              <a:srgbClr val="00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299" name="Oval 6"/>
            <p:cNvSpPr>
              <a:spLocks noChangeArrowheads="1"/>
            </p:cNvSpPr>
            <p:nvPr/>
          </p:nvSpPr>
          <p:spPr bwMode="auto">
            <a:xfrm>
              <a:off x="3743233" y="3420594"/>
              <a:ext cx="533400" cy="32004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0" name="Oval 7"/>
            <p:cNvSpPr>
              <a:spLocks noChangeArrowheads="1"/>
            </p:cNvSpPr>
            <p:nvPr/>
          </p:nvSpPr>
          <p:spPr bwMode="auto">
            <a:xfrm>
              <a:off x="3743233" y="4004794"/>
              <a:ext cx="533400" cy="32004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1" name="Oval 8"/>
            <p:cNvSpPr>
              <a:spLocks noChangeArrowheads="1"/>
            </p:cNvSpPr>
            <p:nvPr/>
          </p:nvSpPr>
          <p:spPr bwMode="auto">
            <a:xfrm>
              <a:off x="3743233" y="4588994"/>
              <a:ext cx="533400" cy="320040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2" name="Oval 9"/>
            <p:cNvSpPr>
              <a:spLocks noChangeArrowheads="1"/>
            </p:cNvSpPr>
            <p:nvPr/>
          </p:nvSpPr>
          <p:spPr bwMode="auto">
            <a:xfrm>
              <a:off x="3743233" y="5173194"/>
              <a:ext cx="533400" cy="32004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03" name="Oval 10"/>
            <p:cNvSpPr>
              <a:spLocks noChangeArrowheads="1"/>
            </p:cNvSpPr>
            <p:nvPr/>
          </p:nvSpPr>
          <p:spPr bwMode="auto">
            <a:xfrm>
              <a:off x="3743233" y="5757394"/>
              <a:ext cx="533400" cy="320040"/>
            </a:xfrm>
            <a:prstGeom prst="ellipse">
              <a:avLst/>
            </a:prstGeom>
            <a:solidFill>
              <a:srgbClr val="00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200" b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42" name="右箭头 141"/>
          <p:cNvSpPr/>
          <p:nvPr/>
        </p:nvSpPr>
        <p:spPr>
          <a:xfrm>
            <a:off x="5003802" y="3797300"/>
            <a:ext cx="288925" cy="557213"/>
          </a:xfrm>
          <a:prstGeom prst="rightArrow">
            <a:avLst/>
          </a:prstGeom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sp>
        <p:nvSpPr>
          <p:cNvPr id="143" name="右箭头 142"/>
          <p:cNvSpPr/>
          <p:nvPr/>
        </p:nvSpPr>
        <p:spPr>
          <a:xfrm>
            <a:off x="6070600" y="3760789"/>
            <a:ext cx="287338" cy="557212"/>
          </a:xfrm>
          <a:prstGeom prst="rightArrow">
            <a:avLst/>
          </a:prstGeom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sp>
        <p:nvSpPr>
          <p:cNvPr id="144" name="右箭头 143"/>
          <p:cNvSpPr/>
          <p:nvPr/>
        </p:nvSpPr>
        <p:spPr>
          <a:xfrm>
            <a:off x="7092950" y="3789363"/>
            <a:ext cx="287338" cy="557212"/>
          </a:xfrm>
          <a:prstGeom prst="rightArrow">
            <a:avLst/>
          </a:prstGeom>
          <a:ln w="95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685800" y="2722563"/>
            <a:ext cx="287338" cy="287339"/>
          </a:xfrm>
          <a:prstGeom prst="ellipse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449765" y="3933826"/>
            <a:ext cx="388937" cy="285751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1116015" y="2279653"/>
            <a:ext cx="287337" cy="287337"/>
          </a:xfrm>
          <a:prstGeom prst="ellipse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5510213" y="3357565"/>
            <a:ext cx="387350" cy="287337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1042990" y="3130553"/>
            <a:ext cx="288925" cy="287337"/>
          </a:xfrm>
          <a:prstGeom prst="ellipse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5521325" y="5084765"/>
            <a:ext cx="387350" cy="287337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6456363" y="2759075"/>
            <a:ext cx="387350" cy="287339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6442075" y="2176465"/>
            <a:ext cx="3873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442075" y="5683250"/>
            <a:ext cx="387350" cy="285751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546975" y="4510089"/>
            <a:ext cx="387350" cy="2873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1847852" y="2319337"/>
            <a:ext cx="288925" cy="287339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1408115" y="2740026"/>
            <a:ext cx="287337" cy="285751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619252" y="3314702"/>
            <a:ext cx="288925" cy="287337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2049465" y="2851153"/>
            <a:ext cx="288925" cy="287337"/>
          </a:xfrm>
          <a:prstGeom prst="ellipse">
            <a:avLst/>
          </a:prstGeom>
          <a:solidFill>
            <a:srgbClr val="FF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B8EAF-7FDE-4A04-926B-4113A7490F5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3348038" y="6165851"/>
            <a:ext cx="79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RDD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4" idx="2"/>
          </p:cNvCxnSpPr>
          <p:nvPr/>
        </p:nvCxnSpPr>
        <p:spPr>
          <a:xfrm>
            <a:off x="2899439" y="2144485"/>
            <a:ext cx="526689" cy="744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70012" y="1867486"/>
            <a:ext cx="1058854" cy="3722103"/>
            <a:chOff x="2370012" y="1867486"/>
            <a:chExt cx="1058854" cy="3722102"/>
          </a:xfrm>
        </p:grpSpPr>
        <p:sp>
          <p:nvSpPr>
            <p:cNvPr id="4" name="TextBox 3"/>
            <p:cNvSpPr txBox="1"/>
            <p:nvPr/>
          </p:nvSpPr>
          <p:spPr>
            <a:xfrm>
              <a:off x="2370012" y="1867486"/>
              <a:ext cx="1058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Vertex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Visited</a:t>
              </a:r>
              <a:endParaRPr lang="zh-CN" altLang="en-US" sz="1200" dirty="0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>
              <a:off x="2899439" y="2144485"/>
              <a:ext cx="526689" cy="179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2616233" y="2118741"/>
              <a:ext cx="731805" cy="34708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21181" y="3068004"/>
              <a:ext cx="295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.</a:t>
              </a:r>
            </a:p>
            <a:p>
              <a:r>
                <a:rPr lang="en-US" altLang="zh-CN" dirty="0" smtClean="0"/>
                <a:t>.</a:t>
              </a:r>
            </a:p>
            <a:p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88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69"/>
    </mc:Choice>
    <mc:Fallback xmlns="">
      <p:transition spd="slow" advTm="1175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42" grpId="0" animBg="1"/>
      <p:bldP spid="143" grpId="0" animBg="1"/>
      <p:bldP spid="144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Read/Write data from/to disks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bandwidth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disks/SSDs</a:t>
            </a:r>
          </a:p>
          <a:p>
            <a:r>
              <a:rPr kumimoji="1" lang="en-US" altLang="zh-CN" dirty="0" smtClean="0"/>
              <a:t>But also suffers the serialization overhead</a:t>
            </a:r>
          </a:p>
          <a:p>
            <a:pPr lvl="1"/>
            <a:r>
              <a:rPr kumimoji="1" lang="en-US" altLang="zh-CN" dirty="0" smtClean="0"/>
              <a:t>Transform data into some standard,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self-described format</a:t>
            </a:r>
          </a:p>
          <a:p>
            <a:pPr lvl="1"/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pointer…</a:t>
            </a:r>
          </a:p>
          <a:p>
            <a:pPr lvl="1"/>
            <a:r>
              <a:rPr kumimoji="1" lang="en-US" altLang="zh-CN" dirty="0" smtClean="0"/>
              <a:t>Parsed by readers 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reserve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serializer</a:t>
            </a:r>
            <a:endParaRPr kumimoji="1" lang="en-US" altLang="zh-CN" dirty="0" smtClean="0"/>
          </a:p>
          <a:p>
            <a:r>
              <a:rPr kumimoji="1" lang="en-US" altLang="zh-CN" dirty="0" smtClean="0"/>
              <a:t>Comparable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heavy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44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MapReduce</a:t>
            </a:r>
            <a:r>
              <a:rPr lang="en-US" sz="5300" dirty="0" smtClean="0"/>
              <a:t> Use File to Transfer data</a:t>
            </a:r>
            <a:endParaRPr lang="en-US" sz="5300" dirty="0"/>
          </a:p>
        </p:txBody>
      </p:sp>
      <p:sp>
        <p:nvSpPr>
          <p:cNvPr id="25" name="Can 24"/>
          <p:cNvSpPr/>
          <p:nvPr/>
        </p:nvSpPr>
        <p:spPr>
          <a:xfrm>
            <a:off x="1060824" y="18544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10" y="22664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5" y="20425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9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7" y="2266439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2" y="20425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9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6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3" y="2047777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5" y="2687538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6634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35114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86581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5447" y="1429914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4"/>
            <a:ext cx="6025776" cy="2739103"/>
            <a:chOff x="1060824" y="3276600"/>
            <a:chExt cx="6025776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1</a:t>
              </a:r>
              <a:endParaRPr lang="en-US" sz="2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2</a:t>
              </a:r>
              <a:endParaRPr lang="en-US" sz="2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1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7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2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3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8891" y="3466451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Corbel"/>
                  <a:cs typeface="Corbel"/>
                </a:rPr>
                <a:t>HDFS</a:t>
              </a:r>
              <a:br>
                <a:rPr lang="en-US" sz="1900" dirty="0" smtClean="0">
                  <a:latin typeface="Corbel"/>
                  <a:cs typeface="Corbel"/>
                </a:rPr>
              </a:br>
              <a:r>
                <a:rPr lang="en-US" sz="1900" dirty="0" smtClean="0">
                  <a:latin typeface="Corbel"/>
                  <a:cs typeface="Corbel"/>
                </a:rPr>
                <a:t>read</a:t>
              </a:r>
              <a:endParaRPr lang="en-US" sz="1900" dirty="0">
                <a:latin typeface="Corbel"/>
                <a:cs typeface="Corbe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75946" y="6091715"/>
            <a:ext cx="8686802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altLang="zh-CN" sz="3000" dirty="0" smtClean="0"/>
              <a:t>The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copy</a:t>
            </a:r>
            <a:r>
              <a:rPr lang="zh-CN" altLang="en-US" sz="3000" dirty="0" smtClean="0"/>
              <a:t>, </a:t>
            </a:r>
            <a:r>
              <a:rPr lang="en-US" altLang="zh-CN" sz="3000" dirty="0" smtClean="0"/>
              <a:t>serialization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and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disk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I/O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makes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it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slow</a:t>
            </a:r>
            <a:endParaRPr lang="en-US" sz="30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6"/>
            <a:ext cx="812362" cy="851159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6"/>
            <a:ext cx="812362" cy="851159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86538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4135" y="15240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zh-CN" sz="5300" dirty="0" smtClean="0"/>
              <a:t>Use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memory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to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store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data</a:t>
            </a:r>
            <a:endParaRPr lang="en-US" sz="5300" dirty="0"/>
          </a:p>
        </p:txBody>
      </p:sp>
      <p:grpSp>
        <p:nvGrpSpPr>
          <p:cNvPr id="2" name="组 1"/>
          <p:cNvGrpSpPr/>
          <p:nvPr/>
        </p:nvGrpSpPr>
        <p:grpSpPr>
          <a:xfrm>
            <a:off x="1066801" y="1447801"/>
            <a:ext cx="7487985" cy="1732853"/>
            <a:chOff x="1066800" y="1085850"/>
            <a:chExt cx="7487985" cy="1299640"/>
          </a:xfrm>
        </p:grpSpPr>
        <p:sp>
          <p:nvSpPr>
            <p:cNvPr id="74" name="Can 73"/>
            <p:cNvSpPr/>
            <p:nvPr/>
          </p:nvSpPr>
          <p:spPr>
            <a:xfrm>
              <a:off x="1066800" y="1371600"/>
              <a:ext cx="782384" cy="618058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75" name="Straight Arrow Connector 74"/>
            <p:cNvCxnSpPr>
              <a:stCxn id="74" idx="4"/>
              <a:endCxn id="76" idx="1"/>
            </p:cNvCxnSpPr>
            <p:nvPr/>
          </p:nvCxnSpPr>
          <p:spPr>
            <a:xfrm>
              <a:off x="1849185" y="1680629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386980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1</a:t>
              </a:r>
              <a:endParaRPr lang="en-US" sz="2200" dirty="0"/>
            </a:p>
          </p:txBody>
        </p:sp>
        <p:cxnSp>
          <p:nvCxnSpPr>
            <p:cNvPr id="77" name="Straight Arrow Connector 76"/>
            <p:cNvCxnSpPr>
              <a:stCxn id="76" idx="3"/>
            </p:cNvCxnSpPr>
            <p:nvPr/>
          </p:nvCxnSpPr>
          <p:spPr>
            <a:xfrm flipV="1">
              <a:off x="3296984" y="1680629"/>
              <a:ext cx="32215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79" idx="1"/>
            </p:cNvCxnSpPr>
            <p:nvPr/>
          </p:nvCxnSpPr>
          <p:spPr>
            <a:xfrm>
              <a:off x="4495800" y="1680629"/>
              <a:ext cx="62128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5117087" y="1512742"/>
              <a:ext cx="910005" cy="33577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iter</a:t>
              </a:r>
              <a:r>
                <a:rPr lang="en-US" sz="2200" dirty="0" smtClean="0"/>
                <a:t>. 2</a:t>
              </a:r>
              <a:endParaRPr lang="en-US" sz="2200" dirty="0"/>
            </a:p>
          </p:txBody>
        </p:sp>
        <p:cxnSp>
          <p:nvCxnSpPr>
            <p:cNvPr id="80" name="Straight Arrow Connector 79"/>
            <p:cNvCxnSpPr>
              <a:stCxn id="79" idx="3"/>
            </p:cNvCxnSpPr>
            <p:nvPr/>
          </p:nvCxnSpPr>
          <p:spPr>
            <a:xfrm flipV="1">
              <a:off x="6027092" y="1680629"/>
              <a:ext cx="33832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239001" y="1688411"/>
              <a:ext cx="591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828108" y="1520524"/>
              <a:ext cx="7266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66800" y="2000344"/>
              <a:ext cx="800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573767" y="1085850"/>
              <a:ext cx="1312636" cy="1293246"/>
              <a:chOff x="2784930" y="2345019"/>
              <a:chExt cx="1312636" cy="1724328"/>
            </a:xfrm>
          </p:grpSpPr>
          <p:pic>
            <p:nvPicPr>
              <p:cNvPr id="116" name="Picture 115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18" name="Picture 117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19" name="Picture 118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6307364" y="1092244"/>
              <a:ext cx="1312636" cy="1293246"/>
              <a:chOff x="2784930" y="2345019"/>
              <a:chExt cx="1312636" cy="1724328"/>
            </a:xfrm>
          </p:grpSpPr>
          <p:pic>
            <p:nvPicPr>
              <p:cNvPr id="121" name="Picture 120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2" name="Picture 121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3" name="Picture 122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  <p:sp>
        <p:nvSpPr>
          <p:cNvPr id="47" name="TextBox 46"/>
          <p:cNvSpPr txBox="1"/>
          <p:nvPr/>
        </p:nvSpPr>
        <p:spPr>
          <a:xfrm>
            <a:off x="2286002" y="5231957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6801" y="5182022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3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5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3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69315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83101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30905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9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4"/>
            <a:ext cx="1158684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21" y="5529454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661793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5" y="4747113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509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5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altLang="zh-CN" sz="3000" b="1" dirty="0" smtClean="0"/>
              <a:t>10-100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times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faster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than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the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disk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approach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 memory computing feasible?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66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1|1|9|2.3|6.3|1.9|1.3|1.4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2605</Words>
  <Application>Microsoft Macintosh PowerPoint</Application>
  <PresentationFormat>全屏显示(4:3)</PresentationFormat>
  <Paragraphs>438</Paragraphs>
  <Slides>56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Big Data Summer School </vt:lpstr>
      <vt:lpstr>Why MapReduce is successful?</vt:lpstr>
      <vt:lpstr>Users require more</vt:lpstr>
      <vt:lpstr>Examples of interactive Query</vt:lpstr>
      <vt:lpstr>Limitations of MapReduce</vt:lpstr>
      <vt:lpstr>Read/Write data from/to disks</vt:lpstr>
      <vt:lpstr>MapReduce Use File to Transfer data</vt:lpstr>
      <vt:lpstr>Use memory to store data</vt:lpstr>
      <vt:lpstr>Is memory computing feasible?</vt:lpstr>
      <vt:lpstr>Issues</vt:lpstr>
      <vt:lpstr>Many big data problems has its upper bound</vt:lpstr>
      <vt:lpstr>Moore’s law and memory cost</vt:lpstr>
      <vt:lpstr>Memory latency</vt:lpstr>
      <vt:lpstr>Performance/cost ratio with the data size and query rate</vt:lpstr>
      <vt:lpstr>Tape is Dead Disk is Tape Flash is Disk RAM Locality is King</vt:lpstr>
      <vt:lpstr>Issues</vt:lpstr>
      <vt:lpstr>AN Example of in-memory computing Spark </vt:lpstr>
      <vt:lpstr>Abstractions on memory of multiple machines</vt:lpstr>
      <vt:lpstr>Abstractions on memory of multiple machines</vt:lpstr>
      <vt:lpstr>RAMCloud Approach: Buffered Logging</vt:lpstr>
      <vt:lpstr>Fault tolerance mechanism of DSM or Key-value stores</vt:lpstr>
      <vt:lpstr>Solution</vt:lpstr>
      <vt:lpstr>Efficient Fault Tolerance</vt:lpstr>
      <vt:lpstr>Big data systems</vt:lpstr>
      <vt:lpstr>Spark Design Philosophy</vt:lpstr>
      <vt:lpstr>Spark programming interface</vt:lpstr>
      <vt:lpstr>Programming API</vt:lpstr>
      <vt:lpstr>Scala Expressions</vt:lpstr>
      <vt:lpstr>Scala - Functions</vt:lpstr>
      <vt:lpstr>Scala Functions</vt:lpstr>
      <vt:lpstr>Spark Operators</vt:lpstr>
      <vt:lpstr>How to create RDDs</vt:lpstr>
      <vt:lpstr>Map</vt:lpstr>
      <vt:lpstr>flatMap</vt:lpstr>
      <vt:lpstr>reduce</vt:lpstr>
      <vt:lpstr>reduceByKey</vt:lpstr>
      <vt:lpstr>Output</vt:lpstr>
      <vt:lpstr>Join</vt:lpstr>
      <vt:lpstr>Use of _</vt:lpstr>
      <vt:lpstr>Log Mining</vt:lpstr>
      <vt:lpstr>Logistic Regression</vt:lpstr>
      <vt:lpstr>Logistic Regression Performance</vt:lpstr>
      <vt:lpstr>Example：WordCount</vt:lpstr>
      <vt:lpstr>Spark Implementation</vt:lpstr>
      <vt:lpstr>Lazy Evaluation</vt:lpstr>
      <vt:lpstr>Complex DAGs</vt:lpstr>
      <vt:lpstr>Data Partition</vt:lpstr>
      <vt:lpstr>Optimization on Data Partition</vt:lpstr>
      <vt:lpstr>PowerPoint 演示文稿</vt:lpstr>
      <vt:lpstr>Persist and Cache</vt:lpstr>
      <vt:lpstr>PowerPoint 演示文稿</vt:lpstr>
      <vt:lpstr>Spark ecosystem</vt:lpstr>
      <vt:lpstr>Existing Big data system</vt:lpstr>
      <vt:lpstr>The methodology of Spark</vt:lpstr>
      <vt:lpstr>Benefit of Using Spark</vt:lpstr>
      <vt:lpstr>Limitations of Spark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wenguang</dc:creator>
  <cp:lastModifiedBy>chen wenguang</cp:lastModifiedBy>
  <cp:revision>305</cp:revision>
  <dcterms:created xsi:type="dcterms:W3CDTF">2015-03-01T08:00:15Z</dcterms:created>
  <dcterms:modified xsi:type="dcterms:W3CDTF">2016-07-14T01:52:26Z</dcterms:modified>
</cp:coreProperties>
</file>