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7" r:id="rId7"/>
    <p:sldId id="263" r:id="rId8"/>
    <p:sldId id="262" r:id="rId9"/>
    <p:sldId id="268" r:id="rId10"/>
    <p:sldId id="264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>
        <p:scale>
          <a:sx n="66" d="100"/>
          <a:sy n="66" d="100"/>
        </p:scale>
        <p:origin x="3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07ED-885D-49E2-90E6-39C66B14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4B97-80B6-41E6-8B68-6A645B8AC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1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B9F0-F5B9-493E-85FC-4D294FFF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A330-7783-4097-A2C7-98BC865F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B07A-2594-4BF5-A2CB-1744004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2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74E4-A085-407F-95CB-17381A6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7BFF7-EF74-4ED9-A76B-C42A6925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EFDC-A48C-4670-8B10-E97561D3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86AF-DDFD-4E46-AFC3-E4633377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A5F3-5EEE-40CE-9AEB-1EA13DB6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571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24B25-8E92-4931-82B0-0B15AA2D8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978F2-1184-46E9-B0B9-0AB53B31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04E0-3CB4-48F3-B145-537912BD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1D28-F601-44B4-92F5-BB5EAEC9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BAE8-AEAB-47A0-BA9A-446B1C81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76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D589-58E8-4E62-A8FC-C51BC876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17AD-FD71-4545-A1C6-E950753D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4E15-328A-41B4-8FB3-C12DA547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034F-FA1F-4FD2-B180-7C1D2BC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240-C88B-4D52-86A2-053C6610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61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6224-829F-4C0D-B05D-15E13E5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37B0-0CD5-4364-9C80-FB5E0C59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A035-B470-409E-A08A-65CB696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522-BBEF-4374-9694-8FBF8C5E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3A10-ECA3-442F-90EB-648842D0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719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19DC-BBDB-4ACD-AF46-D1BCB677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2C1F-F2C5-4818-B56F-F6DB3E438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C8A6D-169A-4BB1-83C3-071E0349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30CB-84E0-4016-9D3D-07E1E28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8D86-9301-4D8D-AB6A-B8A3A45E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0076-019E-442F-951F-5C148EF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8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C18-68DD-41A9-9B3B-DAA6C81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2359-5C31-41EF-A507-09561436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9197-8151-4751-A199-4C48E37B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45FD5-4BB5-40B4-A716-3A6AC5DA1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1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3F3-CD25-46A6-83BB-B863FA8C0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4108C-24A2-4851-A4E5-52E809BE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D7142-40AC-4EB7-A6BC-0418031C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9E8A-9209-42D8-A435-7366D97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319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A6A2-BBA3-4879-AD49-AEDFBEA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4A9E6-6338-4703-AAE3-B480236B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E3F1-2533-4709-9285-BCB5ECB1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5E8F-098C-4AE7-A296-3A293E69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35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D7EB2-9478-4BE2-925F-E9F6A6F7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0606F-D6BD-42AE-8DA0-4020B34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78E8-BE87-4CAB-AA79-EEFAA5AA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57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E726-986A-4E1A-ACBC-AD2970A0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68FE-8468-44F2-9E93-F5D7072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31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CB1C-39E2-4D8E-B56A-73759F04A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8A1AE-7613-49D7-A2B9-7792EC4C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F6D0-135F-46C0-BAB4-FD2F3C9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8C4CA-E1F9-4123-9FC0-192AD4BC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5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DE4-1705-448E-AB9B-035B3018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759B1-5B85-4F24-9FD8-F3A23254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31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1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92F34-9274-421B-9772-D98AE7E9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600" indent="0">
              <a:buNone/>
              <a:defRPr sz="1001"/>
            </a:lvl4pPr>
            <a:lvl5pPr marL="1828800" indent="0">
              <a:buNone/>
              <a:defRPr sz="1001"/>
            </a:lvl5pPr>
            <a:lvl6pPr marL="2286001" indent="0">
              <a:buNone/>
              <a:defRPr sz="1001"/>
            </a:lvl6pPr>
            <a:lvl7pPr marL="2743200" indent="0">
              <a:buNone/>
              <a:defRPr sz="1001"/>
            </a:lvl7pPr>
            <a:lvl8pPr marL="3200400" indent="0">
              <a:buNone/>
              <a:defRPr sz="1001"/>
            </a:lvl8pPr>
            <a:lvl9pPr marL="3657600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E424A-1867-49DD-B0FE-BB0B0DFF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9B0DA-E129-4C75-B5CF-BD32EA70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C64E-CEDE-4BE6-80F4-989BFCE2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8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9C3F9-36D6-413E-9DB0-B211F8F7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BF6C-04B9-4CC5-84D3-06153E3D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3953-82F0-498F-A300-28E7BADD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694E-9D11-4C92-A334-AE78C2D0B4D0}" type="datetimeFigureOut">
              <a:rPr lang="en-IL" smtClean="0"/>
              <a:t>12/01/2021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9C5-B74A-46E5-8E82-8DB5C8D6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EAB6-2565-4760-BB08-0248D919D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F638-2368-491F-863B-59CC408916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4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8FF1-EC41-4640-AA8C-347B5D02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3951" y="4362793"/>
            <a:ext cx="7048500" cy="1822450"/>
          </a:xfrm>
          <a:effectLst>
            <a:glow rad="190500">
              <a:schemeClr val="tx1"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0301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</a:rPr>
              <a:t>Vacation 4 u</a:t>
            </a:r>
            <a:br>
              <a:rPr lang="he-IL" sz="10301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</a:rPr>
            </a:br>
            <a:r>
              <a:rPr lang="en-US" sz="2800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</a:rPr>
              <a:t>by group 4</a:t>
            </a:r>
            <a:endParaRPr lang="en-IL" sz="10301" b="1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Image 19">
            <a:extLst>
              <a:ext uri="{FF2B5EF4-FFF2-40B4-BE49-F238E27FC236}">
                <a16:creationId xmlns:a16="http://schemas.microsoft.com/office/drawing/2014/main" id="{0525F419-EFB0-4F75-AA9B-894699D1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5" y="2718483"/>
            <a:ext cx="5556250" cy="4139517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3319937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F708-FBB3-410F-9771-4D4AD4E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47" y="48426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glow rad="190500">
                    <a:schemeClr val="tx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Testing </a:t>
            </a:r>
            <a:endParaRPr lang="en-IL" sz="6000" b="1" dirty="0">
              <a:solidFill>
                <a:schemeClr val="bg1"/>
              </a:solidFill>
              <a:effectLst>
                <a:glow rad="190500">
                  <a:schemeClr val="tx1">
                    <a:alpha val="5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6AA7-EAC1-4DB4-BC8D-B96A91E0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03" y="1742536"/>
            <a:ext cx="10515600" cy="47740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final part of the project, we performed extensive tests on the system, such as regression tests, functionality tests, etc.</a:t>
            </a:r>
            <a:endParaRPr lang="he-IL" sz="29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work during the project was according to the "waterfall" model therefore this part is done separately.</a:t>
            </a:r>
          </a:p>
          <a:p>
            <a:pPr marL="0" indent="0">
              <a:buNone/>
            </a:pPr>
            <a:endParaRPr lang="en-US" sz="29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tests were performed manually by the team members according to the test case format</a:t>
            </a:r>
          </a:p>
          <a:p>
            <a:pPr marL="0" indent="0">
              <a:buNone/>
            </a:pPr>
            <a:endParaRPr lang="en-US" sz="29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end of the process we verified the integrity of the system against the customer's requirement.</a:t>
            </a: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test failed, the code was corrected accordingly and regression tests were performed.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C948FA3D-9A2C-414C-B6D8-E4D9CB9F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300225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03818C-4486-44DA-9A25-6B8010571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360754"/>
              </p:ext>
            </p:extLst>
          </p:nvPr>
        </p:nvGraphicFramePr>
        <p:xfrm>
          <a:off x="241307" y="1678329"/>
          <a:ext cx="11709385" cy="4488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2200">
                  <a:extLst>
                    <a:ext uri="{9D8B030D-6E8A-4147-A177-3AD203B41FA5}">
                      <a16:colId xmlns:a16="http://schemas.microsoft.com/office/drawing/2014/main" val="1934201406"/>
                    </a:ext>
                  </a:extLst>
                </a:gridCol>
                <a:gridCol w="2234203">
                  <a:extLst>
                    <a:ext uri="{9D8B030D-6E8A-4147-A177-3AD203B41FA5}">
                      <a16:colId xmlns:a16="http://schemas.microsoft.com/office/drawing/2014/main" val="258292602"/>
                    </a:ext>
                  </a:extLst>
                </a:gridCol>
                <a:gridCol w="1776596">
                  <a:extLst>
                    <a:ext uri="{9D8B030D-6E8A-4147-A177-3AD203B41FA5}">
                      <a16:colId xmlns:a16="http://schemas.microsoft.com/office/drawing/2014/main" val="2969048588"/>
                    </a:ext>
                  </a:extLst>
                </a:gridCol>
                <a:gridCol w="2261551">
                  <a:extLst>
                    <a:ext uri="{9D8B030D-6E8A-4147-A177-3AD203B41FA5}">
                      <a16:colId xmlns:a16="http://schemas.microsoft.com/office/drawing/2014/main" val="3285603804"/>
                    </a:ext>
                  </a:extLst>
                </a:gridCol>
                <a:gridCol w="2697900">
                  <a:extLst>
                    <a:ext uri="{9D8B030D-6E8A-4147-A177-3AD203B41FA5}">
                      <a16:colId xmlns:a16="http://schemas.microsoft.com/office/drawing/2014/main" val="2997355138"/>
                    </a:ext>
                  </a:extLst>
                </a:gridCol>
                <a:gridCol w="1169043">
                  <a:extLst>
                    <a:ext uri="{9D8B030D-6E8A-4147-A177-3AD203B41FA5}">
                      <a16:colId xmlns:a16="http://schemas.microsoft.com/office/drawing/2014/main" val="1927967452"/>
                    </a:ext>
                  </a:extLst>
                </a:gridCol>
                <a:gridCol w="977892">
                  <a:extLst>
                    <a:ext uri="{9D8B030D-6E8A-4147-A177-3AD203B41FA5}">
                      <a16:colId xmlns:a16="http://schemas.microsoft.com/office/drawing/2014/main" val="373428544"/>
                    </a:ext>
                  </a:extLst>
                </a:gridCol>
              </a:tblGrid>
              <a:tr h="40294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00000"/>
                        </a:lnSpc>
                      </a:pPr>
                      <a:r>
                        <a:rPr lang="en-US" sz="1800">
                          <a:effectLst/>
                        </a:rPr>
                        <a:t>Step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</a:rPr>
                        <a:t>Test Steps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</a:rPr>
                        <a:t>Test Data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250000"/>
                        </a:lnSpc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250000"/>
                        </a:lnSpc>
                      </a:pPr>
                      <a:r>
                        <a:rPr lang="en-US" sz="1800" dirty="0">
                          <a:effectLst/>
                        </a:rPr>
                        <a:t>Actual Result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100000"/>
                        </a:lnSpc>
                      </a:pPr>
                      <a:r>
                        <a:rPr lang="en-US" sz="1800">
                          <a:effectLst/>
                        </a:rPr>
                        <a:t>Status (Pass/Fail)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 lvl="0" algn="just" rtl="0">
                        <a:lnSpc>
                          <a:spcPct val="250000"/>
                        </a:lnSpc>
                      </a:pPr>
                      <a:r>
                        <a:rPr lang="en-US" sz="1800" dirty="0">
                          <a:effectLst/>
                        </a:rPr>
                        <a:t>Notes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5830784"/>
                  </a:ext>
                </a:extLst>
              </a:tr>
              <a:tr h="608506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View Package DB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4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View Package DB page shows up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 </a:t>
                      </a:r>
                      <a:endParaRPr lang="en-IL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View Package DB page shows up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ar-SA" sz="1400">
                          <a:effectLst/>
                        </a:rPr>
                        <a:t> 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4717463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View all existing DB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All the packages in the DBs are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All the packages in the DBs are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4552916"/>
                  </a:ext>
                </a:extLst>
              </a:tr>
              <a:tr h="244153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update menu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2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Update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Update l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483482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Navigate to package update 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package l choice message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package choice message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1553194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Choose a package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P1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Field to update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Field to update menu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7701142"/>
                  </a:ext>
                </a:extLst>
              </a:tr>
              <a:tr h="470679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Choose to change number of travelers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7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New number of travelers choice message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New number of travelers choice message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960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Enter new number of travelers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number of travelers: 5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</a:rPr>
                        <a:t>number of travelers changed to 5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number of travelers changed to 5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endParaRPr lang="en-IL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Unwanted changes in database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022578"/>
                  </a:ext>
                </a:extLst>
              </a:tr>
              <a:tr h="405671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 Log out  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Follow instructions on screen to log out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User logged out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 logged out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9936446"/>
                  </a:ext>
                </a:extLst>
              </a:tr>
            </a:tbl>
          </a:graphicData>
        </a:graphic>
      </p:graphicFrame>
      <p:pic>
        <p:nvPicPr>
          <p:cNvPr id="4" name="Image 19">
            <a:extLst>
              <a:ext uri="{FF2B5EF4-FFF2-40B4-BE49-F238E27FC236}">
                <a16:creationId xmlns:a16="http://schemas.microsoft.com/office/drawing/2014/main" id="{8DD9B8EE-6D9F-4309-A553-A3D7CFFC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89615-6403-4F5D-8416-ABA25E061480}"/>
              </a:ext>
            </a:extLst>
          </p:cNvPr>
          <p:cNvSpPr txBox="1"/>
          <p:nvPr/>
        </p:nvSpPr>
        <p:spPr>
          <a:xfrm>
            <a:off x="241307" y="1158786"/>
            <a:ext cx="9481427" cy="400110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</a:rPr>
              <a:t>We tested the ability of an agent to </a:t>
            </a:r>
            <a:r>
              <a:rPr lang="en-US" sz="2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pdate the number of travelers field on a package:</a:t>
            </a:r>
            <a:endParaRPr lang="en-IL" sz="2000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91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905-828E-4315-B824-09BB47C9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7188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We tested again after fixing the code:</a:t>
            </a:r>
            <a:endParaRPr lang="en-IL" sz="2400" b="1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27306D-6A6D-47C3-9DC6-882736E2A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572020"/>
              </p:ext>
            </p:extLst>
          </p:nvPr>
        </p:nvGraphicFramePr>
        <p:xfrm>
          <a:off x="196770" y="1665514"/>
          <a:ext cx="11798460" cy="4473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704">
                  <a:extLst>
                    <a:ext uri="{9D8B030D-6E8A-4147-A177-3AD203B41FA5}">
                      <a16:colId xmlns:a16="http://schemas.microsoft.com/office/drawing/2014/main" val="1305921772"/>
                    </a:ext>
                  </a:extLst>
                </a:gridCol>
                <a:gridCol w="2251200">
                  <a:extLst>
                    <a:ext uri="{9D8B030D-6E8A-4147-A177-3AD203B41FA5}">
                      <a16:colId xmlns:a16="http://schemas.microsoft.com/office/drawing/2014/main" val="1490180813"/>
                    </a:ext>
                  </a:extLst>
                </a:gridCol>
                <a:gridCol w="1790112">
                  <a:extLst>
                    <a:ext uri="{9D8B030D-6E8A-4147-A177-3AD203B41FA5}">
                      <a16:colId xmlns:a16="http://schemas.microsoft.com/office/drawing/2014/main" val="1770472355"/>
                    </a:ext>
                  </a:extLst>
                </a:gridCol>
                <a:gridCol w="2359692">
                  <a:extLst>
                    <a:ext uri="{9D8B030D-6E8A-4147-A177-3AD203B41FA5}">
                      <a16:colId xmlns:a16="http://schemas.microsoft.com/office/drawing/2014/main" val="1928394398"/>
                    </a:ext>
                  </a:extLst>
                </a:gridCol>
                <a:gridCol w="2359692">
                  <a:extLst>
                    <a:ext uri="{9D8B030D-6E8A-4147-A177-3AD203B41FA5}">
                      <a16:colId xmlns:a16="http://schemas.microsoft.com/office/drawing/2014/main" val="3995469855"/>
                    </a:ext>
                  </a:extLst>
                </a:gridCol>
                <a:gridCol w="1546005">
                  <a:extLst>
                    <a:ext uri="{9D8B030D-6E8A-4147-A177-3AD203B41FA5}">
                      <a16:colId xmlns:a16="http://schemas.microsoft.com/office/drawing/2014/main" val="944155917"/>
                    </a:ext>
                  </a:extLst>
                </a:gridCol>
                <a:gridCol w="895055">
                  <a:extLst>
                    <a:ext uri="{9D8B030D-6E8A-4147-A177-3AD203B41FA5}">
                      <a16:colId xmlns:a16="http://schemas.microsoft.com/office/drawing/2014/main" val="2177012919"/>
                    </a:ext>
                  </a:extLst>
                </a:gridCol>
              </a:tblGrid>
              <a:tr h="569633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en-US" sz="1800">
                          <a:effectLst/>
                        </a:rPr>
                        <a:t>Step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>
                          <a:effectLst/>
                        </a:rPr>
                        <a:t>Test Steps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>
                          <a:effectLst/>
                        </a:rPr>
                        <a:t>Test Data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>
                          <a:effectLst/>
                        </a:rPr>
                        <a:t>Expected Result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>
                          <a:effectLst/>
                        </a:rPr>
                        <a:t>Actual Result</a:t>
                      </a:r>
                      <a:endParaRPr lang="en-IL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 dirty="0">
                          <a:effectLst/>
                        </a:rPr>
                        <a:t>Status (Pass/Fail)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90"/>
                        </a:lnSpc>
                      </a:pPr>
                      <a:r>
                        <a:rPr lang="en-US" sz="1800" dirty="0">
                          <a:effectLst/>
                        </a:rPr>
                        <a:t>Notes</a:t>
                      </a:r>
                      <a:endParaRPr lang="en-IL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1227248"/>
                  </a:ext>
                </a:extLst>
              </a:tr>
              <a:tr h="712135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View Package DB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4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 </a:t>
                      </a:r>
                      <a:endParaRPr lang="en-IL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View Package DB page shows up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 </a:t>
                      </a:r>
                      <a:endParaRPr lang="en-IL" sz="1400">
                        <a:effectLst/>
                      </a:endParaRPr>
                    </a:p>
                    <a:p>
                      <a:r>
                        <a:rPr lang="en-US" sz="1400">
                          <a:effectLst/>
                        </a:rPr>
                        <a:t>View Package DB page shows up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ar-SA" sz="900" dirty="0">
                          <a:effectLst/>
                        </a:rPr>
                        <a:t> 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3068370"/>
                  </a:ext>
                </a:extLst>
              </a:tr>
              <a:tr h="47475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View all existing DB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All the packages in the DBs are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All the packages in the DBs are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9182958"/>
                  </a:ext>
                </a:extLst>
              </a:tr>
              <a:tr h="28481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update menu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2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Update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Update l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2060131"/>
                  </a:ext>
                </a:extLst>
              </a:tr>
              <a:tr h="47475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Navigate to package update 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package l choice message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package choice message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5016490"/>
                  </a:ext>
                </a:extLst>
              </a:tr>
              <a:tr h="473234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Choose a package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P1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Field to update menu displayed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Field to update menu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9016670"/>
                  </a:ext>
                </a:extLst>
              </a:tr>
              <a:tr h="47475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Choose to change number of travelers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Press 7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New number of travelers choice message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New number of travelers choice message displayed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3031702"/>
                  </a:ext>
                </a:extLst>
              </a:tr>
              <a:tr h="534835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Enter new number of travelers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travelers: 5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travelers changed to 5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travelers changed to 5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IL" sz="1400" b="1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 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578176"/>
                  </a:ext>
                </a:extLst>
              </a:tr>
              <a:tr h="47475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 Log out  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Follow instructions on screen to log out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 logged out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 logged out</a:t>
                      </a:r>
                      <a:endParaRPr lang="en-IL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  <a:endParaRPr lang="en-IL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3821516"/>
                  </a:ext>
                </a:extLst>
              </a:tr>
            </a:tbl>
          </a:graphicData>
        </a:graphic>
      </p:graphicFrame>
      <p:pic>
        <p:nvPicPr>
          <p:cNvPr id="5" name="Image 19">
            <a:extLst>
              <a:ext uri="{FF2B5EF4-FFF2-40B4-BE49-F238E27FC236}">
                <a16:creationId xmlns:a16="http://schemas.microsoft.com/office/drawing/2014/main" id="{4E6E66F2-DBC2-4493-A611-1B609180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27826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5364-AA74-4C74-B1C2-75AD00FC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Challenges</a:t>
            </a:r>
            <a:endParaRPr lang="en-IL" b="1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9A6A-F00A-4B47-A7AF-90DC8717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9" y="19018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Working while on a lockdown due to covid-19.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Working with several tools like Git and Data-Bases for the first 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working on a tight schedule with close deadlines.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Lack of experience on project on this scale, that required                self-learning on the software engineering industry and coding techniques.</a:t>
            </a:r>
            <a:endParaRPr lang="en-IL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83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F93B-881A-420C-8E52-57A53F0F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61" y="5374368"/>
            <a:ext cx="4463142" cy="12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Thank you</a:t>
            </a: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4AAC485E-5E03-4E94-BF21-F9E4D6FA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37" y="467680"/>
            <a:ext cx="5998991" cy="446936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1899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9216-3666-440B-BB30-C48AEDD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670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Introduction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10C5-5DFA-438D-99F4-688A111A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400"/>
            <a:ext cx="10515600" cy="4351339"/>
          </a:xfrm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txBody>
          <a:bodyPr>
            <a:sp3d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</a:rPr>
              <a:t>In recent years, the world of tourism has experienced an increase in demand, in parallel with the advancement of technology.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</a:rPr>
              <a:t>Vacation4u is software that answer the needs of the customer and the user in this age.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</a:rPr>
              <a:t>Software that combines the most innovative technology with the customer's needs, provides the customer with relief from the hassle involved in organizing a trip to an extent that usually requires a logistical complex that is not in the hands of a reasonable person.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</a:rPr>
              <a:t>While maintaining human service.</a:t>
            </a:r>
            <a:endParaRPr lang="en-IL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 19">
            <a:extLst>
              <a:ext uri="{FF2B5EF4-FFF2-40B4-BE49-F238E27FC236}">
                <a16:creationId xmlns:a16="http://schemas.microsoft.com/office/drawing/2014/main" id="{A247AD94-89DE-4256-B5BB-C3152179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20752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A56A-70EB-4565-8BFD-A8C638E0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382" y="-74454"/>
            <a:ext cx="475992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Meet the team </a:t>
            </a:r>
            <a:endParaRPr lang="en-IL" b="1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E84F-EBAE-4AA8-B5A9-595CA25151B4}"/>
              </a:ext>
            </a:extLst>
          </p:cNvPr>
          <p:cNvSpPr txBox="1"/>
          <p:nvPr/>
        </p:nvSpPr>
        <p:spPr>
          <a:xfrm>
            <a:off x="4681563" y="3025253"/>
            <a:ext cx="282887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Elie  bracha , 25 , from Paris.</a:t>
            </a:r>
            <a:endParaRPr lang="he-IL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endParaRPr lang="he-IL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Code developer &amp; Documents designer</a:t>
            </a:r>
            <a:endParaRPr lang="he-IL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endParaRPr lang="en-IL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D4AE7-0365-4834-BD25-095D12BAF841}"/>
              </a:ext>
            </a:extLst>
          </p:cNvPr>
          <p:cNvSpPr txBox="1"/>
          <p:nvPr/>
        </p:nvSpPr>
        <p:spPr>
          <a:xfrm>
            <a:off x="780681" y="3049224"/>
            <a:ext cx="227963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Shira avital Mahgerefte , 22 , from Ashdod </a:t>
            </a:r>
          </a:p>
          <a:p>
            <a:endParaRPr lang="en-US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iw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Muli"/>
                <a:ea typeface="Muli"/>
                <a:cs typeface="Muli"/>
                <a:sym typeface="Muli"/>
              </a:rPr>
              <a:t>Team Leader</a:t>
            </a:r>
            <a:endParaRPr lang="he-IL" sz="14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pPr algn="r"/>
            <a:endParaRPr lang="en-IL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32917-0CB5-44B0-B680-F0D0E964C6BB}"/>
              </a:ext>
            </a:extLst>
          </p:cNvPr>
          <p:cNvSpPr txBox="1"/>
          <p:nvPr/>
        </p:nvSpPr>
        <p:spPr>
          <a:xfrm>
            <a:off x="8680309" y="2963089"/>
            <a:ext cx="28288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Neriya </a:t>
            </a:r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Zudi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, 24 , from Yavne</a:t>
            </a:r>
          </a:p>
          <a:p>
            <a:endParaRPr lang="en-US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Muli"/>
                <a:ea typeface="Muli"/>
                <a:cs typeface="Muli"/>
                <a:sym typeface="Muli"/>
              </a:rPr>
              <a:t>Code developer &amp; Requirements Manager</a:t>
            </a:r>
          </a:p>
          <a:p>
            <a:endParaRPr lang="he-IL" sz="900" dirty="0"/>
          </a:p>
          <a:p>
            <a:pPr algn="r"/>
            <a:endParaRPr lang="en-IL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09993-C141-49C4-85D3-2DF596D2D66A}"/>
              </a:ext>
            </a:extLst>
          </p:cNvPr>
          <p:cNvSpPr txBox="1"/>
          <p:nvPr/>
        </p:nvSpPr>
        <p:spPr>
          <a:xfrm>
            <a:off x="4689333" y="5678447"/>
            <a:ext cx="227135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Idan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Fadlon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,24 , from Ashqelon </a:t>
            </a:r>
          </a:p>
          <a:p>
            <a:endParaRPr lang="en-US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Muli"/>
                <a:ea typeface="Muli"/>
                <a:cs typeface="Muli"/>
                <a:sym typeface="Muli"/>
              </a:rPr>
              <a:t>Code Developer &amp; tester</a:t>
            </a:r>
          </a:p>
          <a:p>
            <a:endParaRPr lang="en-IL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27926-BDC4-4305-9527-6D15579C437D}"/>
              </a:ext>
            </a:extLst>
          </p:cNvPr>
          <p:cNvSpPr txBox="1"/>
          <p:nvPr/>
        </p:nvSpPr>
        <p:spPr>
          <a:xfrm>
            <a:off x="560815" y="5684311"/>
            <a:ext cx="317376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Lihi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Sabag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, 24 , from Ashdod </a:t>
            </a:r>
          </a:p>
          <a:p>
            <a:endParaRPr lang="en-US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Muli"/>
                <a:ea typeface="Muli"/>
                <a:cs typeface="Muli"/>
                <a:sym typeface="Muli"/>
              </a:rPr>
              <a:t>Code developer &amp; Documents designer</a:t>
            </a:r>
          </a:p>
          <a:p>
            <a:endParaRPr lang="en-IL" sz="9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70F66-1C23-4AFC-8890-BA56D381EC14}"/>
              </a:ext>
            </a:extLst>
          </p:cNvPr>
          <p:cNvSpPr txBox="1"/>
          <p:nvPr/>
        </p:nvSpPr>
        <p:spPr>
          <a:xfrm>
            <a:off x="8680309" y="5627373"/>
            <a:ext cx="2533819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Sergey </a:t>
            </a:r>
            <a:r>
              <a:rPr lang="en-US" sz="1600" dirty="0" err="1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Pechyoni</a:t>
            </a:r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</a:rPr>
              <a:t> , 24 , from Ashdod </a:t>
            </a:r>
          </a:p>
          <a:p>
            <a:endParaRPr lang="en-US" sz="1600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</a:endParaRPr>
          </a:p>
          <a:p>
            <a:r>
              <a:rPr lang="en-US" sz="16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Muli"/>
                <a:ea typeface="Muli"/>
                <a:cs typeface="Muli"/>
                <a:sym typeface="Muli"/>
              </a:rPr>
              <a:t>Code Developer &amp; tester</a:t>
            </a:r>
          </a:p>
          <a:p>
            <a:r>
              <a:rPr lang="en-US" sz="900" dirty="0"/>
              <a:t> </a:t>
            </a:r>
            <a:endParaRPr lang="en-IL" sz="900" dirty="0"/>
          </a:p>
        </p:txBody>
      </p:sp>
      <p:pic>
        <p:nvPicPr>
          <p:cNvPr id="13" name="Graphic 12" descr="Cheers outline">
            <a:extLst>
              <a:ext uri="{FF2B5EF4-FFF2-40B4-BE49-F238E27FC236}">
                <a16:creationId xmlns:a16="http://schemas.microsoft.com/office/drawing/2014/main" id="{2D330F4B-8228-424D-A681-2AB87BBF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083" y="0"/>
            <a:ext cx="1114215" cy="1114215"/>
          </a:xfrm>
          <a:prstGeom prst="rect">
            <a:avLst/>
          </a:prstGeom>
        </p:spPr>
      </p:pic>
      <p:pic>
        <p:nvPicPr>
          <p:cNvPr id="14" name="Image 19">
            <a:extLst>
              <a:ext uri="{FF2B5EF4-FFF2-40B4-BE49-F238E27FC236}">
                <a16:creationId xmlns:a16="http://schemas.microsoft.com/office/drawing/2014/main" id="{0F1E9B23-D466-40C6-9FD5-A352D671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  <p:pic>
        <p:nvPicPr>
          <p:cNvPr id="15" name="תמונה 16" descr="תמונה שמכילה אישה, אדם, לבן&#10;&#10;התיאור נוצר באופן אוטומטי">
            <a:extLst>
              <a:ext uri="{FF2B5EF4-FFF2-40B4-BE49-F238E27FC236}">
                <a16:creationId xmlns:a16="http://schemas.microsoft.com/office/drawing/2014/main" id="{DEBA9E8E-E0AA-4C75-B07B-E4AED0361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77" y="1388966"/>
            <a:ext cx="1498431" cy="14984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תמונה 3" descr="תמונה שמכילה לבן, כובע, מצילה&#10;&#10;התיאור נוצר באופן אוטומטי">
            <a:extLst>
              <a:ext uri="{FF2B5EF4-FFF2-40B4-BE49-F238E27FC236}">
                <a16:creationId xmlns:a16="http://schemas.microsoft.com/office/drawing/2014/main" id="{217C4F49-E04F-46FC-84AF-8C3D29562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54" y="1388966"/>
            <a:ext cx="1498430" cy="14984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תמונה 14" descr="תמונה שמכילה טקסט, איש, אדם, לדגמן&#10;&#10;התיאור נוצר באופן אוטומטי">
            <a:extLst>
              <a:ext uri="{FF2B5EF4-FFF2-40B4-BE49-F238E27FC236}">
                <a16:creationId xmlns:a16="http://schemas.microsoft.com/office/drawing/2014/main" id="{9317534E-A2DB-44FF-8995-4C468D6CA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02" y="1388965"/>
            <a:ext cx="1498431" cy="14984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תמונה 20" descr="תמונה שמכילה אישה, לדגמן&#10;&#10;התיאור נוצר באופן אוטומטי">
            <a:extLst>
              <a:ext uri="{FF2B5EF4-FFF2-40B4-BE49-F238E27FC236}">
                <a16:creationId xmlns:a16="http://schemas.microsoft.com/office/drawing/2014/main" id="{8880B1C0-F426-4522-80DB-594C808E4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78" y="4191195"/>
            <a:ext cx="1498430" cy="14984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תמונה 18" descr="תמונה שמכילה איש, מקורה, אדם, לבן&#10;&#10;התיאור נוצר באופן אוטומטי">
            <a:extLst>
              <a:ext uri="{FF2B5EF4-FFF2-40B4-BE49-F238E27FC236}">
                <a16:creationId xmlns:a16="http://schemas.microsoft.com/office/drawing/2014/main" id="{57FFE59C-E64B-4A2C-8619-7D9DF8BF7D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53" y="4137239"/>
            <a:ext cx="1498431" cy="14984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תמונה 11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AD0EC8D-8431-4FA6-B263-82B0CE8F1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02" y="4128943"/>
            <a:ext cx="1498430" cy="14984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5797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C00B-6496-41A9-B329-8915A7A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13" y="25924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DD26-E970-4A30-8501-2611ED3F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2243"/>
            <a:ext cx="10515600" cy="56172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travel agent will be able to add/delete a package from the DB.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travel agent be able to track orders that made by the customers. 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agency customers will be able to search package by many categories such as package dates/departure date/destination etc. 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agency customers will be able to contact an agent</a:t>
            </a:r>
            <a:r>
              <a:rPr lang="he-IL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.</a:t>
            </a:r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 The agency customers will be able to make a reservation of hotels , flight or vacation .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Every reservation will have one of three optional statuses.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travel agent will be able to change the reservation status. 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Manager  already exist in the system</a:t>
            </a:r>
          </a:p>
          <a:p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174050B4-347F-4CD7-92C2-0F1C45AB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292922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73D-FB3A-4719-8B87-545CE849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5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Project content</a:t>
            </a:r>
            <a:endParaRPr lang="en-IL" b="1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C232-884F-439E-BE38-F2978B30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50" y="1610930"/>
            <a:ext cx="10648849" cy="1248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Vacation 4 U Is a system for ordering packages in the most efficient way , Our project includes connecting to the system for the three personalities - manager, agent and customer.</a:t>
            </a:r>
          </a:p>
        </p:txBody>
      </p:sp>
      <p:pic>
        <p:nvPicPr>
          <p:cNvPr id="5" name="Graphic 4" descr="Briefcase with solid fill">
            <a:extLst>
              <a:ext uri="{FF2B5EF4-FFF2-40B4-BE49-F238E27FC236}">
                <a16:creationId xmlns:a16="http://schemas.microsoft.com/office/drawing/2014/main" id="{D123111F-312E-4B97-BBAF-7FA2B8CA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860" y="2836820"/>
            <a:ext cx="969296" cy="969296"/>
          </a:xfrm>
          <a:prstGeom prst="rect">
            <a:avLst/>
          </a:prstGeom>
          <a:effectLst>
            <a:glow rad="63500">
              <a:schemeClr val="bg1">
                <a:alpha val="99000"/>
              </a:schemeClr>
            </a:glow>
          </a:effectLst>
        </p:spPr>
      </p:pic>
      <p:pic>
        <p:nvPicPr>
          <p:cNvPr id="7" name="Graphic 6" descr="Travel with solid fill">
            <a:extLst>
              <a:ext uri="{FF2B5EF4-FFF2-40B4-BE49-F238E27FC236}">
                <a16:creationId xmlns:a16="http://schemas.microsoft.com/office/drawing/2014/main" id="{03F71736-8699-4D36-A41A-19F07937C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753" y="2756090"/>
            <a:ext cx="1130756" cy="1130756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0F4AE2E-6ADA-42D6-BF78-8AD755335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6906" y="2824085"/>
            <a:ext cx="969296" cy="969296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3801E-DFF4-4CB5-BAE1-5BF5131CBAE8}"/>
              </a:ext>
            </a:extLst>
          </p:cNvPr>
          <p:cNvSpPr txBox="1"/>
          <p:nvPr/>
        </p:nvSpPr>
        <p:spPr>
          <a:xfrm>
            <a:off x="704950" y="4142111"/>
            <a:ext cx="4139807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Manager </a:t>
            </a:r>
          </a:p>
          <a:p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Access to system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Adding agents.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Tracking company data (earnings and sales).</a:t>
            </a:r>
            <a:endParaRPr lang="en-IL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6090F-9A17-4878-8F6D-68DCEA5E6590}"/>
              </a:ext>
            </a:extLst>
          </p:cNvPr>
          <p:cNvSpPr txBox="1"/>
          <p:nvPr/>
        </p:nvSpPr>
        <p:spPr>
          <a:xfrm>
            <a:off x="4782434" y="4101910"/>
            <a:ext cx="4039833" cy="2263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Agent</a:t>
            </a:r>
          </a:p>
          <a:p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Packages - add / delete and update.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Personal response to each customer.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Order confirmation / cancellation.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agents are divided into area.</a:t>
            </a:r>
            <a:endParaRPr lang="he-IL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15DB4-5427-4828-B47D-922466E60725}"/>
              </a:ext>
            </a:extLst>
          </p:cNvPr>
          <p:cNvSpPr txBox="1"/>
          <p:nvPr/>
        </p:nvSpPr>
        <p:spPr>
          <a:xfrm>
            <a:off x="9118006" y="4072654"/>
            <a:ext cx="3073994" cy="2680862"/>
          </a:xfrm>
          <a:prstGeom prst="rect">
            <a:avLst/>
          </a:prstGeom>
          <a:noFill/>
          <a:effectLst>
            <a:glow rad="127000">
              <a:schemeClr val="tx1">
                <a:alpha val="3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Customer </a:t>
            </a:r>
          </a:p>
          <a:p>
            <a:endParaRPr lang="en-US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Option to search and order a custom package.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Can contact an agent.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Change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Delete account</a:t>
            </a:r>
            <a:endParaRPr lang="en-IL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</p:txBody>
      </p:sp>
      <p:pic>
        <p:nvPicPr>
          <p:cNvPr id="13" name="Image 19">
            <a:extLst>
              <a:ext uri="{FF2B5EF4-FFF2-40B4-BE49-F238E27FC236}">
                <a16:creationId xmlns:a16="http://schemas.microsoft.com/office/drawing/2014/main" id="{1A8E1829-C104-4CAD-AF75-D5BD12D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18770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1E43-1BD2-4181-BA3D-0E191CEB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</a:effectLst>
                <a:latin typeface="Comic Sans MS" panose="030F0702030302020204" pitchFamily="66" charset="0"/>
              </a:rPr>
              <a:t>Exclusive features </a:t>
            </a:r>
            <a:endParaRPr lang="en-IL" b="1" dirty="0">
              <a:solidFill>
                <a:schemeClr val="bg1"/>
              </a:solidFill>
              <a:effectLst>
                <a:glow rad="127000">
                  <a:schemeClr val="tx1">
                    <a:alpha val="5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4110-FD4B-4A2A-AF36-479D8991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agent can add different packages and the customer can search for different packages according to the filters he chooses.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The system offers a vacation friend service , that connected between customers that booked the same vacation, and Organized trips for groups. 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In addition, the system includes a special interface for the manager where he can track the company’s profits, and can add agents.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effectLst>
                <a:glow rad="127000">
                  <a:schemeClr val="tx1">
                    <a:alpha val="3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When paying and making a reservation, it is possible to pay at points that the customer has and when ordering a package (flight + hotel) the customer will be added points.</a:t>
            </a:r>
          </a:p>
          <a:p>
            <a:endParaRPr lang="en-IL" dirty="0"/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928319F8-A483-47C8-A09B-FB5CB103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37846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C0B9B-FEC1-4C59-9E0D-92E0088B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5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Use case </a:t>
            </a:r>
            <a:endParaRPr lang="en-IL" b="1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9" name="Image 19">
            <a:extLst>
              <a:ext uri="{FF2B5EF4-FFF2-40B4-BE49-F238E27FC236}">
                <a16:creationId xmlns:a16="http://schemas.microsoft.com/office/drawing/2014/main" id="{9490E9DC-6923-48A9-91A2-2BA23E7A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354" y="112501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2A2AF-DB13-4549-86D2-DE54CD46F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53" y="1"/>
            <a:ext cx="617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C0B9B-FEC1-4C59-9E0D-92E0088B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5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DFD 0</a:t>
            </a:r>
            <a:endParaRPr lang="en-IL" b="1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049BC18-6039-4341-8107-82167982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13" y="0"/>
            <a:ext cx="5115045" cy="6858000"/>
          </a:xfrm>
          <a:prstGeom prst="rect">
            <a:avLst/>
          </a:prstGeom>
        </p:spPr>
      </p:pic>
      <p:pic>
        <p:nvPicPr>
          <p:cNvPr id="9" name="Image 19">
            <a:extLst>
              <a:ext uri="{FF2B5EF4-FFF2-40B4-BE49-F238E27FC236}">
                <a16:creationId xmlns:a16="http://schemas.microsoft.com/office/drawing/2014/main" id="{9490E9DC-6923-48A9-91A2-2BA23E7A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275" y="119337"/>
            <a:ext cx="979649" cy="729858"/>
          </a:xfrm>
          <a:prstGeom prst="rect">
            <a:avLst/>
          </a:prstGeom>
          <a:noFill/>
          <a:ln>
            <a:noFill/>
          </a:ln>
          <a:effectLst>
            <a:glow rad="1333500">
              <a:schemeClr val="bg1">
                <a:alpha val="40000"/>
              </a:schemeClr>
            </a:glow>
            <a:outerShdw blurRad="50800" dist="50800" dir="5400000" algn="ctr" rotWithShape="0">
              <a:schemeClr val="bg1"/>
            </a:outerShdw>
            <a:softEdge rad="0"/>
          </a:effectLst>
          <a:scene3d>
            <a:camera prst="orthographicFront"/>
            <a:lightRig rig="threePt" dir="t"/>
          </a:scene3d>
          <a:sp3d extrusionH="273050"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340030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0B6F3-681E-4B4D-8858-09068ACA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94" y="1039923"/>
            <a:ext cx="6675698" cy="47781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9E42D3-0FE7-4F03-9D70-685B95C2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28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DFD 1</a:t>
            </a:r>
            <a:br>
              <a:rPr lang="en-US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</a:br>
            <a:r>
              <a:rPr lang="en-US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effectLst>
                  <a:glow rad="190500">
                    <a:schemeClr val="tx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Manager</a:t>
            </a:r>
            <a:endParaRPr lang="en-IL" dirty="0">
              <a:solidFill>
                <a:schemeClr val="bg1"/>
              </a:solidFill>
              <a:effectLst>
                <a:glow rad="190500">
                  <a:schemeClr val="tx1"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0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1054</Words>
  <Application>Microsoft Office PowerPoint</Application>
  <PresentationFormat>מסך רחב</PresentationFormat>
  <Paragraphs>215</Paragraphs>
  <Slides>14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Muli</vt:lpstr>
      <vt:lpstr>Times New Roman</vt:lpstr>
      <vt:lpstr>Office Theme</vt:lpstr>
      <vt:lpstr>Vacation 4 u by group 4</vt:lpstr>
      <vt:lpstr>Introduction </vt:lpstr>
      <vt:lpstr>Meet the team </vt:lpstr>
      <vt:lpstr>Main Requirements</vt:lpstr>
      <vt:lpstr>Project content</vt:lpstr>
      <vt:lpstr>Exclusive features </vt:lpstr>
      <vt:lpstr>Use case </vt:lpstr>
      <vt:lpstr>DFD 0</vt:lpstr>
      <vt:lpstr>DFD 1   Manager</vt:lpstr>
      <vt:lpstr>Testing </vt:lpstr>
      <vt:lpstr>מצגת של PowerPoint‏</vt:lpstr>
      <vt:lpstr>We tested again after fixing the code:</vt:lpstr>
      <vt:lpstr>Challenges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4 u</dc:title>
  <dc:creator>avitalmahgerefte@gmail.com</dc:creator>
  <cp:lastModifiedBy>נריה</cp:lastModifiedBy>
  <cp:revision>31</cp:revision>
  <dcterms:created xsi:type="dcterms:W3CDTF">2021-01-10T13:41:40Z</dcterms:created>
  <dcterms:modified xsi:type="dcterms:W3CDTF">2021-01-12T20:33:01Z</dcterms:modified>
</cp:coreProperties>
</file>