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458B51"/>
    <a:srgbClr val="4E9C5B"/>
    <a:srgbClr val="8DCA5A"/>
    <a:srgbClr val="40804B"/>
    <a:srgbClr val="FFFFFF"/>
    <a:srgbClr val="358B52"/>
    <a:srgbClr val="F28452"/>
    <a:srgbClr val="D76D6F"/>
    <a:srgbClr val="C135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581"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9371B-016B-46EF-B5B5-DCDB9A3EFE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412A0DA8-78A1-4373-94D1-9252827E1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5E231009-BAD6-4A42-91A3-88EF98044C37}"/>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5" name="页脚占位符 4">
            <a:extLst>
              <a:ext uri="{FF2B5EF4-FFF2-40B4-BE49-F238E27FC236}">
                <a16:creationId xmlns:a16="http://schemas.microsoft.com/office/drawing/2014/main" id="{F5364BB4-5D53-4F4B-9DB0-8A9EB977F608}"/>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B499305F-2C92-4373-8780-05019544338A}"/>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236108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10A5C-2F78-4A85-86B8-AB7D1EE89230}"/>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FAD0D302-6898-465B-8109-C00AB3D4C1C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08EE60D5-42FC-41D4-95D8-CB0B9AC8C553}"/>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5" name="页脚占位符 4">
            <a:extLst>
              <a:ext uri="{FF2B5EF4-FFF2-40B4-BE49-F238E27FC236}">
                <a16:creationId xmlns:a16="http://schemas.microsoft.com/office/drawing/2014/main" id="{0C04052E-0322-409B-B740-D65C43810B2E}"/>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CF2A7E3F-234F-440A-B3B3-0D0053CE2CDB}"/>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249566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FBF7E1-93EC-448E-AE30-EB9D6D86EB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2571B5D6-787F-4DDD-8485-2D427F1DF1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F95BEF58-AB10-4D30-A979-49EAEBA50048}"/>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5" name="页脚占位符 4">
            <a:extLst>
              <a:ext uri="{FF2B5EF4-FFF2-40B4-BE49-F238E27FC236}">
                <a16:creationId xmlns:a16="http://schemas.microsoft.com/office/drawing/2014/main" id="{87E884B6-8859-40DE-8565-9CFC6F07F595}"/>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A81883B3-26BB-4344-9257-046C781FBC8C}"/>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349975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10390-D6AE-45EF-95AB-DC4C47B81070}"/>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C3820165-562D-4BA4-B7B9-F2701E3DEDA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4D5AD308-6321-4C0E-A602-1C57CBADFAC5}"/>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5" name="页脚占位符 4">
            <a:extLst>
              <a:ext uri="{FF2B5EF4-FFF2-40B4-BE49-F238E27FC236}">
                <a16:creationId xmlns:a16="http://schemas.microsoft.com/office/drawing/2014/main" id="{35EC6E51-34E1-4A32-8185-751A666A87F9}"/>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6F36DA52-F7E8-4670-898A-0935A885C19C}"/>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93771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29B96-9B95-4482-A90E-6EA73CB5900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0DA9C83D-27FF-4FA5-9DF1-09583E699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A33637-DB90-4A7A-ABAE-BD28D4859935}"/>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5" name="页脚占位符 4">
            <a:extLst>
              <a:ext uri="{FF2B5EF4-FFF2-40B4-BE49-F238E27FC236}">
                <a16:creationId xmlns:a16="http://schemas.microsoft.com/office/drawing/2014/main" id="{EAAC2476-2D2E-4C19-8A0C-F0F36E7F9CC4}"/>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A1F8DF29-DFA5-483F-9A4E-7918B57A30C1}"/>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172525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2CAA4-4DAF-49BA-B3F5-2E9BB456ECA7}"/>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D5A7454-350E-4E4D-91B5-30F73F0EB2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2BF6659E-6414-4A2F-9A6D-DFE06A4FF8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FF27EF40-E032-4238-B702-7B2EEFCA4008}"/>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6" name="页脚占位符 5">
            <a:extLst>
              <a:ext uri="{FF2B5EF4-FFF2-40B4-BE49-F238E27FC236}">
                <a16:creationId xmlns:a16="http://schemas.microsoft.com/office/drawing/2014/main" id="{48817EC5-7991-4AC5-9D65-9DABEB9F1411}"/>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B8D3EE9D-2AFA-4998-801F-5A7750746005}"/>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330699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6056E-A890-4FFE-B5B0-4D1C05338A17}"/>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5C1446BF-D229-4EA5-AA3A-3018F5A37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855B19-4B45-4DA2-8E14-A073F48F19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85721D53-AF7B-4B82-BC15-DD79FACF9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DC56AE-9A60-469B-8CE6-990072810E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68CFEA8C-4FB9-43E4-8215-4DBA36353DA0}"/>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8" name="页脚占位符 7">
            <a:extLst>
              <a:ext uri="{FF2B5EF4-FFF2-40B4-BE49-F238E27FC236}">
                <a16:creationId xmlns:a16="http://schemas.microsoft.com/office/drawing/2014/main" id="{B0F5AF4F-E6F3-481B-A821-7721CD61BEAE}"/>
              </a:ext>
            </a:extLst>
          </p:cNvPr>
          <p:cNvSpPr>
            <a:spLocks noGrp="1"/>
          </p:cNvSpPr>
          <p:nvPr>
            <p:ph type="ftr" sz="quarter" idx="11"/>
          </p:nvPr>
        </p:nvSpPr>
        <p:spPr/>
        <p:txBody>
          <a:bodyPr/>
          <a:lstStyle/>
          <a:p>
            <a:endParaRPr lang="en-GB"/>
          </a:p>
        </p:txBody>
      </p:sp>
      <p:sp>
        <p:nvSpPr>
          <p:cNvPr id="9" name="灯片编号占位符 8">
            <a:extLst>
              <a:ext uri="{FF2B5EF4-FFF2-40B4-BE49-F238E27FC236}">
                <a16:creationId xmlns:a16="http://schemas.microsoft.com/office/drawing/2014/main" id="{01CC5D0A-BA1C-42ED-939B-561975FC073C}"/>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3855564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46981-4B82-45B6-B33B-F50365CA572C}"/>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160F00ED-9602-4A9C-8257-B9A5034BF969}"/>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4" name="页脚占位符 3">
            <a:extLst>
              <a:ext uri="{FF2B5EF4-FFF2-40B4-BE49-F238E27FC236}">
                <a16:creationId xmlns:a16="http://schemas.microsoft.com/office/drawing/2014/main" id="{7974AF13-DC6D-4BDE-B04C-051ACA4B1CC8}"/>
              </a:ext>
            </a:extLst>
          </p:cNvPr>
          <p:cNvSpPr>
            <a:spLocks noGrp="1"/>
          </p:cNvSpPr>
          <p:nvPr>
            <p:ph type="ftr" sz="quarter" idx="11"/>
          </p:nvPr>
        </p:nvSpPr>
        <p:spPr/>
        <p:txBody>
          <a:bodyPr/>
          <a:lstStyle/>
          <a:p>
            <a:endParaRPr lang="en-GB"/>
          </a:p>
        </p:txBody>
      </p:sp>
      <p:sp>
        <p:nvSpPr>
          <p:cNvPr id="5" name="灯片编号占位符 4">
            <a:extLst>
              <a:ext uri="{FF2B5EF4-FFF2-40B4-BE49-F238E27FC236}">
                <a16:creationId xmlns:a16="http://schemas.microsoft.com/office/drawing/2014/main" id="{210E07D4-9A6F-4806-B42F-CE891836139C}"/>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191921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B2CC10-5327-46FE-8FF3-988181289DEC}"/>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3" name="页脚占位符 2">
            <a:extLst>
              <a:ext uri="{FF2B5EF4-FFF2-40B4-BE49-F238E27FC236}">
                <a16:creationId xmlns:a16="http://schemas.microsoft.com/office/drawing/2014/main" id="{FB236365-5E0E-4020-903B-909A01C69CFB}"/>
              </a:ext>
            </a:extLst>
          </p:cNvPr>
          <p:cNvSpPr>
            <a:spLocks noGrp="1"/>
          </p:cNvSpPr>
          <p:nvPr>
            <p:ph type="ftr" sz="quarter" idx="11"/>
          </p:nvPr>
        </p:nvSpPr>
        <p:spPr/>
        <p:txBody>
          <a:bodyPr/>
          <a:lstStyle/>
          <a:p>
            <a:endParaRPr lang="en-GB"/>
          </a:p>
        </p:txBody>
      </p:sp>
      <p:sp>
        <p:nvSpPr>
          <p:cNvPr id="4" name="灯片编号占位符 3">
            <a:extLst>
              <a:ext uri="{FF2B5EF4-FFF2-40B4-BE49-F238E27FC236}">
                <a16:creationId xmlns:a16="http://schemas.microsoft.com/office/drawing/2014/main" id="{2AC439ED-F9AD-481E-B702-F551103F6CCF}"/>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374017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5C55C-415B-4E69-A1DC-B22A10C806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DEC096E9-FCB7-4116-BDC3-A1AC74C04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0EEFF55F-C276-4E11-B4F0-AFF53FEBF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0D7D33-D917-4EDE-A93D-038A4949DB71}"/>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6" name="页脚占位符 5">
            <a:extLst>
              <a:ext uri="{FF2B5EF4-FFF2-40B4-BE49-F238E27FC236}">
                <a16:creationId xmlns:a16="http://schemas.microsoft.com/office/drawing/2014/main" id="{91466F9A-D51C-4B2E-B1FD-4B7D26BB6322}"/>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1B103224-CFB7-4D4F-A8B7-F811DBB9363B}"/>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66802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B0E9A-3B3B-44CC-B734-D0A9B5FEC2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D320176D-0D76-4700-A70C-D3CC378D6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a:extLst>
              <a:ext uri="{FF2B5EF4-FFF2-40B4-BE49-F238E27FC236}">
                <a16:creationId xmlns:a16="http://schemas.microsoft.com/office/drawing/2014/main" id="{8DBAFEE1-6B34-41A3-8F18-E0161B6F0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F13175-0326-4B62-B5AB-8C29ADE84882}"/>
              </a:ext>
            </a:extLst>
          </p:cNvPr>
          <p:cNvSpPr>
            <a:spLocks noGrp="1"/>
          </p:cNvSpPr>
          <p:nvPr>
            <p:ph type="dt" sz="half" idx="10"/>
          </p:nvPr>
        </p:nvSpPr>
        <p:spPr/>
        <p:txBody>
          <a:bodyPr/>
          <a:lstStyle/>
          <a:p>
            <a:fld id="{E4A2AB0A-DE00-4898-B691-4CF1EFC737E3}" type="datetimeFigureOut">
              <a:rPr lang="en-GB" smtClean="0"/>
              <a:t>26/05/2020</a:t>
            </a:fld>
            <a:endParaRPr lang="en-GB"/>
          </a:p>
        </p:txBody>
      </p:sp>
      <p:sp>
        <p:nvSpPr>
          <p:cNvPr id="6" name="页脚占位符 5">
            <a:extLst>
              <a:ext uri="{FF2B5EF4-FFF2-40B4-BE49-F238E27FC236}">
                <a16:creationId xmlns:a16="http://schemas.microsoft.com/office/drawing/2014/main" id="{B8413B72-0806-4825-AFDC-EE3BB1579EBD}"/>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93F142CF-8866-4C0E-B2AE-1F99DFDC03E7}"/>
              </a:ext>
            </a:extLst>
          </p:cNvPr>
          <p:cNvSpPr>
            <a:spLocks noGrp="1"/>
          </p:cNvSpPr>
          <p:nvPr>
            <p:ph type="sldNum" sz="quarter" idx="12"/>
          </p:nvPr>
        </p:nvSpPr>
        <p:spPr/>
        <p:txBody>
          <a:bodyPr/>
          <a:lstStyle/>
          <a:p>
            <a:fld id="{F0653F37-44C2-44AE-9292-D7F8D5537A58}" type="slidenum">
              <a:rPr lang="en-GB" smtClean="0"/>
              <a:t>‹#›</a:t>
            </a:fld>
            <a:endParaRPr lang="en-GB"/>
          </a:p>
        </p:txBody>
      </p:sp>
    </p:spTree>
    <p:extLst>
      <p:ext uri="{BB962C8B-B14F-4D97-AF65-F5344CB8AC3E}">
        <p14:creationId xmlns:p14="http://schemas.microsoft.com/office/powerpoint/2010/main" val="2185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A73F71-BF52-479A-89BE-9FA1BC7B79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DAE38B75-EFB8-47F8-92DB-8D8C0A818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91E52947-EED2-4147-99C3-326527D40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2AB0A-DE00-4898-B691-4CF1EFC737E3}" type="datetimeFigureOut">
              <a:rPr lang="en-GB" smtClean="0"/>
              <a:t>26/05/2020</a:t>
            </a:fld>
            <a:endParaRPr lang="en-GB"/>
          </a:p>
        </p:txBody>
      </p:sp>
      <p:sp>
        <p:nvSpPr>
          <p:cNvPr id="5" name="页脚占位符 4">
            <a:extLst>
              <a:ext uri="{FF2B5EF4-FFF2-40B4-BE49-F238E27FC236}">
                <a16:creationId xmlns:a16="http://schemas.microsoft.com/office/drawing/2014/main" id="{FE9E2B36-2DCA-4D07-952C-ED1F61C78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灯片编号占位符 5">
            <a:extLst>
              <a:ext uri="{FF2B5EF4-FFF2-40B4-BE49-F238E27FC236}">
                <a16:creationId xmlns:a16="http://schemas.microsoft.com/office/drawing/2014/main" id="{2CB9C25F-8B6A-4CD9-9080-FDE3AEB5A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53F37-44C2-44AE-9292-D7F8D5537A58}" type="slidenum">
              <a:rPr lang="en-GB" smtClean="0"/>
              <a:t>‹#›</a:t>
            </a:fld>
            <a:endParaRPr lang="en-GB"/>
          </a:p>
        </p:txBody>
      </p:sp>
    </p:spTree>
    <p:extLst>
      <p:ext uri="{BB962C8B-B14F-4D97-AF65-F5344CB8AC3E}">
        <p14:creationId xmlns:p14="http://schemas.microsoft.com/office/powerpoint/2010/main" val="3198462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roup4LondonDiversity/Group4LondonDiversity.github.io"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alpha val="0"/>
          </a:srgbClr>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5CB042F8-DAE5-4727-93A6-B04B72410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745010" cy="6858000"/>
          </a:xfrm>
          <a:prstGeom prst="rect">
            <a:avLst/>
          </a:prstGeom>
        </p:spPr>
      </p:pic>
      <p:sp>
        <p:nvSpPr>
          <p:cNvPr id="17" name="Google Shape;680;p1">
            <a:extLst>
              <a:ext uri="{FF2B5EF4-FFF2-40B4-BE49-F238E27FC236}">
                <a16:creationId xmlns:a16="http://schemas.microsoft.com/office/drawing/2014/main" id="{95D00C60-F950-4271-9155-B405B304AF56}"/>
              </a:ext>
            </a:extLst>
          </p:cNvPr>
          <p:cNvSpPr txBox="1"/>
          <p:nvPr/>
        </p:nvSpPr>
        <p:spPr>
          <a:xfrm>
            <a:off x="2374766" y="1627777"/>
            <a:ext cx="7975800" cy="1997785"/>
          </a:xfrm>
          <a:prstGeom prst="rect">
            <a:avLst/>
          </a:prstGeom>
          <a:noFill/>
          <a:ln>
            <a:noFill/>
          </a:ln>
          <a:effectLst>
            <a:outerShdw blurRad="50800" dist="50800" dir="5400000" algn="ctr" rotWithShape="0">
              <a:srgbClr val="000000"/>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5400" b="1" i="1" u="none" strike="noStrike" spc="50" dirty="0">
                <a:ln w="0"/>
                <a:solidFill>
                  <a:schemeClr val="bg1"/>
                </a:solidFill>
                <a:effectLst>
                  <a:outerShdw blurRad="50800" dist="38100" dir="2700000" algn="tl" rotWithShape="0">
                    <a:prstClr val="black">
                      <a:alpha val="40000"/>
                    </a:prstClr>
                  </a:outerShdw>
                </a:effectLst>
                <a:latin typeface="Arial" panose="020B0604020202020204" pitchFamily="34" charset="0"/>
                <a:ea typeface="Times New Roman"/>
                <a:cs typeface="Arial" panose="020B0604020202020204" pitchFamily="34" charset="0"/>
                <a:sym typeface="Times New Roman"/>
              </a:rPr>
              <a:t>D</a:t>
            </a:r>
            <a:r>
              <a:rPr lang="en-US" altLang="zh-CN" sz="5400" b="1" i="1" u="none" strike="noStrike" spc="50" dirty="0">
                <a:ln w="0"/>
                <a:solidFill>
                  <a:schemeClr val="bg1"/>
                </a:solidFill>
                <a:effectLst>
                  <a:outerShdw blurRad="50800" dist="38100" dir="2700000" algn="tl" rotWithShape="0">
                    <a:prstClr val="black">
                      <a:alpha val="40000"/>
                    </a:prstClr>
                  </a:outerShdw>
                </a:effectLst>
                <a:latin typeface="Arial" panose="020B0604020202020204" pitchFamily="34" charset="0"/>
                <a:ea typeface="Times New Roman"/>
                <a:cs typeface="Arial" panose="020B0604020202020204" pitchFamily="34" charset="0"/>
                <a:sym typeface="Times New Roman"/>
              </a:rPr>
              <a:t>iverse London</a:t>
            </a:r>
          </a:p>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bg1"/>
                </a:solidFill>
                <a:latin typeface="Arial" panose="020B0604020202020204" pitchFamily="34" charset="0"/>
                <a:ea typeface="Times New Roman"/>
                <a:cs typeface="Arial" panose="020B0604020202020204" pitchFamily="34" charset="0"/>
                <a:sym typeface="Times New Roman"/>
              </a:rPr>
              <a:t> </a:t>
            </a:r>
            <a:endParaRPr lang="en-US" sz="3600" dirty="0">
              <a:solidFill>
                <a:schemeClr val="bg1"/>
              </a:solidFill>
              <a:latin typeface="Arial" panose="020B0604020202020204" pitchFamily="34" charset="0"/>
              <a:ea typeface="Times New Roman"/>
              <a:cs typeface="Arial" panose="020B0604020202020204" pitchFamily="34" charset="0"/>
              <a:sym typeface="Times New Roman"/>
            </a:endParaRPr>
          </a:p>
          <a:p>
            <a:pPr marL="0" marR="0" lvl="0" indent="0" algn="ctr" rtl="0">
              <a:lnSpc>
                <a:spcPct val="100000"/>
              </a:lnSpc>
              <a:spcBef>
                <a:spcPts val="0"/>
              </a:spcBef>
              <a:spcAft>
                <a:spcPts val="0"/>
              </a:spcAft>
              <a:buClr>
                <a:srgbClr val="000000"/>
              </a:buClr>
              <a:buSzPts val="3600"/>
              <a:buFont typeface="Arial"/>
              <a:buNone/>
            </a:pPr>
            <a:r>
              <a:rPr lang="en-US" altLang="zh-CN" sz="2500"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Visualize the urban diversity</a:t>
            </a:r>
          </a:p>
        </p:txBody>
      </p:sp>
      <p:sp>
        <p:nvSpPr>
          <p:cNvPr id="2" name="文本框 1">
            <a:extLst>
              <a:ext uri="{FF2B5EF4-FFF2-40B4-BE49-F238E27FC236}">
                <a16:creationId xmlns:a16="http://schemas.microsoft.com/office/drawing/2014/main" id="{A0FFD7CA-B686-4123-B064-35EE25B99BF3}"/>
              </a:ext>
            </a:extLst>
          </p:cNvPr>
          <p:cNvSpPr txBox="1"/>
          <p:nvPr/>
        </p:nvSpPr>
        <p:spPr>
          <a:xfrm>
            <a:off x="3830934" y="154365"/>
            <a:ext cx="9150280" cy="353943"/>
          </a:xfrm>
          <a:prstGeom prst="rect">
            <a:avLst/>
          </a:prstGeom>
          <a:noFill/>
        </p:spPr>
        <p:txBody>
          <a:bodyPr wrap="square" rtlCol="0">
            <a:spAutoFit/>
          </a:bodyPr>
          <a:lstStyle/>
          <a:p>
            <a:r>
              <a:rPr lang="en-GB" sz="1700" b="1" spc="50" dirty="0">
                <a:ln w="0"/>
                <a:solidFill>
                  <a:schemeClr val="bg2"/>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Catalogue    Globalization    Overall Diversity    Business    Religion    S</a:t>
            </a:r>
            <a:r>
              <a:rPr lang="en-US" altLang="zh-CN" sz="1700" b="1" spc="50" dirty="0" err="1">
                <a:ln w="0"/>
                <a:solidFill>
                  <a:schemeClr val="bg2"/>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ummary</a:t>
            </a:r>
            <a:endParaRPr lang="en-GB" sz="1700" b="1" spc="50" dirty="0">
              <a:ln w="0"/>
              <a:solidFill>
                <a:schemeClr val="bg2"/>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DE3B11DD-7144-4189-81ED-0B8F6803880D}"/>
              </a:ext>
            </a:extLst>
          </p:cNvPr>
          <p:cNvSpPr txBox="1"/>
          <p:nvPr/>
        </p:nvSpPr>
        <p:spPr>
          <a:xfrm>
            <a:off x="236204" y="46643"/>
            <a:ext cx="2546030" cy="461665"/>
          </a:xfrm>
          <a:prstGeom prst="rect">
            <a:avLst/>
          </a:prstGeom>
          <a:noFill/>
        </p:spPr>
        <p:txBody>
          <a:bodyPr wrap="square" rtlCol="0">
            <a:spAutoFit/>
          </a:bodyPr>
          <a:lstStyle/>
          <a:p>
            <a:r>
              <a:rPr lang="en-GB" sz="2400" b="1" spc="50" dirty="0">
                <a:ln w="0"/>
                <a:solidFill>
                  <a:schemeClr val="bg2"/>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T</a:t>
            </a:r>
            <a:r>
              <a:rPr lang="en-US" altLang="zh-CN" sz="2400" b="1" spc="50" dirty="0">
                <a:ln w="0"/>
                <a:solidFill>
                  <a:schemeClr val="bg2"/>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he Living City</a:t>
            </a:r>
            <a:endParaRPr lang="en-GB" sz="2400" b="1" spc="50" dirty="0">
              <a:ln w="0"/>
              <a:solidFill>
                <a:schemeClr val="bg2"/>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endParaRPr>
          </a:p>
        </p:txBody>
      </p:sp>
      <p:sp>
        <p:nvSpPr>
          <p:cNvPr id="23" name="Rectangle 1">
            <a:extLst>
              <a:ext uri="{FF2B5EF4-FFF2-40B4-BE49-F238E27FC236}">
                <a16:creationId xmlns:a16="http://schemas.microsoft.com/office/drawing/2014/main" id="{D75E2361-F173-4B49-845A-B3F5F0C02061}"/>
              </a:ext>
            </a:extLst>
          </p:cNvPr>
          <p:cNvSpPr/>
          <p:nvPr/>
        </p:nvSpPr>
        <p:spPr>
          <a:xfrm>
            <a:off x="1386059" y="4002305"/>
            <a:ext cx="10084452" cy="1247008"/>
          </a:xfrm>
          <a:prstGeom prst="rect">
            <a:avLst/>
          </a:prstGeom>
        </p:spPr>
        <p:txBody>
          <a:bodyPr wrap="square" anchor="t">
            <a:spAutoFit/>
          </a:bodyPr>
          <a:lstStyle/>
          <a:p>
            <a:pPr>
              <a:lnSpc>
                <a:spcPct val="120000"/>
              </a:lnSpc>
              <a:buSzPts val="2400"/>
            </a:pPr>
            <a:r>
              <a:rPr lang="en-US" altLang="zh-CN" sz="16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“Urban Diversity”, as an important urban issue, is always discussed in different contexts, such as ethnic diversity and mixed land use. To some extent, the diversity of cities also reflects the inclusiveness of different groups or cultures. London has long been known for its diversity, and the government has also been committed to it.  </a:t>
            </a:r>
            <a:r>
              <a:rPr lang="en-GB" sz="16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Do you want to know what a diverse city London really is?</a:t>
            </a:r>
            <a:endParaRPr lang="en-US" altLang="zh-CN" sz="16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sym typeface="Times New Roman"/>
            </a:endParaRPr>
          </a:p>
        </p:txBody>
      </p:sp>
      <p:sp>
        <p:nvSpPr>
          <p:cNvPr id="25" name="Rectangle 1">
            <a:extLst>
              <a:ext uri="{FF2B5EF4-FFF2-40B4-BE49-F238E27FC236}">
                <a16:creationId xmlns:a16="http://schemas.microsoft.com/office/drawing/2014/main" id="{7682F2BB-85F0-46DF-9581-5D5B0EE23BA3}"/>
              </a:ext>
            </a:extLst>
          </p:cNvPr>
          <p:cNvSpPr/>
          <p:nvPr/>
        </p:nvSpPr>
        <p:spPr>
          <a:xfrm>
            <a:off x="236204" y="6273933"/>
            <a:ext cx="12396485" cy="585610"/>
          </a:xfrm>
          <a:prstGeom prst="rect">
            <a:avLst/>
          </a:prstGeom>
        </p:spPr>
        <p:txBody>
          <a:bodyPr wrap="square" anchor="t">
            <a:spAutoFit/>
          </a:bodyPr>
          <a:lstStyle/>
          <a:p>
            <a:pPr>
              <a:lnSpc>
                <a:spcPct val="120000"/>
              </a:lnSpc>
              <a:buSzPts val="2400"/>
            </a:pPr>
            <a:r>
              <a:rPr lang="en-GB" altLang="zh-CN" sz="14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Creators: </a:t>
            </a:r>
            <a:r>
              <a:rPr lang="en-GB" altLang="zh-CN" sz="1400" b="1" dirty="0" err="1">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Zunhao</a:t>
            </a:r>
            <a:r>
              <a:rPr lang="en-GB" altLang="zh-CN" sz="14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 ZHANG, Yi ZHOU, Yuwei GU, </a:t>
            </a:r>
            <a:r>
              <a:rPr lang="en-GB" altLang="zh-CN" sz="1400" b="1" dirty="0" err="1">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Shengming</a:t>
            </a:r>
            <a:r>
              <a:rPr lang="en-GB" altLang="zh-CN" sz="14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 WANG       @Group 4, CASA0003, Bartlett, University College London         27th May                      </a:t>
            </a:r>
          </a:p>
          <a:p>
            <a:pPr>
              <a:lnSpc>
                <a:spcPct val="120000"/>
              </a:lnSpc>
              <a:buSzPts val="2400"/>
            </a:pPr>
            <a:r>
              <a:rPr lang="en-GB" altLang="zh-CN" sz="14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     Map Engine: </a:t>
            </a:r>
            <a:r>
              <a:rPr lang="en-GB" altLang="zh-CN" sz="1400" b="1" dirty="0" err="1">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Mapbox</a:t>
            </a:r>
            <a:r>
              <a:rPr lang="en-GB" altLang="zh-CN" sz="14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 GL JS            </a:t>
            </a:r>
            <a:r>
              <a:rPr lang="en-GB" altLang="zh-CN" sz="1400" b="1" dirty="0" err="1">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Github</a:t>
            </a:r>
            <a:r>
              <a:rPr lang="en-GB" altLang="zh-CN" sz="14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 @</a:t>
            </a:r>
            <a:r>
              <a:rPr lang="en-GB" sz="14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Group4LondonDiversity</a:t>
            </a:r>
            <a:r>
              <a:rPr lang="en-GB" sz="14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          Image is from the screen shot of Colouring London @ CASA           </a:t>
            </a:r>
            <a:endParaRPr lang="en-US" altLang="zh-CN" sz="1400" b="1" dirty="0">
              <a:solidFill>
                <a:schemeClr val="bg1">
                  <a:lumMod val="95000"/>
                </a:schemeClr>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sym typeface="Times New Roman"/>
            </a:endParaRPr>
          </a:p>
        </p:txBody>
      </p:sp>
    </p:spTree>
    <p:extLst>
      <p:ext uri="{BB962C8B-B14F-4D97-AF65-F5344CB8AC3E}">
        <p14:creationId xmlns:p14="http://schemas.microsoft.com/office/powerpoint/2010/main" val="367248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alpha val="40000"/>
          </a:srgbClr>
        </a:solidFill>
        <a:effectLst/>
      </p:bgPr>
    </p:bg>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40BFA4FB-6A72-4FF2-9DF2-1041FC954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736286" cy="6858000"/>
          </a:xfrm>
          <a:prstGeom prst="rect">
            <a:avLst/>
          </a:prstGeom>
        </p:spPr>
      </p:pic>
      <p:sp>
        <p:nvSpPr>
          <p:cNvPr id="12" name="Google Shape;697;p2">
            <a:extLst>
              <a:ext uri="{FF2B5EF4-FFF2-40B4-BE49-F238E27FC236}">
                <a16:creationId xmlns:a16="http://schemas.microsoft.com/office/drawing/2014/main" id="{4180E100-3478-4811-AF4C-4485106105DC}"/>
              </a:ext>
            </a:extLst>
          </p:cNvPr>
          <p:cNvSpPr txBox="1"/>
          <p:nvPr/>
        </p:nvSpPr>
        <p:spPr>
          <a:xfrm>
            <a:off x="4536648" y="932539"/>
            <a:ext cx="4071058" cy="400069"/>
          </a:xfrm>
          <a:prstGeom prst="rect">
            <a:avLst/>
          </a:prstGeom>
          <a:noFill/>
          <a:ln>
            <a:no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000" b="1" i="0" u="none" strike="noStrike" cap="none" dirty="0">
                <a:solidFill>
                  <a:schemeClr val="bg1">
                    <a:lumMod val="95000"/>
                  </a:schemeClr>
                </a:solidFill>
                <a:latin typeface="Arial" panose="020B0604020202020204" pitchFamily="34" charset="0"/>
                <a:ea typeface="Times New Roman"/>
                <a:cs typeface="Arial" panose="020B0604020202020204" pitchFamily="34" charset="0"/>
                <a:sym typeface="Times New Roman"/>
              </a:rPr>
              <a:t>Globalization Background:</a:t>
            </a:r>
            <a:endParaRPr sz="2000" b="1" i="0" u="none" strike="noStrike" cap="none" dirty="0">
              <a:solidFill>
                <a:schemeClr val="bg1">
                  <a:lumMod val="95000"/>
                </a:schemeClr>
              </a:solidFill>
              <a:latin typeface="Arial" panose="020B0604020202020204" pitchFamily="34" charset="0"/>
              <a:ea typeface="Times New Roman"/>
              <a:cs typeface="Arial" panose="020B0604020202020204" pitchFamily="34" charset="0"/>
              <a:sym typeface="Times New Roman"/>
            </a:endParaRPr>
          </a:p>
        </p:txBody>
      </p:sp>
      <p:sp>
        <p:nvSpPr>
          <p:cNvPr id="14" name="Google Shape;708;p2">
            <a:extLst>
              <a:ext uri="{FF2B5EF4-FFF2-40B4-BE49-F238E27FC236}">
                <a16:creationId xmlns:a16="http://schemas.microsoft.com/office/drawing/2014/main" id="{BAC83211-45B6-4EDF-BBCF-CF2595B99DBF}"/>
              </a:ext>
            </a:extLst>
          </p:cNvPr>
          <p:cNvSpPr txBox="1"/>
          <p:nvPr/>
        </p:nvSpPr>
        <p:spPr>
          <a:xfrm>
            <a:off x="4536648" y="4733995"/>
            <a:ext cx="42528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000" b="1" dirty="0">
                <a:solidFill>
                  <a:schemeClr val="bg1">
                    <a:lumMod val="95000"/>
                  </a:schemeClr>
                </a:solidFill>
                <a:latin typeface="Arial" panose="020B0604020202020204" pitchFamily="34" charset="0"/>
                <a:cs typeface="Arial" panose="020B0604020202020204" pitchFamily="34" charset="0"/>
                <a:sym typeface="Times New Roman"/>
              </a:rPr>
              <a:t>R</a:t>
            </a:r>
            <a:r>
              <a:rPr lang="en-US" altLang="zh-CN" sz="2000" b="1" dirty="0">
                <a:solidFill>
                  <a:schemeClr val="bg1">
                    <a:lumMod val="95000"/>
                  </a:schemeClr>
                </a:solidFill>
                <a:latin typeface="Arial" panose="020B0604020202020204" pitchFamily="34" charset="0"/>
                <a:cs typeface="Arial" panose="020B0604020202020204" pitchFamily="34" charset="0"/>
                <a:sym typeface="Times New Roman"/>
              </a:rPr>
              <a:t>eligious Diversity:</a:t>
            </a:r>
            <a:endParaRPr sz="2000" b="1" dirty="0">
              <a:solidFill>
                <a:schemeClr val="bg1">
                  <a:lumMod val="95000"/>
                </a:schemeClr>
              </a:solidFill>
              <a:latin typeface="Arial" panose="020B0604020202020204" pitchFamily="34" charset="0"/>
              <a:cs typeface="Arial" panose="020B0604020202020204" pitchFamily="34" charset="0"/>
              <a:sym typeface="Times New Roman"/>
            </a:endParaRPr>
          </a:p>
        </p:txBody>
      </p:sp>
      <p:sp>
        <p:nvSpPr>
          <p:cNvPr id="15" name="Google Shape;709;p2">
            <a:extLst>
              <a:ext uri="{FF2B5EF4-FFF2-40B4-BE49-F238E27FC236}">
                <a16:creationId xmlns:a16="http://schemas.microsoft.com/office/drawing/2014/main" id="{E490B12E-7096-4399-B93A-D97CDDB08A8D}"/>
              </a:ext>
            </a:extLst>
          </p:cNvPr>
          <p:cNvSpPr txBox="1"/>
          <p:nvPr/>
        </p:nvSpPr>
        <p:spPr>
          <a:xfrm>
            <a:off x="4536648" y="3371125"/>
            <a:ext cx="3388200" cy="67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000" b="1" dirty="0">
                <a:solidFill>
                  <a:schemeClr val="bg1">
                    <a:lumMod val="95000"/>
                  </a:schemeClr>
                </a:solidFill>
                <a:latin typeface="Arial" panose="020B0604020202020204" pitchFamily="34" charset="0"/>
                <a:cs typeface="Arial" panose="020B0604020202020204" pitchFamily="34" charset="0"/>
                <a:sym typeface="Times New Roman"/>
              </a:rPr>
              <a:t>Business Diversity:</a:t>
            </a:r>
            <a:endParaRPr sz="2000" b="1" dirty="0">
              <a:solidFill>
                <a:schemeClr val="bg1">
                  <a:lumMod val="95000"/>
                </a:schemeClr>
              </a:solidFill>
              <a:latin typeface="Arial" panose="020B0604020202020204" pitchFamily="34" charset="0"/>
              <a:cs typeface="Arial" panose="020B0604020202020204" pitchFamily="34" charset="0"/>
              <a:sym typeface="Times New Roman"/>
            </a:endParaRPr>
          </a:p>
        </p:txBody>
      </p:sp>
      <p:sp>
        <p:nvSpPr>
          <p:cNvPr id="18" name="Google Shape;697;p2">
            <a:extLst>
              <a:ext uri="{FF2B5EF4-FFF2-40B4-BE49-F238E27FC236}">
                <a16:creationId xmlns:a16="http://schemas.microsoft.com/office/drawing/2014/main" id="{A58D1687-B74C-4094-B00E-299A8C920633}"/>
              </a:ext>
            </a:extLst>
          </p:cNvPr>
          <p:cNvSpPr txBox="1"/>
          <p:nvPr/>
        </p:nvSpPr>
        <p:spPr>
          <a:xfrm>
            <a:off x="4544252" y="2000639"/>
            <a:ext cx="3263044" cy="400069"/>
          </a:xfrm>
          <a:prstGeom prst="rect">
            <a:avLst/>
          </a:prstGeom>
          <a:noFill/>
          <a:ln>
            <a:noFill/>
          </a:ln>
        </p:spPr>
        <p:txBody>
          <a:bodyPr spcFirstLastPara="1" wrap="square" lIns="91425" tIns="45700" rIns="91425" bIns="45700" anchor="t" anchorCtr="0">
            <a:spAutoFit/>
          </a:bodyPr>
          <a:lstStyle>
            <a:defPPr>
              <a:defRPr lang="en-US"/>
            </a:defPPr>
            <a:lvl1pPr marR="0" lvl="0" indent="0">
              <a:lnSpc>
                <a:spcPct val="100000"/>
              </a:lnSpc>
              <a:spcBef>
                <a:spcPts val="0"/>
              </a:spcBef>
              <a:spcAft>
                <a:spcPts val="0"/>
              </a:spcAft>
              <a:buClr>
                <a:srgbClr val="000000"/>
              </a:buClr>
              <a:buSzPts val="3200"/>
              <a:buFont typeface="Arial"/>
              <a:buNone/>
              <a:defRPr sz="2400" b="1" i="0" u="none" strike="noStrike" cap="none">
                <a:solidFill>
                  <a:schemeClr val="bg1">
                    <a:lumMod val="95000"/>
                  </a:schemeClr>
                </a:solidFill>
                <a:latin typeface="Arial" panose="020B0604020202020204" pitchFamily="34" charset="0"/>
                <a:ea typeface="Times New Roman"/>
                <a:cs typeface="Arial" panose="020B0604020202020204" pitchFamily="34" charset="0"/>
              </a:defRPr>
            </a:lvl1pPr>
          </a:lstStyle>
          <a:p>
            <a:r>
              <a:rPr lang="en-US" sz="2000" dirty="0">
                <a:sym typeface="Times New Roman"/>
              </a:rPr>
              <a:t>O</a:t>
            </a:r>
            <a:r>
              <a:rPr lang="en-US" altLang="zh-CN" sz="2000" dirty="0">
                <a:sym typeface="Times New Roman"/>
              </a:rPr>
              <a:t>verall Diversity</a:t>
            </a:r>
            <a:r>
              <a:rPr lang="en-US" sz="2000" dirty="0">
                <a:sym typeface="Times New Roman"/>
              </a:rPr>
              <a:t>:</a:t>
            </a:r>
            <a:endParaRPr sz="2000" dirty="0">
              <a:sym typeface="Times New Roman"/>
            </a:endParaRPr>
          </a:p>
        </p:txBody>
      </p:sp>
      <p:pic>
        <p:nvPicPr>
          <p:cNvPr id="22" name="图片 21">
            <a:extLst>
              <a:ext uri="{FF2B5EF4-FFF2-40B4-BE49-F238E27FC236}">
                <a16:creationId xmlns:a16="http://schemas.microsoft.com/office/drawing/2014/main" id="{4C46ABDF-9AC2-4C18-8D57-A7CE00A650DA}"/>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468411" y="980201"/>
            <a:ext cx="691715" cy="691715"/>
          </a:xfrm>
          <a:prstGeom prst="rect">
            <a:avLst/>
          </a:prstGeom>
        </p:spPr>
      </p:pic>
      <p:sp>
        <p:nvSpPr>
          <p:cNvPr id="26" name="文本框 25">
            <a:extLst>
              <a:ext uri="{FF2B5EF4-FFF2-40B4-BE49-F238E27FC236}">
                <a16:creationId xmlns:a16="http://schemas.microsoft.com/office/drawing/2014/main" id="{0E65DCCD-C9F8-4D6D-A8F8-5AFFF86FE014}"/>
              </a:ext>
            </a:extLst>
          </p:cNvPr>
          <p:cNvSpPr txBox="1"/>
          <p:nvPr/>
        </p:nvSpPr>
        <p:spPr>
          <a:xfrm>
            <a:off x="240679" y="163575"/>
            <a:ext cx="2546030" cy="523220"/>
          </a:xfrm>
          <a:prstGeom prst="rect">
            <a:avLst/>
          </a:prstGeom>
          <a:noFill/>
        </p:spPr>
        <p:txBody>
          <a:bodyPr wrap="square" rtlCol="0">
            <a:spAutoFit/>
          </a:bodyPr>
          <a:lstStyle/>
          <a:p>
            <a:r>
              <a:rPr lang="en-GB" sz="2800" b="1" spc="50" dirty="0">
                <a:ln w="0"/>
                <a:solidFill>
                  <a:schemeClr val="bg2"/>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Catalogue</a:t>
            </a:r>
          </a:p>
        </p:txBody>
      </p:sp>
      <p:sp>
        <p:nvSpPr>
          <p:cNvPr id="27" name="Google Shape;708;p2">
            <a:extLst>
              <a:ext uri="{FF2B5EF4-FFF2-40B4-BE49-F238E27FC236}">
                <a16:creationId xmlns:a16="http://schemas.microsoft.com/office/drawing/2014/main" id="{25B1734D-ABB6-434D-ADF2-16FB07B6BDF6}"/>
              </a:ext>
            </a:extLst>
          </p:cNvPr>
          <p:cNvSpPr txBox="1"/>
          <p:nvPr/>
        </p:nvSpPr>
        <p:spPr>
          <a:xfrm>
            <a:off x="4536648" y="1364180"/>
            <a:ext cx="6436152" cy="307736"/>
          </a:xfrm>
          <a:prstGeom prst="rect">
            <a:avLst/>
          </a:prstGeom>
          <a:noFill/>
          <a:ln>
            <a:noFill/>
          </a:ln>
        </p:spPr>
        <p:txBody>
          <a:bodyPr spcFirstLastPara="1" wrap="square" lIns="91425" tIns="45700" rIns="91425" bIns="45700" anchor="t" anchorCtr="0">
            <a:spAutoFit/>
          </a:bodyPr>
          <a:lstStyle/>
          <a:p>
            <a:pPr lvl="0">
              <a:buSzPts val="3200"/>
            </a:pPr>
            <a:r>
              <a:rPr lang="en-GB" altLang="zh-CN" sz="1400" b="1" dirty="0">
                <a:solidFill>
                  <a:schemeClr val="bg1">
                    <a:lumMod val="95000"/>
                  </a:schemeClr>
                </a:solidFill>
                <a:latin typeface="Arial" panose="020B0604020202020204" pitchFamily="34" charset="0"/>
                <a:cs typeface="Arial" panose="020B0604020202020204" pitchFamily="34" charset="0"/>
              </a:rPr>
              <a:t>Migration flows from different parts of the world </a:t>
            </a:r>
            <a:r>
              <a:rPr lang="en-GB" sz="1400" b="1" dirty="0">
                <a:solidFill>
                  <a:schemeClr val="bg1">
                    <a:lumMod val="95000"/>
                  </a:schemeClr>
                </a:solidFill>
                <a:latin typeface="Arial" panose="020B0604020202020204" pitchFamily="34" charset="0"/>
                <a:ea typeface="Times New Roman"/>
                <a:cs typeface="Arial" panose="020B0604020202020204" pitchFamily="34" charset="0"/>
                <a:sym typeface="Times New Roman"/>
              </a:rPr>
              <a:t>to UK</a:t>
            </a:r>
          </a:p>
        </p:txBody>
      </p:sp>
      <p:pic>
        <p:nvPicPr>
          <p:cNvPr id="28" name="图片 27">
            <a:extLst>
              <a:ext uri="{FF2B5EF4-FFF2-40B4-BE49-F238E27FC236}">
                <a16:creationId xmlns:a16="http://schemas.microsoft.com/office/drawing/2014/main" id="{E5401BFF-452F-49A4-A29F-65B52B66FBF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514139" y="2000639"/>
            <a:ext cx="789127" cy="868926"/>
          </a:xfrm>
          <a:prstGeom prst="rect">
            <a:avLst/>
          </a:prstGeom>
        </p:spPr>
      </p:pic>
      <p:sp>
        <p:nvSpPr>
          <p:cNvPr id="29" name="矩形 28">
            <a:extLst>
              <a:ext uri="{FF2B5EF4-FFF2-40B4-BE49-F238E27FC236}">
                <a16:creationId xmlns:a16="http://schemas.microsoft.com/office/drawing/2014/main" id="{7D028E94-5572-4E80-82AF-D165FC3A484F}"/>
              </a:ext>
            </a:extLst>
          </p:cNvPr>
          <p:cNvSpPr/>
          <p:nvPr/>
        </p:nvSpPr>
        <p:spPr>
          <a:xfrm>
            <a:off x="4536647" y="2356462"/>
            <a:ext cx="6436150" cy="585610"/>
          </a:xfrm>
          <a:prstGeom prst="rect">
            <a:avLst/>
          </a:prstGeom>
        </p:spPr>
        <p:txBody>
          <a:bodyPr wrap="square">
            <a:spAutoFit/>
          </a:bodyPr>
          <a:lstStyle/>
          <a:p>
            <a:pPr>
              <a:lnSpc>
                <a:spcPct val="120000"/>
              </a:lnSpc>
              <a:buSzPts val="3200"/>
            </a:pPr>
            <a:r>
              <a:rPr lang="en-GB" altLang="zh-CN" sz="1400" b="1" dirty="0">
                <a:solidFill>
                  <a:schemeClr val="bg1">
                    <a:lumMod val="95000"/>
                  </a:schemeClr>
                </a:solidFill>
                <a:latin typeface="Arial" panose="020B0604020202020204" pitchFamily="34" charset="0"/>
                <a:cs typeface="Arial" panose="020B0604020202020204" pitchFamily="34" charset="0"/>
              </a:rPr>
              <a:t>The Simpson’s Diversity Index Scores on 6 socio-economic categories based on all LOSAs across London.</a:t>
            </a:r>
            <a:endParaRPr lang="en-GB" sz="1400" b="1" dirty="0">
              <a:solidFill>
                <a:schemeClr val="bg1">
                  <a:lumMod val="95000"/>
                </a:schemeClr>
              </a:solidFill>
              <a:latin typeface="Arial" panose="020B0604020202020204" pitchFamily="34" charset="0"/>
              <a:cs typeface="Arial" panose="020B0604020202020204" pitchFamily="34" charset="0"/>
              <a:sym typeface="Times New Roman"/>
            </a:endParaRPr>
          </a:p>
        </p:txBody>
      </p:sp>
      <p:pic>
        <p:nvPicPr>
          <p:cNvPr id="33" name="图片 32">
            <a:extLst>
              <a:ext uri="{FF2B5EF4-FFF2-40B4-BE49-F238E27FC236}">
                <a16:creationId xmlns:a16="http://schemas.microsoft.com/office/drawing/2014/main" id="{4868460D-A003-4F11-82E0-78C256096B15}"/>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514139" y="3460851"/>
            <a:ext cx="753043" cy="689629"/>
          </a:xfrm>
          <a:prstGeom prst="rect">
            <a:avLst/>
          </a:prstGeom>
        </p:spPr>
      </p:pic>
      <p:sp>
        <p:nvSpPr>
          <p:cNvPr id="34" name="矩形 33">
            <a:extLst>
              <a:ext uri="{FF2B5EF4-FFF2-40B4-BE49-F238E27FC236}">
                <a16:creationId xmlns:a16="http://schemas.microsoft.com/office/drawing/2014/main" id="{10DEBADB-1DBB-46EC-9DB5-D77CAB0AF7E1}"/>
              </a:ext>
            </a:extLst>
          </p:cNvPr>
          <p:cNvSpPr/>
          <p:nvPr/>
        </p:nvSpPr>
        <p:spPr>
          <a:xfrm>
            <a:off x="4536647" y="3698599"/>
            <a:ext cx="6436151" cy="585610"/>
          </a:xfrm>
          <a:prstGeom prst="rect">
            <a:avLst/>
          </a:prstGeom>
        </p:spPr>
        <p:txBody>
          <a:bodyPr wrap="square">
            <a:spAutoFit/>
          </a:bodyPr>
          <a:lstStyle/>
          <a:p>
            <a:pPr lvl="0">
              <a:lnSpc>
                <a:spcPct val="120000"/>
              </a:lnSpc>
              <a:buSzPts val="3200"/>
            </a:pPr>
            <a:r>
              <a:rPr lang="en-GB" altLang="zh-CN" sz="1400" b="1" dirty="0">
                <a:solidFill>
                  <a:schemeClr val="bg1">
                    <a:lumMod val="95000"/>
                  </a:schemeClr>
                </a:solidFill>
                <a:latin typeface="Arial" panose="020B0604020202020204" pitchFamily="34" charset="0"/>
                <a:cs typeface="Arial" panose="020B0604020202020204" pitchFamily="34" charset="0"/>
              </a:rPr>
              <a:t>The business diversity on the employment of </a:t>
            </a:r>
            <a:r>
              <a:rPr lang="en-US" altLang="zh-CN" sz="1400" b="1" dirty="0">
                <a:solidFill>
                  <a:schemeClr val="bg1">
                    <a:lumMod val="95000"/>
                  </a:schemeClr>
                </a:solidFill>
                <a:latin typeface="Arial" panose="020B0604020202020204" pitchFamily="34" charset="0"/>
                <a:cs typeface="Arial" panose="020B0604020202020204" pitchFamily="34" charset="0"/>
              </a:rPr>
              <a:t>different </a:t>
            </a:r>
            <a:r>
              <a:rPr lang="en-GB" altLang="zh-CN" sz="1400" b="1" dirty="0">
                <a:solidFill>
                  <a:schemeClr val="bg1">
                    <a:lumMod val="95000"/>
                  </a:schemeClr>
                </a:solidFill>
                <a:latin typeface="Arial" panose="020B0604020202020204" pitchFamily="34" charset="0"/>
                <a:cs typeface="Arial" panose="020B0604020202020204" pitchFamily="34" charset="0"/>
              </a:rPr>
              <a:t>economic sectors and the land use of the business floor space</a:t>
            </a:r>
            <a:endParaRPr lang="en-GB" sz="1400" b="1" dirty="0">
              <a:solidFill>
                <a:schemeClr val="bg1">
                  <a:lumMod val="95000"/>
                </a:schemeClr>
              </a:solidFill>
              <a:latin typeface="Arial" panose="020B0604020202020204" pitchFamily="34" charset="0"/>
              <a:cs typeface="Arial" panose="020B0604020202020204" pitchFamily="34" charset="0"/>
              <a:sym typeface="Times New Roman"/>
            </a:endParaRPr>
          </a:p>
        </p:txBody>
      </p:sp>
      <p:sp>
        <p:nvSpPr>
          <p:cNvPr id="35" name="矩形 34">
            <a:extLst>
              <a:ext uri="{FF2B5EF4-FFF2-40B4-BE49-F238E27FC236}">
                <a16:creationId xmlns:a16="http://schemas.microsoft.com/office/drawing/2014/main" id="{DFB04C72-3101-4F30-A137-EC5088CEBD62}"/>
              </a:ext>
            </a:extLst>
          </p:cNvPr>
          <p:cNvSpPr/>
          <p:nvPr/>
        </p:nvSpPr>
        <p:spPr>
          <a:xfrm>
            <a:off x="4536647" y="5092769"/>
            <a:ext cx="5367175" cy="307777"/>
          </a:xfrm>
          <a:prstGeom prst="rect">
            <a:avLst/>
          </a:prstGeom>
        </p:spPr>
        <p:txBody>
          <a:bodyPr wrap="none">
            <a:spAutoFit/>
          </a:bodyPr>
          <a:lstStyle/>
          <a:p>
            <a:pPr>
              <a:buSzPts val="3200"/>
            </a:pPr>
            <a:r>
              <a:rPr lang="en-GB" altLang="zh-CN" sz="1400" b="1" dirty="0">
                <a:solidFill>
                  <a:schemeClr val="bg1">
                    <a:lumMod val="95000"/>
                  </a:schemeClr>
                </a:solidFill>
                <a:latin typeface="Arial" panose="020B0604020202020204" pitchFamily="34" charset="0"/>
                <a:cs typeface="Arial" panose="020B0604020202020204" pitchFamily="34" charset="0"/>
              </a:rPr>
              <a:t>The geographical distribution of different religious buildings </a:t>
            </a:r>
            <a:endParaRPr lang="en-GB" sz="1400" b="1" dirty="0">
              <a:solidFill>
                <a:schemeClr val="bg1">
                  <a:lumMod val="95000"/>
                </a:schemeClr>
              </a:solidFill>
              <a:latin typeface="Arial" panose="020B0604020202020204" pitchFamily="34" charset="0"/>
              <a:cs typeface="Arial" panose="020B0604020202020204" pitchFamily="34" charset="0"/>
              <a:sym typeface="Times New Roman"/>
            </a:endParaRPr>
          </a:p>
        </p:txBody>
      </p:sp>
      <p:pic>
        <p:nvPicPr>
          <p:cNvPr id="37" name="图片 36">
            <a:extLst>
              <a:ext uri="{FF2B5EF4-FFF2-40B4-BE49-F238E27FC236}">
                <a16:creationId xmlns:a16="http://schemas.microsoft.com/office/drawing/2014/main" id="{ADD64316-19B3-4E8A-9D5F-7279D845B1F5}"/>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467754" y="4608078"/>
            <a:ext cx="835512" cy="741730"/>
          </a:xfrm>
          <a:prstGeom prst="rect">
            <a:avLst/>
          </a:prstGeom>
        </p:spPr>
      </p:pic>
      <p:pic>
        <p:nvPicPr>
          <p:cNvPr id="39" name="图片 38">
            <a:extLst>
              <a:ext uri="{FF2B5EF4-FFF2-40B4-BE49-F238E27FC236}">
                <a16:creationId xmlns:a16="http://schemas.microsoft.com/office/drawing/2014/main" id="{1B4C824B-F9E9-4EBB-A4F3-80494F4DAC05}"/>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551729" y="5807407"/>
            <a:ext cx="760317" cy="696957"/>
          </a:xfrm>
          <a:prstGeom prst="rect">
            <a:avLst/>
          </a:prstGeom>
        </p:spPr>
      </p:pic>
      <p:sp>
        <p:nvSpPr>
          <p:cNvPr id="40" name="Google Shape;708;p2">
            <a:extLst>
              <a:ext uri="{FF2B5EF4-FFF2-40B4-BE49-F238E27FC236}">
                <a16:creationId xmlns:a16="http://schemas.microsoft.com/office/drawing/2014/main" id="{CBD4BA3E-C1C9-4388-B95D-214614C6487A}"/>
              </a:ext>
            </a:extLst>
          </p:cNvPr>
          <p:cNvSpPr txBox="1"/>
          <p:nvPr/>
        </p:nvSpPr>
        <p:spPr>
          <a:xfrm>
            <a:off x="4536648" y="5844226"/>
            <a:ext cx="42528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000" b="1" dirty="0">
                <a:solidFill>
                  <a:schemeClr val="bg1">
                    <a:lumMod val="95000"/>
                  </a:schemeClr>
                </a:solidFill>
                <a:latin typeface="Arial" panose="020B0604020202020204" pitchFamily="34" charset="0"/>
                <a:cs typeface="Arial" panose="020B0604020202020204" pitchFamily="34" charset="0"/>
                <a:sym typeface="Times New Roman"/>
              </a:rPr>
              <a:t>S</a:t>
            </a:r>
            <a:r>
              <a:rPr lang="en-US" altLang="zh-CN" sz="2000" b="1" dirty="0">
                <a:solidFill>
                  <a:schemeClr val="bg1">
                    <a:lumMod val="95000"/>
                  </a:schemeClr>
                </a:solidFill>
                <a:latin typeface="Arial" panose="020B0604020202020204" pitchFamily="34" charset="0"/>
                <a:cs typeface="Arial" panose="020B0604020202020204" pitchFamily="34" charset="0"/>
                <a:sym typeface="Times New Roman"/>
              </a:rPr>
              <a:t>ummary:</a:t>
            </a:r>
            <a:endParaRPr sz="2000" b="1" dirty="0">
              <a:solidFill>
                <a:schemeClr val="bg1">
                  <a:lumMod val="95000"/>
                </a:schemeClr>
              </a:solidFill>
              <a:latin typeface="Arial" panose="020B0604020202020204" pitchFamily="34" charset="0"/>
              <a:cs typeface="Arial" panose="020B0604020202020204" pitchFamily="34" charset="0"/>
              <a:sym typeface="Times New Roman"/>
            </a:endParaRPr>
          </a:p>
        </p:txBody>
      </p:sp>
      <p:sp>
        <p:nvSpPr>
          <p:cNvPr id="41" name="矩形 40">
            <a:extLst>
              <a:ext uri="{FF2B5EF4-FFF2-40B4-BE49-F238E27FC236}">
                <a16:creationId xmlns:a16="http://schemas.microsoft.com/office/drawing/2014/main" id="{BF93D4ED-DA05-4702-9526-5B6347729DAA}"/>
              </a:ext>
            </a:extLst>
          </p:cNvPr>
          <p:cNvSpPr/>
          <p:nvPr/>
        </p:nvSpPr>
        <p:spPr>
          <a:xfrm>
            <a:off x="4536647" y="6221500"/>
            <a:ext cx="6905801" cy="307777"/>
          </a:xfrm>
          <a:prstGeom prst="rect">
            <a:avLst/>
          </a:prstGeom>
        </p:spPr>
        <p:txBody>
          <a:bodyPr wrap="none">
            <a:spAutoFit/>
          </a:bodyPr>
          <a:lstStyle/>
          <a:p>
            <a:r>
              <a:rPr lang="en-GB" sz="1400" b="1" dirty="0">
                <a:solidFill>
                  <a:schemeClr val="bg1">
                    <a:lumMod val="95000"/>
                  </a:schemeClr>
                </a:solidFill>
                <a:latin typeface="Arial" panose="020B0604020202020204" pitchFamily="34" charset="0"/>
                <a:cs typeface="Arial" panose="020B0604020202020204" pitchFamily="34" charset="0"/>
              </a:rPr>
              <a:t>A comprehensive ranking of all aspects of diversity involved in this research</a:t>
            </a:r>
          </a:p>
        </p:txBody>
      </p:sp>
    </p:spTree>
    <p:extLst>
      <p:ext uri="{BB962C8B-B14F-4D97-AF65-F5344CB8AC3E}">
        <p14:creationId xmlns:p14="http://schemas.microsoft.com/office/powerpoint/2010/main" val="87254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3C6F1-13BF-4CF6-B250-6BC8A2C79842}"/>
              </a:ext>
            </a:extLst>
          </p:cNvPr>
          <p:cNvSpPr>
            <a:spLocks noGrp="1"/>
          </p:cNvSpPr>
          <p:nvPr>
            <p:ph type="title"/>
          </p:nvPr>
        </p:nvSpPr>
        <p:spPr/>
        <p:txBody>
          <a:bodyPr/>
          <a:lstStyle/>
          <a:p>
            <a:r>
              <a:rPr lang="zh-CN" altLang="en-US" dirty="0">
                <a:solidFill>
                  <a:schemeClr val="bg1">
                    <a:lumMod val="95000"/>
                  </a:schemeClr>
                </a:solidFill>
              </a:rPr>
              <a:t>右边导航栏</a:t>
            </a:r>
            <a:r>
              <a:rPr lang="en-GB" dirty="0">
                <a:solidFill>
                  <a:schemeClr val="bg1">
                    <a:lumMod val="95000"/>
                  </a:schemeClr>
                </a:solidFill>
              </a:rPr>
              <a:t>ICON</a:t>
            </a:r>
            <a:r>
              <a:rPr lang="zh-CN" altLang="en-US" dirty="0">
                <a:solidFill>
                  <a:schemeClr val="bg1">
                    <a:lumMod val="95000"/>
                  </a:schemeClr>
                </a:solidFill>
              </a:rPr>
              <a:t>顺序</a:t>
            </a:r>
            <a:endParaRPr lang="en-GB" dirty="0">
              <a:solidFill>
                <a:schemeClr val="bg1">
                  <a:lumMod val="95000"/>
                </a:schemeClr>
              </a:solidFill>
            </a:endParaRPr>
          </a:p>
        </p:txBody>
      </p:sp>
      <p:pic>
        <p:nvPicPr>
          <p:cNvPr id="5" name="图片 4">
            <a:extLst>
              <a:ext uri="{FF2B5EF4-FFF2-40B4-BE49-F238E27FC236}">
                <a16:creationId xmlns:a16="http://schemas.microsoft.com/office/drawing/2014/main" id="{37FC33D4-F78D-4A27-933B-39FB41BAFEEB}"/>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703295" y="289550"/>
            <a:ext cx="851438" cy="738356"/>
          </a:xfrm>
          <a:prstGeom prst="rect">
            <a:avLst/>
          </a:prstGeom>
        </p:spPr>
      </p:pic>
      <p:pic>
        <p:nvPicPr>
          <p:cNvPr id="7" name="图片 6">
            <a:extLst>
              <a:ext uri="{FF2B5EF4-FFF2-40B4-BE49-F238E27FC236}">
                <a16:creationId xmlns:a16="http://schemas.microsoft.com/office/drawing/2014/main" id="{ECBD94DD-AF70-4678-B4F9-91C6DB138ED8}"/>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746943" y="1036926"/>
            <a:ext cx="807790" cy="754445"/>
          </a:xfrm>
          <a:prstGeom prst="rect">
            <a:avLst/>
          </a:prstGeom>
        </p:spPr>
      </p:pic>
      <p:pic>
        <p:nvPicPr>
          <p:cNvPr id="9" name="图片 8">
            <a:extLst>
              <a:ext uri="{FF2B5EF4-FFF2-40B4-BE49-F238E27FC236}">
                <a16:creationId xmlns:a16="http://schemas.microsoft.com/office/drawing/2014/main" id="{73D06BED-899A-4B3F-831B-17583053B259}"/>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816393" y="1956947"/>
            <a:ext cx="658932" cy="658932"/>
          </a:xfrm>
          <a:prstGeom prst="rect">
            <a:avLst/>
          </a:prstGeom>
        </p:spPr>
      </p:pic>
      <p:pic>
        <p:nvPicPr>
          <p:cNvPr id="10" name="图片 9">
            <a:extLst>
              <a:ext uri="{FF2B5EF4-FFF2-40B4-BE49-F238E27FC236}">
                <a16:creationId xmlns:a16="http://schemas.microsoft.com/office/drawing/2014/main" id="{D5C35C3D-787D-4C7F-A729-C656E19F9AFD}"/>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802861" y="2839329"/>
            <a:ext cx="658932" cy="725565"/>
          </a:xfrm>
          <a:prstGeom prst="rect">
            <a:avLst/>
          </a:prstGeom>
        </p:spPr>
      </p:pic>
      <p:pic>
        <p:nvPicPr>
          <p:cNvPr id="11" name="图片 10">
            <a:extLst>
              <a:ext uri="{FF2B5EF4-FFF2-40B4-BE49-F238E27FC236}">
                <a16:creationId xmlns:a16="http://schemas.microsoft.com/office/drawing/2014/main" id="{37438FE2-8CC7-49EA-ABCA-540D335D45AA}"/>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840450" y="3792812"/>
            <a:ext cx="628801" cy="575849"/>
          </a:xfrm>
          <a:prstGeom prst="rect">
            <a:avLst/>
          </a:prstGeom>
        </p:spPr>
      </p:pic>
      <p:pic>
        <p:nvPicPr>
          <p:cNvPr id="12" name="图片 11">
            <a:extLst>
              <a:ext uri="{FF2B5EF4-FFF2-40B4-BE49-F238E27FC236}">
                <a16:creationId xmlns:a16="http://schemas.microsoft.com/office/drawing/2014/main" id="{17DF7F43-0866-4FC8-B9E4-86D70CDDA42E}"/>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802861" y="4671387"/>
            <a:ext cx="697664" cy="619355"/>
          </a:xfrm>
          <a:prstGeom prst="rect">
            <a:avLst/>
          </a:prstGeom>
        </p:spPr>
      </p:pic>
      <p:pic>
        <p:nvPicPr>
          <p:cNvPr id="13" name="图片 12">
            <a:extLst>
              <a:ext uri="{FF2B5EF4-FFF2-40B4-BE49-F238E27FC236}">
                <a16:creationId xmlns:a16="http://schemas.microsoft.com/office/drawing/2014/main" id="{0CB1CB0C-C82E-454A-8B03-4A2CA6600042}"/>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879832" y="5545594"/>
            <a:ext cx="634875" cy="581969"/>
          </a:xfrm>
          <a:prstGeom prst="rect">
            <a:avLst/>
          </a:prstGeom>
        </p:spPr>
      </p:pic>
    </p:spTree>
    <p:extLst>
      <p:ext uri="{BB962C8B-B14F-4D97-AF65-F5344CB8AC3E}">
        <p14:creationId xmlns:p14="http://schemas.microsoft.com/office/powerpoint/2010/main" val="11528049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227</Words>
  <Application>Microsoft Office PowerPoint</Application>
  <PresentationFormat>宽屏</PresentationFormat>
  <Paragraphs>20</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Arial</vt:lpstr>
      <vt:lpstr>Calibri</vt:lpstr>
      <vt:lpstr>Calibri Light</vt:lpstr>
      <vt:lpstr>Office 主题​​</vt:lpstr>
      <vt:lpstr>PowerPoint 演示文稿</vt:lpstr>
      <vt:lpstr>PowerPoint 演示文稿</vt:lpstr>
      <vt:lpstr>右边导航栏ICON顺序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 Z</dc:creator>
  <cp:lastModifiedBy>ZH Z</cp:lastModifiedBy>
  <cp:revision>20</cp:revision>
  <dcterms:created xsi:type="dcterms:W3CDTF">2020-05-21T22:13:42Z</dcterms:created>
  <dcterms:modified xsi:type="dcterms:W3CDTF">2020-05-26T02:10:39Z</dcterms:modified>
</cp:coreProperties>
</file>