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Lato" panose="020B0604020202020204" charset="0"/>
      <p:regular r:id="rId16"/>
      <p:bold r:id="rId17"/>
      <p:italic r:id="rId18"/>
      <p:boldItalic r:id="rId19"/>
    </p:embeddedFont>
    <p:embeddedFont>
      <p:font typeface="Playfair Displ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83aa91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83aa9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83aa9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83aa91_0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83aa9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891a503e9_0_2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891a503e9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891a503e9_0_2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891a503e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891a503e9_0_2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891a503e9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891a503e9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891a503e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891a503e9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891a503e9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891a503e9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891a503e9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rapidapi.com/apidojo/api/imdb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developers.themoviedb.org/3/getting-started/introdu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roup4project1/project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group4project1.github.io/project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265500" y="806675"/>
            <a:ext cx="4045200" cy="19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Better Movie Selection Experience</a:t>
            </a:r>
            <a:endParaRPr/>
          </a:p>
        </p:txBody>
      </p:sp>
      <p:sp>
        <p:nvSpPr>
          <p:cNvPr id="60" name="Google Shape;60;p1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Group 4 - Project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Team</a:t>
            </a:r>
            <a:endParaRPr/>
          </a:p>
        </p:txBody>
      </p:sp>
      <p:pic>
        <p:nvPicPr>
          <p:cNvPr id="66" name="Google Shape;66;p14"/>
          <p:cNvPicPr preferRelativeResize="0"/>
          <p:nvPr/>
        </p:nvPicPr>
        <p:blipFill>
          <a:blip r:embed="rId3">
            <a:alphaModFix/>
          </a:blip>
          <a:stretch>
            <a:fillRect/>
          </a:stretch>
        </p:blipFill>
        <p:spPr>
          <a:xfrm>
            <a:off x="3141925" y="1275000"/>
            <a:ext cx="1966550" cy="1966550"/>
          </a:xfrm>
          <a:prstGeom prst="rect">
            <a:avLst/>
          </a:prstGeom>
          <a:noFill/>
          <a:ln>
            <a:noFill/>
          </a:ln>
        </p:spPr>
      </p:pic>
      <p:pic>
        <p:nvPicPr>
          <p:cNvPr id="67" name="Google Shape;67;p14"/>
          <p:cNvPicPr preferRelativeResize="0"/>
          <p:nvPr/>
        </p:nvPicPr>
        <p:blipFill>
          <a:blip r:embed="rId4">
            <a:alphaModFix/>
          </a:blip>
          <a:stretch>
            <a:fillRect/>
          </a:stretch>
        </p:blipFill>
        <p:spPr>
          <a:xfrm>
            <a:off x="5539775" y="1275000"/>
            <a:ext cx="1966550" cy="1966550"/>
          </a:xfrm>
          <a:prstGeom prst="rect">
            <a:avLst/>
          </a:prstGeom>
          <a:noFill/>
          <a:ln>
            <a:noFill/>
          </a:ln>
        </p:spPr>
      </p:pic>
      <p:pic>
        <p:nvPicPr>
          <p:cNvPr id="68" name="Google Shape;68;p14"/>
          <p:cNvPicPr preferRelativeResize="0"/>
          <p:nvPr/>
        </p:nvPicPr>
        <p:blipFill>
          <a:blip r:embed="rId5">
            <a:alphaModFix/>
          </a:blip>
          <a:stretch>
            <a:fillRect/>
          </a:stretch>
        </p:blipFill>
        <p:spPr>
          <a:xfrm>
            <a:off x="662700" y="1275000"/>
            <a:ext cx="1966550" cy="1966550"/>
          </a:xfrm>
          <a:prstGeom prst="rect">
            <a:avLst/>
          </a:prstGeom>
          <a:noFill/>
          <a:ln>
            <a:noFill/>
          </a:ln>
        </p:spPr>
      </p:pic>
      <p:sp>
        <p:nvSpPr>
          <p:cNvPr id="69" name="Google Shape;69;p14"/>
          <p:cNvSpPr txBox="1"/>
          <p:nvPr/>
        </p:nvSpPr>
        <p:spPr>
          <a:xfrm>
            <a:off x="618300" y="3331675"/>
            <a:ext cx="1966500" cy="45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Lato"/>
                <a:ea typeface="Lato"/>
                <a:cs typeface="Lato"/>
                <a:sym typeface="Lato"/>
              </a:rPr>
              <a:t>Vandolph Baptiste</a:t>
            </a:r>
            <a:endParaRPr>
              <a:solidFill>
                <a:srgbClr val="434343"/>
              </a:solidFill>
              <a:latin typeface="Lato"/>
              <a:ea typeface="Lato"/>
              <a:cs typeface="Lato"/>
              <a:sym typeface="Lato"/>
            </a:endParaRPr>
          </a:p>
        </p:txBody>
      </p:sp>
      <p:sp>
        <p:nvSpPr>
          <p:cNvPr id="70" name="Google Shape;70;p14"/>
          <p:cNvSpPr txBox="1"/>
          <p:nvPr/>
        </p:nvSpPr>
        <p:spPr>
          <a:xfrm>
            <a:off x="3220325" y="3331675"/>
            <a:ext cx="1966500" cy="45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666666"/>
                </a:solidFill>
                <a:latin typeface="Lato"/>
                <a:ea typeface="Lato"/>
                <a:cs typeface="Lato"/>
                <a:sym typeface="Lato"/>
              </a:rPr>
              <a:t>Juliet Goldstein</a:t>
            </a:r>
            <a:endParaRPr>
              <a:solidFill>
                <a:srgbClr val="666666"/>
              </a:solidFill>
              <a:latin typeface="Lato"/>
              <a:ea typeface="Lato"/>
              <a:cs typeface="Lato"/>
              <a:sym typeface="Lato"/>
            </a:endParaRPr>
          </a:p>
        </p:txBody>
      </p:sp>
      <p:sp>
        <p:nvSpPr>
          <p:cNvPr id="71" name="Google Shape;71;p14"/>
          <p:cNvSpPr txBox="1"/>
          <p:nvPr/>
        </p:nvSpPr>
        <p:spPr>
          <a:xfrm>
            <a:off x="5539800" y="3331675"/>
            <a:ext cx="1966500" cy="45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666666"/>
                </a:solidFill>
                <a:latin typeface="Lato"/>
                <a:ea typeface="Lato"/>
                <a:cs typeface="Lato"/>
                <a:sym typeface="Lato"/>
              </a:rPr>
              <a:t>Krystal Duran</a:t>
            </a:r>
            <a:endParaRPr>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Value Added Proposal</a:t>
            </a:r>
            <a:endParaRPr/>
          </a:p>
        </p:txBody>
      </p:sp>
      <p:sp>
        <p:nvSpPr>
          <p:cNvPr id="77" name="Google Shape;77;p15"/>
          <p:cNvSpPr txBox="1">
            <a:spLocks noGrp="1"/>
          </p:cNvSpPr>
          <p:nvPr>
            <p:ph type="body" idx="4294967295"/>
          </p:nvPr>
        </p:nvSpPr>
        <p:spPr>
          <a:xfrm>
            <a:off x="345450" y="1060350"/>
            <a:ext cx="8320800" cy="3602100"/>
          </a:xfrm>
          <a:prstGeom prst="rect">
            <a:avLst/>
          </a:prstGeom>
        </p:spPr>
        <p:txBody>
          <a:bodyPr spcFirstLastPara="1" wrap="square" lIns="91425" tIns="91425" rIns="91425" bIns="91425" anchor="t" anchorCtr="0">
            <a:noAutofit/>
          </a:bodyPr>
          <a:lstStyle/>
          <a:p>
            <a:pPr marL="0" lvl="0" indent="0" algn="l" rtl="0">
              <a:lnSpc>
                <a:spcPct val="90000"/>
              </a:lnSpc>
              <a:spcBef>
                <a:spcPts val="1200"/>
              </a:spcBef>
              <a:spcAft>
                <a:spcPts val="0"/>
              </a:spcAft>
              <a:buNone/>
            </a:pPr>
            <a:r>
              <a:rPr lang="en" sz="1700" b="1">
                <a:solidFill>
                  <a:srgbClr val="666666"/>
                </a:solidFill>
                <a:latin typeface="Calibri"/>
                <a:ea typeface="Calibri"/>
                <a:cs typeface="Calibri"/>
                <a:sym typeface="Calibri"/>
              </a:rPr>
              <a:t>Project Goal</a:t>
            </a:r>
            <a:endParaRPr sz="1700" b="1">
              <a:solidFill>
                <a:srgbClr val="666666"/>
              </a:solidFill>
              <a:latin typeface="Calibri"/>
              <a:ea typeface="Calibri"/>
              <a:cs typeface="Calibri"/>
              <a:sym typeface="Calibri"/>
            </a:endParaRPr>
          </a:p>
          <a:p>
            <a:pPr marL="0" lvl="0" indent="0" algn="l" rtl="0">
              <a:lnSpc>
                <a:spcPct val="90000"/>
              </a:lnSpc>
              <a:spcBef>
                <a:spcPts val="1200"/>
              </a:spcBef>
              <a:spcAft>
                <a:spcPts val="0"/>
              </a:spcAft>
              <a:buNone/>
            </a:pPr>
            <a:r>
              <a:rPr lang="en" sz="1700">
                <a:solidFill>
                  <a:srgbClr val="666666"/>
                </a:solidFill>
                <a:latin typeface="Calibri"/>
                <a:ea typeface="Calibri"/>
                <a:cs typeface="Calibri"/>
                <a:sym typeface="Calibri"/>
              </a:rPr>
              <a:t>Develop a responsive web application, with a mobile-first UI, that the would allow users to search through the content of their movie streaming applications to help them find the right movie or show to watch according to the following selection criteria:</a:t>
            </a:r>
            <a:endParaRPr sz="1700">
              <a:solidFill>
                <a:srgbClr val="666666"/>
              </a:solidFill>
              <a:latin typeface="Calibri"/>
              <a:ea typeface="Calibri"/>
              <a:cs typeface="Calibri"/>
              <a:sym typeface="Calibri"/>
            </a:endParaRPr>
          </a:p>
          <a:p>
            <a:pPr marL="0" lvl="0" indent="0" algn="l" rtl="0">
              <a:lnSpc>
                <a:spcPct val="90000"/>
              </a:lnSpc>
              <a:spcBef>
                <a:spcPts val="1200"/>
              </a:spcBef>
              <a:spcAft>
                <a:spcPts val="0"/>
              </a:spcAft>
              <a:buNone/>
            </a:pPr>
            <a:endParaRPr sz="1700">
              <a:solidFill>
                <a:srgbClr val="666666"/>
              </a:solidFill>
              <a:latin typeface="Calibri"/>
              <a:ea typeface="Calibri"/>
              <a:cs typeface="Calibri"/>
              <a:sym typeface="Calibri"/>
            </a:endParaRPr>
          </a:p>
          <a:p>
            <a:pPr marL="457200" lvl="0" indent="-323850" algn="l" rtl="0">
              <a:lnSpc>
                <a:spcPct val="90000"/>
              </a:lnSpc>
              <a:spcBef>
                <a:spcPts val="200"/>
              </a:spcBef>
              <a:spcAft>
                <a:spcPts val="0"/>
              </a:spcAft>
              <a:buClr>
                <a:srgbClr val="666666"/>
              </a:buClr>
              <a:buSzPts val="1500"/>
              <a:buFont typeface="Calibri"/>
              <a:buChar char="●"/>
            </a:pPr>
            <a:r>
              <a:rPr lang="en" sz="1500">
                <a:solidFill>
                  <a:srgbClr val="666666"/>
                </a:solidFill>
                <a:latin typeface="Calibri"/>
                <a:ea typeface="Calibri"/>
                <a:cs typeface="Calibri"/>
                <a:sym typeface="Calibri"/>
              </a:rPr>
              <a:t>Movie streaming applications (Netflix, Amazon, Hulu)</a:t>
            </a:r>
            <a:endParaRPr sz="1500">
              <a:solidFill>
                <a:srgbClr val="666666"/>
              </a:solidFill>
              <a:latin typeface="Calibri"/>
              <a:ea typeface="Calibri"/>
              <a:cs typeface="Calibri"/>
              <a:sym typeface="Calibri"/>
            </a:endParaRPr>
          </a:p>
          <a:p>
            <a:pPr marL="457200" lvl="0" indent="-323850" algn="l" rtl="0">
              <a:lnSpc>
                <a:spcPct val="90000"/>
              </a:lnSpc>
              <a:spcBef>
                <a:spcPts val="0"/>
              </a:spcBef>
              <a:spcAft>
                <a:spcPts val="0"/>
              </a:spcAft>
              <a:buClr>
                <a:srgbClr val="666666"/>
              </a:buClr>
              <a:buSzPts val="1500"/>
              <a:buFont typeface="Calibri"/>
              <a:buChar char="●"/>
            </a:pPr>
            <a:r>
              <a:rPr lang="en" sz="1500">
                <a:solidFill>
                  <a:srgbClr val="666666"/>
                </a:solidFill>
                <a:latin typeface="Calibri"/>
                <a:ea typeface="Calibri"/>
                <a:cs typeface="Calibri"/>
                <a:sym typeface="Calibri"/>
              </a:rPr>
              <a:t>Genre</a:t>
            </a:r>
            <a:endParaRPr sz="1500">
              <a:solidFill>
                <a:srgbClr val="666666"/>
              </a:solidFill>
              <a:latin typeface="Calibri"/>
              <a:ea typeface="Calibri"/>
              <a:cs typeface="Calibri"/>
              <a:sym typeface="Calibri"/>
            </a:endParaRPr>
          </a:p>
          <a:p>
            <a:pPr marL="457200" lvl="0" indent="-323850" algn="l" rtl="0">
              <a:lnSpc>
                <a:spcPct val="90000"/>
              </a:lnSpc>
              <a:spcBef>
                <a:spcPts val="0"/>
              </a:spcBef>
              <a:spcAft>
                <a:spcPts val="0"/>
              </a:spcAft>
              <a:buClr>
                <a:srgbClr val="666666"/>
              </a:buClr>
              <a:buSzPts val="1500"/>
              <a:buFont typeface="Calibri"/>
              <a:buChar char="●"/>
            </a:pPr>
            <a:r>
              <a:rPr lang="en" sz="1500">
                <a:solidFill>
                  <a:srgbClr val="666666"/>
                </a:solidFill>
                <a:latin typeface="Calibri"/>
                <a:ea typeface="Calibri"/>
                <a:cs typeface="Calibri"/>
                <a:sym typeface="Calibri"/>
              </a:rPr>
              <a:t>Movie vs show series</a:t>
            </a:r>
            <a:endParaRPr sz="1500">
              <a:solidFill>
                <a:srgbClr val="666666"/>
              </a:solidFill>
              <a:latin typeface="Calibri"/>
              <a:ea typeface="Calibri"/>
              <a:cs typeface="Calibri"/>
              <a:sym typeface="Calibri"/>
            </a:endParaRPr>
          </a:p>
          <a:p>
            <a:pPr marL="457200" lvl="0" indent="-323850" algn="l" rtl="0">
              <a:lnSpc>
                <a:spcPct val="90000"/>
              </a:lnSpc>
              <a:spcBef>
                <a:spcPts val="0"/>
              </a:spcBef>
              <a:spcAft>
                <a:spcPts val="0"/>
              </a:spcAft>
              <a:buClr>
                <a:srgbClr val="666666"/>
              </a:buClr>
              <a:buSzPts val="1500"/>
              <a:buFont typeface="Calibri"/>
              <a:buChar char="●"/>
            </a:pPr>
            <a:r>
              <a:rPr lang="en" sz="1500">
                <a:solidFill>
                  <a:srgbClr val="666666"/>
                </a:solidFill>
                <a:latin typeface="Calibri"/>
                <a:ea typeface="Calibri"/>
                <a:cs typeface="Calibri"/>
                <a:sym typeface="Calibri"/>
              </a:rPr>
              <a:t>Assigned movie rating (G, PG, PG-13, R)</a:t>
            </a:r>
            <a:endParaRPr sz="1500">
              <a:solidFill>
                <a:srgbClr val="666666"/>
              </a:solidFill>
              <a:latin typeface="Calibri"/>
              <a:ea typeface="Calibri"/>
              <a:cs typeface="Calibri"/>
              <a:sym typeface="Calibri"/>
            </a:endParaRPr>
          </a:p>
          <a:p>
            <a:pPr marL="0" lvl="0" indent="0" algn="l" rtl="0">
              <a:spcBef>
                <a:spcPts val="4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Beginning Development</a:t>
            </a:r>
            <a:endParaRPr/>
          </a:p>
        </p:txBody>
      </p:sp>
      <p:pic>
        <p:nvPicPr>
          <p:cNvPr id="83" name="Google Shape;83;p16"/>
          <p:cNvPicPr preferRelativeResize="0"/>
          <p:nvPr/>
        </p:nvPicPr>
        <p:blipFill>
          <a:blip r:embed="rId3">
            <a:alphaModFix/>
          </a:blip>
          <a:stretch>
            <a:fillRect/>
          </a:stretch>
        </p:blipFill>
        <p:spPr>
          <a:xfrm>
            <a:off x="485450" y="1544300"/>
            <a:ext cx="3399951" cy="3187725"/>
          </a:xfrm>
          <a:prstGeom prst="rect">
            <a:avLst/>
          </a:prstGeom>
          <a:noFill/>
          <a:ln>
            <a:noFill/>
          </a:ln>
        </p:spPr>
      </p:pic>
      <p:pic>
        <p:nvPicPr>
          <p:cNvPr id="84" name="Google Shape;84;p16"/>
          <p:cNvPicPr preferRelativeResize="0"/>
          <p:nvPr/>
        </p:nvPicPr>
        <p:blipFill>
          <a:blip r:embed="rId4">
            <a:alphaModFix/>
          </a:blip>
          <a:stretch>
            <a:fillRect/>
          </a:stretch>
        </p:blipFill>
        <p:spPr>
          <a:xfrm>
            <a:off x="5310725" y="1455500"/>
            <a:ext cx="3237125" cy="3237125"/>
          </a:xfrm>
          <a:prstGeom prst="rect">
            <a:avLst/>
          </a:prstGeom>
          <a:noFill/>
          <a:ln>
            <a:noFill/>
          </a:ln>
        </p:spPr>
      </p:pic>
      <p:sp>
        <p:nvSpPr>
          <p:cNvPr id="85" name="Google Shape;85;p16"/>
          <p:cNvSpPr/>
          <p:nvPr/>
        </p:nvSpPr>
        <p:spPr>
          <a:xfrm>
            <a:off x="831075" y="1017450"/>
            <a:ext cx="2708700" cy="37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06666"/>
                </a:solidFill>
              </a:rPr>
              <a:t>Flowchart for App Logic</a:t>
            </a:r>
            <a:endParaRPr>
              <a:solidFill>
                <a:srgbClr val="E06666"/>
              </a:solidFill>
            </a:endParaRPr>
          </a:p>
        </p:txBody>
      </p:sp>
      <p:sp>
        <p:nvSpPr>
          <p:cNvPr id="86" name="Google Shape;86;p16"/>
          <p:cNvSpPr/>
          <p:nvPr/>
        </p:nvSpPr>
        <p:spPr>
          <a:xfrm>
            <a:off x="5574925" y="1017450"/>
            <a:ext cx="2708700" cy="37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06666"/>
                </a:solidFill>
              </a:rPr>
              <a:t>Wireframe</a:t>
            </a:r>
            <a:endParaRPr>
              <a:solidFill>
                <a:srgbClr val="E0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Requirements</a:t>
            </a:r>
            <a:endParaRPr/>
          </a:p>
        </p:txBody>
      </p:sp>
      <p:sp>
        <p:nvSpPr>
          <p:cNvPr id="92" name="Google Shape;92;p17"/>
          <p:cNvSpPr txBox="1">
            <a:spLocks noGrp="1"/>
          </p:cNvSpPr>
          <p:nvPr>
            <p:ph type="body" idx="4294967295"/>
          </p:nvPr>
        </p:nvSpPr>
        <p:spPr>
          <a:xfrm>
            <a:off x="345450" y="1060350"/>
            <a:ext cx="8320800" cy="3602100"/>
          </a:xfrm>
          <a:prstGeom prst="rect">
            <a:avLst/>
          </a:prstGeom>
        </p:spPr>
        <p:txBody>
          <a:bodyPr spcFirstLastPara="1" wrap="square" lIns="91425" tIns="91425" rIns="91425" bIns="91425" anchor="ctr" anchorCtr="0">
            <a:noAutofit/>
          </a:bodyPr>
          <a:lstStyle/>
          <a:p>
            <a:pPr marL="457200" lvl="0" indent="0" algn="l" rtl="0">
              <a:lnSpc>
                <a:spcPct val="150000"/>
              </a:lnSpc>
              <a:spcBef>
                <a:spcPts val="1200"/>
              </a:spcBef>
              <a:spcAft>
                <a:spcPts val="0"/>
              </a:spcAft>
              <a:buNone/>
            </a:pPr>
            <a:endParaRPr sz="1700">
              <a:solidFill>
                <a:srgbClr val="404040"/>
              </a:solidFill>
              <a:latin typeface="Calibri"/>
              <a:ea typeface="Calibri"/>
              <a:cs typeface="Calibri"/>
              <a:sym typeface="Calibri"/>
            </a:endParaRPr>
          </a:p>
          <a:p>
            <a:pPr marL="457200" lvl="0" indent="-336550" algn="l" rtl="0">
              <a:lnSpc>
                <a:spcPct val="150000"/>
              </a:lnSpc>
              <a:spcBef>
                <a:spcPts val="120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use at least two server-side APIs</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use a CSS framework </a:t>
            </a:r>
            <a:r>
              <a:rPr lang="en" sz="1700" i="1">
                <a:solidFill>
                  <a:srgbClr val="666666"/>
                </a:solidFill>
                <a:latin typeface="Calibri"/>
                <a:ea typeface="Calibri"/>
                <a:cs typeface="Calibri"/>
                <a:sym typeface="Calibri"/>
              </a:rPr>
              <a:t>other than </a:t>
            </a:r>
            <a:r>
              <a:rPr lang="en" sz="1700">
                <a:solidFill>
                  <a:srgbClr val="666666"/>
                </a:solidFill>
                <a:latin typeface="Calibri"/>
                <a:ea typeface="Calibri"/>
                <a:cs typeface="Calibri"/>
                <a:sym typeface="Calibri"/>
              </a:rPr>
              <a:t>Bootstrap</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Use at least one new third-party API</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have a polished, mobile-first UI</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meet good quality coding standards (indentation, scoping, naming, etc.)</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Does NOT use alerts, confirms, or prompts (look into </a:t>
            </a:r>
            <a:r>
              <a:rPr lang="en" sz="1700" i="1">
                <a:solidFill>
                  <a:srgbClr val="666666"/>
                </a:solidFill>
                <a:latin typeface="Calibri"/>
                <a:ea typeface="Calibri"/>
                <a:cs typeface="Calibri"/>
                <a:sym typeface="Calibri"/>
              </a:rPr>
              <a:t>modals</a:t>
            </a:r>
            <a:r>
              <a:rPr lang="en" sz="1700">
                <a:solidFill>
                  <a:srgbClr val="666666"/>
                </a:solidFill>
                <a:latin typeface="Calibri"/>
                <a:ea typeface="Calibri"/>
                <a:cs typeface="Calibri"/>
                <a:sym typeface="Calibri"/>
              </a:rPr>
              <a:t>).</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be deployed to GitHub Pages</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be interactive (i.e: accept and respond to user input)</a:t>
            </a:r>
            <a:endParaRPr sz="1700">
              <a:solidFill>
                <a:srgbClr val="666666"/>
              </a:solidFill>
              <a:latin typeface="Calibri"/>
              <a:ea typeface="Calibri"/>
              <a:cs typeface="Calibri"/>
              <a:sym typeface="Calibri"/>
            </a:endParaRPr>
          </a:p>
          <a:p>
            <a:pPr marL="0" lvl="0" indent="0" algn="l" rtl="0">
              <a:lnSpc>
                <a:spcPct val="90000"/>
              </a:lnSpc>
              <a:spcBef>
                <a:spcPts val="200"/>
              </a:spcBef>
              <a:spcAft>
                <a:spcPts val="0"/>
              </a:spcAft>
              <a:buNone/>
            </a:pPr>
            <a:endParaRPr sz="1500">
              <a:solidFill>
                <a:srgbClr val="666666"/>
              </a:solidFill>
              <a:latin typeface="Calibri"/>
              <a:ea typeface="Calibri"/>
              <a:cs typeface="Calibri"/>
              <a:sym typeface="Calibri"/>
            </a:endParaRPr>
          </a:p>
          <a:p>
            <a:pPr marL="0" lvl="0" indent="0" algn="l" rtl="0">
              <a:spcBef>
                <a:spcPts val="400"/>
              </a:spcBef>
              <a:spcAft>
                <a:spcPts val="160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Tools Used for Development</a:t>
            </a:r>
            <a:endParaRPr/>
          </a:p>
        </p:txBody>
      </p:sp>
      <p:sp>
        <p:nvSpPr>
          <p:cNvPr id="98" name="Google Shape;98;p18"/>
          <p:cNvSpPr txBox="1">
            <a:spLocks noGrp="1"/>
          </p:cNvSpPr>
          <p:nvPr>
            <p:ph type="body" idx="1"/>
          </p:nvPr>
        </p:nvSpPr>
        <p:spPr>
          <a:xfrm>
            <a:off x="371775" y="1100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Languages</a:t>
            </a:r>
            <a:endParaRPr b="1"/>
          </a:p>
          <a:p>
            <a:pPr marL="457200" lvl="0" indent="-342900" algn="l" rtl="0">
              <a:spcBef>
                <a:spcPts val="1600"/>
              </a:spcBef>
              <a:spcAft>
                <a:spcPts val="0"/>
              </a:spcAft>
              <a:buSzPts val="1800"/>
              <a:buChar char="●"/>
            </a:pPr>
            <a:r>
              <a:rPr lang="en"/>
              <a:t>HTML</a:t>
            </a:r>
            <a:endParaRPr/>
          </a:p>
          <a:p>
            <a:pPr marL="457200" lvl="0" indent="-342900" algn="l" rtl="0">
              <a:spcBef>
                <a:spcPts val="0"/>
              </a:spcBef>
              <a:spcAft>
                <a:spcPts val="0"/>
              </a:spcAft>
              <a:buSzPts val="1800"/>
              <a:buChar char="●"/>
            </a:pPr>
            <a:r>
              <a:rPr lang="en"/>
              <a:t>JavaScript</a:t>
            </a:r>
            <a:endParaRPr/>
          </a:p>
          <a:p>
            <a:pPr marL="457200" lvl="0" indent="-342900" algn="l" rtl="0">
              <a:spcBef>
                <a:spcPts val="0"/>
              </a:spcBef>
              <a:spcAft>
                <a:spcPts val="0"/>
              </a:spcAft>
              <a:buSzPts val="1800"/>
              <a:buChar char="●"/>
            </a:pPr>
            <a:r>
              <a:rPr lang="en"/>
              <a:t>Standard CSS</a:t>
            </a:r>
            <a:endParaRPr/>
          </a:p>
          <a:p>
            <a:pPr marL="457200" lvl="0" indent="-342900" algn="l" rtl="0">
              <a:spcBef>
                <a:spcPts val="0"/>
              </a:spcBef>
              <a:spcAft>
                <a:spcPts val="0"/>
              </a:spcAft>
              <a:buSzPts val="1800"/>
              <a:buChar char="●"/>
            </a:pPr>
            <a:r>
              <a:rPr lang="en"/>
              <a:t>Materialize CSS</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APIs</a:t>
            </a:r>
            <a:endParaRPr/>
          </a:p>
        </p:txBody>
      </p:sp>
      <p:sp>
        <p:nvSpPr>
          <p:cNvPr id="104" name="Google Shape;104;p19"/>
          <p:cNvSpPr txBox="1"/>
          <p:nvPr/>
        </p:nvSpPr>
        <p:spPr>
          <a:xfrm>
            <a:off x="450075" y="1017450"/>
            <a:ext cx="8443800" cy="363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200"/>
              </a:spcBef>
              <a:spcAft>
                <a:spcPts val="0"/>
              </a:spcAft>
              <a:buNone/>
            </a:pPr>
            <a:r>
              <a:rPr lang="en" sz="2000">
                <a:solidFill>
                  <a:srgbClr val="666666"/>
                </a:solidFill>
                <a:latin typeface="Calibri"/>
                <a:ea typeface="Calibri"/>
                <a:cs typeface="Calibri"/>
                <a:sym typeface="Calibri"/>
              </a:rPr>
              <a:t>Here are the two APIs that we used for this project.</a:t>
            </a:r>
            <a:endParaRPr sz="2000">
              <a:solidFill>
                <a:srgbClr val="666666"/>
              </a:solidFill>
              <a:latin typeface="Calibri"/>
              <a:ea typeface="Calibri"/>
              <a:cs typeface="Calibri"/>
              <a:sym typeface="Calibri"/>
            </a:endParaRPr>
          </a:p>
          <a:p>
            <a:pPr marL="457200" lvl="0" indent="-342900" algn="l" rtl="0">
              <a:lnSpc>
                <a:spcPct val="90000"/>
              </a:lnSpc>
              <a:spcBef>
                <a:spcPts val="120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IMDb API - </a:t>
            </a:r>
            <a:r>
              <a:rPr lang="en" sz="1800" u="sng">
                <a:solidFill>
                  <a:srgbClr val="E06666"/>
                </a:solidFill>
                <a:latin typeface="Calibri"/>
                <a:ea typeface="Calibri"/>
                <a:cs typeface="Calibri"/>
                <a:sym typeface="Calibri"/>
                <a:hlinkClick r:id="rId3"/>
              </a:rPr>
              <a:t>https://rapidapi.com/apidojo/api/imdb8</a:t>
            </a:r>
            <a:endParaRPr>
              <a:solidFill>
                <a:srgbClr val="E06666"/>
              </a:solidFill>
              <a:latin typeface="Calibri"/>
              <a:ea typeface="Calibri"/>
              <a:cs typeface="Calibri"/>
              <a:sym typeface="Calibri"/>
            </a:endParaRPr>
          </a:p>
          <a:p>
            <a:pPr marL="914400" lvl="1" indent="-342900" algn="l" rtl="0">
              <a:lnSpc>
                <a:spcPct val="90000"/>
              </a:lnSpc>
              <a:spcBef>
                <a:spcPts val="0"/>
              </a:spcBef>
              <a:spcAft>
                <a:spcPts val="0"/>
              </a:spcAft>
              <a:buClr>
                <a:srgbClr val="666666"/>
              </a:buClr>
              <a:buSzPts val="1800"/>
              <a:buFont typeface="Calibri"/>
              <a:buChar char="○"/>
            </a:pPr>
            <a:r>
              <a:rPr lang="en">
                <a:solidFill>
                  <a:srgbClr val="666666"/>
                </a:solidFill>
                <a:latin typeface="Calibri"/>
                <a:ea typeface="Calibri"/>
                <a:cs typeface="Calibri"/>
                <a:sym typeface="Calibri"/>
              </a:rPr>
              <a:t>This API was used to populate movies data based on user selection criteria because (in limited scenarios) this API had the data that showed where movies / TV series were streaming.</a:t>
            </a:r>
            <a:endParaRPr>
              <a:solidFill>
                <a:srgbClr val="666666"/>
              </a:solidFill>
              <a:latin typeface="Calibri"/>
              <a:ea typeface="Calibri"/>
              <a:cs typeface="Calibri"/>
              <a:sym typeface="Calibri"/>
            </a:endParaRPr>
          </a:p>
          <a:p>
            <a:pPr marL="0" lvl="0" indent="0" algn="l" rtl="0">
              <a:lnSpc>
                <a:spcPct val="90000"/>
              </a:lnSpc>
              <a:spcBef>
                <a:spcPts val="200"/>
              </a:spcBef>
              <a:spcAft>
                <a:spcPts val="0"/>
              </a:spcAft>
              <a:buNone/>
            </a:pPr>
            <a:endParaRPr>
              <a:solidFill>
                <a:srgbClr val="404040"/>
              </a:solidFill>
              <a:latin typeface="Calibri"/>
              <a:ea typeface="Calibri"/>
              <a:cs typeface="Calibri"/>
              <a:sym typeface="Calibri"/>
            </a:endParaRPr>
          </a:p>
          <a:p>
            <a:pPr marL="457200" lvl="0" indent="-342900" algn="l" rtl="0">
              <a:lnSpc>
                <a:spcPct val="90000"/>
              </a:lnSpc>
              <a:spcBef>
                <a:spcPts val="40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The Movie Database API - </a:t>
            </a:r>
            <a:r>
              <a:rPr lang="en" sz="1800" u="sng">
                <a:solidFill>
                  <a:srgbClr val="E06666"/>
                </a:solidFill>
                <a:latin typeface="Calibri"/>
                <a:ea typeface="Calibri"/>
                <a:cs typeface="Calibri"/>
                <a:sym typeface="Calibri"/>
                <a:hlinkClick r:id="rId4"/>
              </a:rPr>
              <a:t>https://developers.themoviedb.org/3/getting-started/introduction</a:t>
            </a:r>
            <a:endParaRPr>
              <a:solidFill>
                <a:srgbClr val="E06666"/>
              </a:solidFill>
              <a:latin typeface="Calibri"/>
              <a:ea typeface="Calibri"/>
              <a:cs typeface="Calibri"/>
              <a:sym typeface="Calibri"/>
            </a:endParaRPr>
          </a:p>
          <a:p>
            <a:pPr marL="914400" lvl="1" indent="-342900" algn="l" rtl="0">
              <a:lnSpc>
                <a:spcPct val="90000"/>
              </a:lnSpc>
              <a:spcBef>
                <a:spcPts val="0"/>
              </a:spcBef>
              <a:spcAft>
                <a:spcPts val="0"/>
              </a:spcAft>
              <a:buClr>
                <a:srgbClr val="666666"/>
              </a:buClr>
              <a:buSzPts val="1800"/>
              <a:buFont typeface="Calibri"/>
              <a:buChar char="○"/>
            </a:pPr>
            <a:r>
              <a:rPr lang="en">
                <a:solidFill>
                  <a:srgbClr val="666666"/>
                </a:solidFill>
                <a:latin typeface="Calibri"/>
                <a:ea typeface="Calibri"/>
                <a:cs typeface="Calibri"/>
                <a:sym typeface="Calibri"/>
              </a:rPr>
              <a:t>This API was used to populate the alternative list of movies current showing in theaters for when the application was unable to pull content matches for the users selections.</a:t>
            </a:r>
            <a:endParaRPr>
              <a:solidFill>
                <a:srgbClr val="666666"/>
              </a:solidFill>
              <a:latin typeface="Calibri"/>
              <a:ea typeface="Calibri"/>
              <a:cs typeface="Calibri"/>
              <a:sym typeface="Calibri"/>
            </a:endParaRPr>
          </a:p>
          <a:p>
            <a:pPr marL="0" lvl="0" indent="0" algn="l" rtl="0">
              <a:spcBef>
                <a:spcPts val="40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Lessons Learned</a:t>
            </a:r>
            <a:endParaRPr/>
          </a:p>
        </p:txBody>
      </p:sp>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666666"/>
              </a:buClr>
              <a:buSzPts val="1800"/>
              <a:buChar char="●"/>
            </a:pPr>
            <a:r>
              <a:rPr lang="en">
                <a:solidFill>
                  <a:srgbClr val="666666"/>
                </a:solidFill>
              </a:rPr>
              <a:t>Remember what is project MVP</a:t>
            </a:r>
            <a:endParaRPr>
              <a:solidFill>
                <a:srgbClr val="666666"/>
              </a:solidFill>
            </a:endParaRPr>
          </a:p>
          <a:p>
            <a:pPr marL="457200" lvl="0" indent="0" algn="l" rtl="0">
              <a:lnSpc>
                <a:spcPct val="100000"/>
              </a:lnSpc>
              <a:spcBef>
                <a:spcPts val="0"/>
              </a:spcBef>
              <a:spcAft>
                <a:spcPts val="0"/>
              </a:spcAft>
              <a:buNone/>
            </a:pPr>
            <a:endParaRPr>
              <a:solidFill>
                <a:srgbClr val="666666"/>
              </a:solidFill>
            </a:endParaRPr>
          </a:p>
          <a:p>
            <a:pPr marL="457200" lvl="0" indent="-342900" algn="l" rtl="0">
              <a:lnSpc>
                <a:spcPct val="100000"/>
              </a:lnSpc>
              <a:spcBef>
                <a:spcPts val="0"/>
              </a:spcBef>
              <a:spcAft>
                <a:spcPts val="0"/>
              </a:spcAft>
              <a:buClr>
                <a:srgbClr val="666666"/>
              </a:buClr>
              <a:buSzPts val="1800"/>
              <a:buChar char="●"/>
            </a:pPr>
            <a:r>
              <a:rPr lang="en">
                <a:solidFill>
                  <a:srgbClr val="666666"/>
                </a:solidFill>
              </a:rPr>
              <a:t>Stick to what is feasible to complete  in 2 weeks</a:t>
            </a:r>
            <a:endParaRPr>
              <a:solidFill>
                <a:srgbClr val="666666"/>
              </a:solidFill>
            </a:endParaRPr>
          </a:p>
          <a:p>
            <a:pPr marL="457200" lvl="0" indent="0" algn="l" rtl="0">
              <a:lnSpc>
                <a:spcPct val="100000"/>
              </a:lnSpc>
              <a:spcBef>
                <a:spcPts val="0"/>
              </a:spcBef>
              <a:spcAft>
                <a:spcPts val="0"/>
              </a:spcAft>
              <a:buNone/>
            </a:pPr>
            <a:endParaRPr>
              <a:solidFill>
                <a:srgbClr val="666666"/>
              </a:solidFill>
            </a:endParaRPr>
          </a:p>
          <a:p>
            <a:pPr marL="457200" lvl="0" indent="-342900" algn="l" rtl="0">
              <a:lnSpc>
                <a:spcPct val="100000"/>
              </a:lnSpc>
              <a:spcBef>
                <a:spcPts val="0"/>
              </a:spcBef>
              <a:spcAft>
                <a:spcPts val="0"/>
              </a:spcAft>
              <a:buClr>
                <a:srgbClr val="666666"/>
              </a:buClr>
              <a:buSzPts val="1800"/>
              <a:buChar char="●"/>
            </a:pPr>
            <a:r>
              <a:rPr lang="en">
                <a:solidFill>
                  <a:srgbClr val="666666"/>
                </a:solidFill>
              </a:rPr>
              <a:t>Prepare for API limitations</a:t>
            </a:r>
            <a:endParaRPr>
              <a:solidFill>
                <a:srgbClr val="666666"/>
              </a:solidFill>
            </a:endParaRPr>
          </a:p>
          <a:p>
            <a:pPr marL="914400" lvl="1" indent="-317500" algn="l" rtl="0">
              <a:spcBef>
                <a:spcPts val="0"/>
              </a:spcBef>
              <a:spcAft>
                <a:spcPts val="0"/>
              </a:spcAft>
              <a:buClr>
                <a:srgbClr val="999999"/>
              </a:buClr>
              <a:buSzPts val="1400"/>
              <a:buChar char="○"/>
            </a:pPr>
            <a:r>
              <a:rPr lang="en">
                <a:solidFill>
                  <a:srgbClr val="999999"/>
                </a:solidFill>
              </a:rPr>
              <a:t>Start API research early</a:t>
            </a:r>
            <a:endParaRPr>
              <a:solidFill>
                <a:srgbClr val="999999"/>
              </a:solidFill>
            </a:endParaRPr>
          </a:p>
          <a:p>
            <a:pPr marL="914400" lvl="1" indent="-317500" algn="l" rtl="0">
              <a:spcBef>
                <a:spcPts val="0"/>
              </a:spcBef>
              <a:spcAft>
                <a:spcPts val="0"/>
              </a:spcAft>
              <a:buClr>
                <a:srgbClr val="999999"/>
              </a:buClr>
              <a:buSzPts val="1400"/>
              <a:buChar char="○"/>
            </a:pPr>
            <a:r>
              <a:rPr lang="en">
                <a:solidFill>
                  <a:srgbClr val="999999"/>
                </a:solidFill>
              </a:rPr>
              <a:t>Make sure everyone knows how to use API documentation</a:t>
            </a:r>
            <a:endParaRPr>
              <a:solidFill>
                <a:srgbClr val="999999"/>
              </a:solidFill>
            </a:endParaRPr>
          </a:p>
          <a:p>
            <a:pPr marL="914400" lvl="1" indent="-317500" algn="l" rtl="0">
              <a:spcBef>
                <a:spcPts val="0"/>
              </a:spcBef>
              <a:spcAft>
                <a:spcPts val="0"/>
              </a:spcAft>
              <a:buClr>
                <a:srgbClr val="999999"/>
              </a:buClr>
              <a:buSzPts val="1400"/>
              <a:buChar char="○"/>
            </a:pPr>
            <a:r>
              <a:rPr lang="en">
                <a:solidFill>
                  <a:srgbClr val="999999"/>
                </a:solidFill>
              </a:rPr>
              <a:t>Avoid API with quota limits if possible</a:t>
            </a:r>
            <a:endParaRPr>
              <a:solidFill>
                <a:srgbClr val="999999"/>
              </a:solidFill>
            </a:endParaRPr>
          </a:p>
          <a:p>
            <a:pPr marL="914400" lvl="1" indent="-317500" algn="l" rtl="0">
              <a:spcBef>
                <a:spcPts val="0"/>
              </a:spcBef>
              <a:spcAft>
                <a:spcPts val="0"/>
              </a:spcAft>
              <a:buClr>
                <a:srgbClr val="999999"/>
              </a:buClr>
              <a:buSzPts val="1400"/>
              <a:buChar char="○"/>
            </a:pPr>
            <a:r>
              <a:rPr lang="en">
                <a:solidFill>
                  <a:srgbClr val="999999"/>
                </a:solidFill>
              </a:rPr>
              <a:t>Data accuracy is dependent on the data stored in the API</a:t>
            </a:r>
            <a:endParaRPr>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a:t>
            </a:r>
            <a:endParaRPr/>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1200"/>
              </a:spcBef>
              <a:spcAft>
                <a:spcPts val="0"/>
              </a:spcAft>
              <a:buNone/>
            </a:pPr>
            <a:r>
              <a:rPr lang="en" sz="2000">
                <a:solidFill>
                  <a:srgbClr val="666666"/>
                </a:solidFill>
                <a:latin typeface="Calibri"/>
                <a:ea typeface="Calibri"/>
                <a:cs typeface="Calibri"/>
                <a:sym typeface="Calibri"/>
              </a:rPr>
              <a:t>Here are the links to the team's GitHub Project Repo and GitHub pages link for our web application.</a:t>
            </a:r>
            <a:endParaRPr sz="2000">
              <a:solidFill>
                <a:srgbClr val="666666"/>
              </a:solidFill>
              <a:latin typeface="Calibri"/>
              <a:ea typeface="Calibri"/>
              <a:cs typeface="Calibri"/>
              <a:sym typeface="Calibri"/>
            </a:endParaRPr>
          </a:p>
          <a:p>
            <a:pPr marL="0" lvl="0" indent="0" algn="l" rtl="0">
              <a:lnSpc>
                <a:spcPct val="90000"/>
              </a:lnSpc>
              <a:spcBef>
                <a:spcPts val="1200"/>
              </a:spcBef>
              <a:spcAft>
                <a:spcPts val="0"/>
              </a:spcAft>
              <a:buNone/>
            </a:pPr>
            <a:endParaRPr sz="2000">
              <a:solidFill>
                <a:srgbClr val="666666"/>
              </a:solidFill>
              <a:latin typeface="Calibri"/>
              <a:ea typeface="Calibri"/>
              <a:cs typeface="Calibri"/>
              <a:sym typeface="Calibri"/>
            </a:endParaRPr>
          </a:p>
          <a:p>
            <a:pPr marL="457200" lvl="0" indent="-342900" algn="l" rtl="0">
              <a:lnSpc>
                <a:spcPct val="90000"/>
              </a:lnSpc>
              <a:spcBef>
                <a:spcPts val="200"/>
              </a:spcBef>
              <a:spcAft>
                <a:spcPts val="0"/>
              </a:spcAft>
              <a:buClr>
                <a:srgbClr val="666666"/>
              </a:buClr>
              <a:buSzPts val="1800"/>
              <a:buFont typeface="Calibri"/>
              <a:buChar char="●"/>
            </a:pPr>
            <a:r>
              <a:rPr lang="en">
                <a:solidFill>
                  <a:srgbClr val="666666"/>
                </a:solidFill>
                <a:latin typeface="Calibri"/>
                <a:ea typeface="Calibri"/>
                <a:cs typeface="Calibri"/>
                <a:sym typeface="Calibri"/>
              </a:rPr>
              <a:t>Link to GitHub Project Repo - </a:t>
            </a:r>
            <a:r>
              <a:rPr lang="en" u="sng">
                <a:solidFill>
                  <a:srgbClr val="E06666"/>
                </a:solidFill>
                <a:latin typeface="Calibri"/>
                <a:ea typeface="Calibri"/>
                <a:cs typeface="Calibri"/>
                <a:sym typeface="Calibri"/>
                <a:hlinkClick r:id="rId3"/>
              </a:rPr>
              <a:t>https://github.com/Group4project1/project1</a:t>
            </a:r>
            <a:endParaRPr u="sng">
              <a:solidFill>
                <a:srgbClr val="E06666"/>
              </a:solidFill>
              <a:latin typeface="Calibri"/>
              <a:ea typeface="Calibri"/>
              <a:cs typeface="Calibri"/>
              <a:sym typeface="Calibri"/>
            </a:endParaRPr>
          </a:p>
          <a:p>
            <a:pPr marL="457200" lvl="0" indent="0" algn="l" rtl="0">
              <a:lnSpc>
                <a:spcPct val="90000"/>
              </a:lnSpc>
              <a:spcBef>
                <a:spcPts val="400"/>
              </a:spcBef>
              <a:spcAft>
                <a:spcPts val="0"/>
              </a:spcAft>
              <a:buNone/>
            </a:pPr>
            <a:endParaRPr u="sng">
              <a:solidFill>
                <a:srgbClr val="666666"/>
              </a:solidFill>
              <a:latin typeface="Calibri"/>
              <a:ea typeface="Calibri"/>
              <a:cs typeface="Calibri"/>
              <a:sym typeface="Calibri"/>
            </a:endParaRPr>
          </a:p>
          <a:p>
            <a:pPr marL="457200" lvl="0" indent="-342900" algn="l" rtl="0">
              <a:lnSpc>
                <a:spcPct val="90000"/>
              </a:lnSpc>
              <a:spcBef>
                <a:spcPts val="400"/>
              </a:spcBef>
              <a:spcAft>
                <a:spcPts val="0"/>
              </a:spcAft>
              <a:buClr>
                <a:srgbClr val="666666"/>
              </a:buClr>
              <a:buSzPts val="1800"/>
              <a:buFont typeface="Calibri"/>
              <a:buChar char="●"/>
            </a:pPr>
            <a:r>
              <a:rPr lang="en">
                <a:solidFill>
                  <a:srgbClr val="666666"/>
                </a:solidFill>
                <a:latin typeface="Calibri"/>
                <a:ea typeface="Calibri"/>
                <a:cs typeface="Calibri"/>
                <a:sym typeface="Calibri"/>
              </a:rPr>
              <a:t>Link to GitHub Pages for Web App - </a:t>
            </a:r>
            <a:r>
              <a:rPr lang="en" u="sng">
                <a:solidFill>
                  <a:srgbClr val="E06666"/>
                </a:solidFill>
                <a:latin typeface="Calibri"/>
                <a:ea typeface="Calibri"/>
                <a:cs typeface="Calibri"/>
                <a:sym typeface="Calibri"/>
                <a:hlinkClick r:id="rId4"/>
              </a:rPr>
              <a:t>https://group4project1.github.io/project1/</a:t>
            </a:r>
            <a:endParaRPr u="sng">
              <a:solidFill>
                <a:srgbClr val="E06666"/>
              </a:solidFill>
              <a:latin typeface="Calibri"/>
              <a:ea typeface="Calibri"/>
              <a:cs typeface="Calibri"/>
              <a:sym typeface="Calibri"/>
            </a:endParaRPr>
          </a:p>
          <a:p>
            <a:pPr marL="0" lvl="0" indent="0" algn="l" rtl="0">
              <a:spcBef>
                <a:spcPts val="400"/>
              </a:spcBef>
              <a:spcAft>
                <a:spcPts val="1600"/>
              </a:spcAft>
              <a:buNone/>
            </a:pP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Lato</vt:lpstr>
      <vt:lpstr>Playfair Display</vt:lpstr>
      <vt:lpstr>Arial</vt:lpstr>
      <vt:lpstr>Calibri</vt:lpstr>
      <vt:lpstr>Coral</vt:lpstr>
      <vt:lpstr>A Better Movie Selection Experience</vt:lpstr>
      <vt:lpstr>About the Team</vt:lpstr>
      <vt:lpstr>Value Added Proposal</vt:lpstr>
      <vt:lpstr>Beginning Development</vt:lpstr>
      <vt:lpstr>Project Requirements</vt:lpstr>
      <vt:lpstr>Main Tools Used for Development</vt:lpstr>
      <vt:lpstr>Project APIs</vt:lpstr>
      <vt:lpstr>Lessons Learned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Better Movie Selection Experience</dc:title>
  <dc:creator>Krystal</dc:creator>
  <cp:lastModifiedBy>Krystal Duran</cp:lastModifiedBy>
  <cp:revision>1</cp:revision>
  <dcterms:modified xsi:type="dcterms:W3CDTF">2020-06-09T23:09:07Z</dcterms:modified>
</cp:coreProperties>
</file>