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61" r:id="rId18"/>
    <p:sldId id="272" r:id="rId19"/>
    <p:sldId id="26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 Professionals + Cancer Patients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Efficiency, Cost, Resolution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Accuracy, Loss, Dice Coefficient,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IoU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90365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142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0918" custLinFactNeighborX="160" custLinFactNeighborY="-5956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 Professionals + Cancer Patients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Efficiency, Cost, Resolution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Accuracy, Loss, Dice Coefficient,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IoU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255275"/>
          <a:ext cx="3549098" cy="54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255275"/>
        <a:ext cx="3549098" cy="543210"/>
      </dsp:txXfrm>
    </dsp:sp>
    <dsp:sp modelId="{17CA1487-CDD9-4364-92F6-A11DBDAFE16C}">
      <dsp:nvSpPr>
        <dsp:cNvPr id="0" name=""/>
        <dsp:cNvSpPr/>
      </dsp:nvSpPr>
      <dsp:spPr>
        <a:xfrm>
          <a:off x="67132" y="992370"/>
          <a:ext cx="3526066" cy="3166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700" kern="1200" dirty="0"/>
        </a:p>
      </dsp:txBody>
      <dsp:txXfrm>
        <a:off x="67132" y="992370"/>
        <a:ext cx="3526066" cy="3166191"/>
      </dsp:txXfrm>
    </dsp:sp>
    <dsp:sp modelId="{055A5EAB-EAE0-4501-8649-31F112FF9AD5}">
      <dsp:nvSpPr>
        <dsp:cNvPr id="0" name=""/>
        <dsp:cNvSpPr/>
      </dsp:nvSpPr>
      <dsp:spPr>
        <a:xfrm>
          <a:off x="4054294" y="264897"/>
          <a:ext cx="352232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264897"/>
        <a:ext cx="3522320" cy="547200"/>
      </dsp:txXfrm>
    </dsp:sp>
    <dsp:sp modelId="{E4FD5043-5612-43C5-B6AE-CCD431549399}">
      <dsp:nvSpPr>
        <dsp:cNvPr id="0" name=""/>
        <dsp:cNvSpPr/>
      </dsp:nvSpPr>
      <dsp:spPr>
        <a:xfrm>
          <a:off x="4044376" y="1000373"/>
          <a:ext cx="3524964" cy="3203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1000373"/>
        <a:ext cx="3524964" cy="3203331"/>
      </dsp:txXfrm>
    </dsp:sp>
    <dsp:sp modelId="{23D06E36-F688-4B37-8BB8-73015E665B0E}">
      <dsp:nvSpPr>
        <dsp:cNvPr id="0" name=""/>
        <dsp:cNvSpPr/>
      </dsp:nvSpPr>
      <dsp:spPr>
        <a:xfrm>
          <a:off x="8116263" y="297809"/>
          <a:ext cx="367333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297809"/>
        <a:ext cx="3673330" cy="547200"/>
      </dsp:txXfrm>
    </dsp:sp>
    <dsp:sp modelId="{EA81ED6A-A7EA-4137-A3DC-D16E79F1B938}">
      <dsp:nvSpPr>
        <dsp:cNvPr id="0" name=""/>
        <dsp:cNvSpPr/>
      </dsp:nvSpPr>
      <dsp:spPr>
        <a:xfrm>
          <a:off x="8116263" y="1000942"/>
          <a:ext cx="3673330" cy="31855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</a:t>
          </a:r>
          <a:r>
            <a:rPr lang="en-US" sz="1700" b="0" i="0" kern="1200" dirty="0"/>
            <a:t>Lung ResNet50 KD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1000942"/>
        <a:ext cx="3673330" cy="31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138641-EC46-C401-842D-A80D9A09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606B71F-65A0-6313-4559-F9B617A2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08" y="1249745"/>
            <a:ext cx="9923755" cy="48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C750CD-D7C0-8F5A-FC6C-07ADF2D8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655" y="6172229"/>
            <a:ext cx="7475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6: Model’s Dice Coefficient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05F064-3B0F-31C7-C3E1-C1C45605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60891D1-C21E-A327-D2EF-24606DB7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7" y="1249011"/>
            <a:ext cx="10111666" cy="48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AE35B2-5CF7-3F07-E5EA-5347768E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59" y="6171506"/>
            <a:ext cx="62778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7: Model's Loss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07F29E-AF9D-2BB5-E768-17B90D16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2" descr="Chart&#10;&#10;Description automatically generated">
            <a:extLst>
              <a:ext uri="{FF2B5EF4-FFF2-40B4-BE49-F238E27FC236}">
                <a16:creationId xmlns:a16="http://schemas.microsoft.com/office/drawing/2014/main" id="{8F7F4329-15D5-49D9-0CED-908C715F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7" y="1188985"/>
            <a:ext cx="9898603" cy="47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C0B1EC-1E25-5D78-EF6D-A4286A97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220" y="6173323"/>
            <a:ext cx="6704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8: Model Sensitivity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4" name="Content Placeholder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7993AC62-F6CE-B176-D78E-FFBFB4BF9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634" y="1291451"/>
            <a:ext cx="10324731" cy="46030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B0C38-1016-76C6-CB98-E21567E1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016" y="6173323"/>
            <a:ext cx="365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US" altLang="en-US" sz="2000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9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Image-Mask-Prediction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0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CE6D6-A029-33C9-FC9E-6432DAD2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Chart">
            <a:extLst>
              <a:ext uri="{FF2B5EF4-FFF2-40B4-BE49-F238E27FC236}">
                <a16:creationId xmlns:a16="http://schemas.microsoft.com/office/drawing/2014/main" id="{370117DB-E1C7-1141-61D2-BAF074E7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7" y="457200"/>
            <a:ext cx="10111666" cy="56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00471D-FF42-BF48-DA50-C0C995E1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342" y="6200745"/>
            <a:ext cx="51096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12: U-Net Model Architecture (U-shape)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2642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916" y="324516"/>
            <a:ext cx="3936616" cy="869050"/>
          </a:xfrm>
        </p:spPr>
        <p:txBody>
          <a:bodyPr>
            <a:normAutofit/>
          </a:bodyPr>
          <a:lstStyle/>
          <a:p>
            <a:r>
              <a:rPr lang="en-US" sz="44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" y="1464816"/>
            <a:ext cx="11520339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9205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1104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37075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89E28970-2357-ED38-9833-2D5FBF86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99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DF42A5DD-2BEF-79B6-8ACA-8009FCA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CAF2B-45BC-33D8-D701-BE271B76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66AF51-A07A-5AEB-CA22-5AEEDD47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" y="1236487"/>
            <a:ext cx="10741843" cy="49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752734-B715-9E72-2AE7-27FDEFEE6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38" y="6173323"/>
            <a:ext cx="6029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1: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Metrics Plot for 10 Images and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5" y="1066800"/>
            <a:ext cx="10037185" cy="522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DD251-8D5D-FC86-262F-3EFBC2A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0517" y="5060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1FF02F5-76CC-4B1F-9A8A-A9B5D397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81" y="1286047"/>
            <a:ext cx="9765437" cy="470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E0E3BE-E139-2BE8-04C4-3052F99F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80" y="6173323"/>
            <a:ext cx="85136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3: Sigmoid Metrics Plot for 100 Images and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E2F0ED-3586-011A-A217-DD35D33C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7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9843A4A5-EFAC-D0B8-64A7-BDEB0E43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6" y="1229288"/>
            <a:ext cx="10178356" cy="47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CC967-45C3-6EC9-9AC4-D70AF2B6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163" y="6067994"/>
            <a:ext cx="6769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4: Model’s Accuracy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BEDD7-9D42-6566-2271-92B6062F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A05C837-2C2F-80CC-F296-23501B91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129000"/>
            <a:ext cx="9905997" cy="50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B87998-28A8-24A7-9000-45BEA77E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98" y="6211557"/>
            <a:ext cx="7475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5: Model’s Dice Coefficient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335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Rockwell</vt:lpstr>
      <vt:lpstr>Slack-Lato</vt:lpstr>
      <vt:lpstr>Tahoma</vt:lpstr>
      <vt:lpstr>Times New Roman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2024-08-27T20:04:21Z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