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56" d="100"/>
          <a:sy n="56" d="100"/>
        </p:scale>
        <p:origin x="84"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D8B3-C53B-4C64-90F3-87E48A2CE259}"/>
              </a:ext>
            </a:extLst>
          </p:cNvPr>
          <p:cNvSpPr>
            <a:spLocks noGrp="1"/>
          </p:cNvSpPr>
          <p:nvPr>
            <p:ph type="ctrTitle"/>
          </p:nvPr>
        </p:nvSpPr>
        <p:spPr/>
        <p:txBody>
          <a:bodyPr/>
          <a:lstStyle/>
          <a:p>
            <a:r>
              <a:rPr lang="en-US" dirty="0"/>
              <a:t>Maker and Hacker Space</a:t>
            </a:r>
          </a:p>
        </p:txBody>
      </p:sp>
      <p:sp>
        <p:nvSpPr>
          <p:cNvPr id="3" name="Subtitle 2">
            <a:extLst>
              <a:ext uri="{FF2B5EF4-FFF2-40B4-BE49-F238E27FC236}">
                <a16:creationId xmlns:a16="http://schemas.microsoft.com/office/drawing/2014/main" id="{8AA7D0A0-DB29-44C9-A08E-ED103710FC31}"/>
              </a:ext>
            </a:extLst>
          </p:cNvPr>
          <p:cNvSpPr>
            <a:spLocks noGrp="1"/>
          </p:cNvSpPr>
          <p:nvPr>
            <p:ph type="subTitle" idx="1"/>
          </p:nvPr>
        </p:nvSpPr>
        <p:spPr/>
        <p:txBody>
          <a:bodyPr/>
          <a:lstStyle/>
          <a:p>
            <a:r>
              <a:rPr lang="en-US" dirty="0"/>
              <a:t>Project documentation</a:t>
            </a:r>
          </a:p>
        </p:txBody>
      </p:sp>
    </p:spTree>
    <p:extLst>
      <p:ext uri="{BB962C8B-B14F-4D97-AF65-F5344CB8AC3E}">
        <p14:creationId xmlns:p14="http://schemas.microsoft.com/office/powerpoint/2010/main" val="340058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634B-DCFB-4E87-88F8-5FC73FE555AB}"/>
              </a:ext>
            </a:extLst>
          </p:cNvPr>
          <p:cNvSpPr>
            <a:spLocks noGrp="1"/>
          </p:cNvSpPr>
          <p:nvPr>
            <p:ph type="title"/>
          </p:nvPr>
        </p:nvSpPr>
        <p:spPr/>
        <p:txBody>
          <a:bodyPr/>
          <a:lstStyle/>
          <a:p>
            <a:r>
              <a:rPr lang="en-US" dirty="0"/>
              <a:t>Installation and setup of </a:t>
            </a:r>
            <a:r>
              <a:rPr lang="en-US" i="1" dirty="0"/>
              <a:t>Maker and Hacker Space </a:t>
            </a:r>
            <a:r>
              <a:rPr lang="en-US" dirty="0"/>
              <a:t>site</a:t>
            </a:r>
          </a:p>
        </p:txBody>
      </p:sp>
      <p:sp>
        <p:nvSpPr>
          <p:cNvPr id="3" name="TextBox 2">
            <a:extLst>
              <a:ext uri="{FF2B5EF4-FFF2-40B4-BE49-F238E27FC236}">
                <a16:creationId xmlns:a16="http://schemas.microsoft.com/office/drawing/2014/main" id="{3C64123B-BF7B-47B5-A92F-7257C0F16206}"/>
              </a:ext>
            </a:extLst>
          </p:cNvPr>
          <p:cNvSpPr txBox="1"/>
          <p:nvPr/>
        </p:nvSpPr>
        <p:spPr>
          <a:xfrm>
            <a:off x="457200" y="2116183"/>
            <a:ext cx="11247120" cy="4739759"/>
          </a:xfrm>
          <a:prstGeom prst="rect">
            <a:avLst/>
          </a:prstGeom>
          <a:noFill/>
        </p:spPr>
        <p:txBody>
          <a:bodyPr wrap="square" rtlCol="0">
            <a:spAutoFit/>
          </a:bodyPr>
          <a:lstStyle/>
          <a:p>
            <a:r>
              <a:rPr lang="en-US" sz="2000" b="1" dirty="0"/>
              <a:t>Installation of site is quick and simple!</a:t>
            </a:r>
          </a:p>
          <a:p>
            <a:endParaRPr lang="en-US" sz="1650" dirty="0"/>
          </a:p>
          <a:p>
            <a:pPr marL="342900" indent="-342900">
              <a:buFont typeface="+mj-lt"/>
              <a:buAutoNum type="arabicPeriod"/>
            </a:pPr>
            <a:r>
              <a:rPr lang="en-US" sz="1650" dirty="0">
                <a:latin typeface="Courier New" panose="02070309020205020404" pitchFamily="49" charset="0"/>
                <a:cs typeface="Courier New" panose="02070309020205020404" pitchFamily="49" charset="0"/>
              </a:rPr>
              <a:t>Put CD in computer</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Move Maker and Hacker Space Website folder to a designated place on your computer (One where you don’t have to worry someone deleting it or changing it in anyway)</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Inside the folder there is another folder named </a:t>
            </a:r>
            <a:r>
              <a:rPr lang="en-US" sz="1650" b="1" dirty="0">
                <a:latin typeface="Courier New" panose="02070309020205020404" pitchFamily="49" charset="0"/>
                <a:cs typeface="Courier New" panose="02070309020205020404" pitchFamily="49" charset="0"/>
              </a:rPr>
              <a:t>“images.” </a:t>
            </a:r>
            <a:r>
              <a:rPr lang="en-US" sz="1650" dirty="0">
                <a:latin typeface="Courier New" panose="02070309020205020404" pitchFamily="49" charset="0"/>
                <a:cs typeface="Courier New" panose="02070309020205020404" pitchFamily="49" charset="0"/>
              </a:rPr>
              <a:t>This is where all of the images for the site are kept. Make sure that folder stays in the main folder. Please do not move this folder or your images will not show on the site.</a:t>
            </a:r>
          </a:p>
          <a:p>
            <a:pPr marL="342900" indent="-342900">
              <a:buFont typeface="+mj-lt"/>
              <a:buAutoNum type="arabicPeriod"/>
            </a:pPr>
            <a:r>
              <a:rPr lang="en-US" sz="1650" u="sng" dirty="0">
                <a:latin typeface="Courier New" panose="02070309020205020404" pitchFamily="49" charset="0"/>
                <a:cs typeface="Courier New" panose="02070309020205020404" pitchFamily="49" charset="0"/>
              </a:rPr>
              <a:t>Html files </a:t>
            </a:r>
            <a:r>
              <a:rPr lang="en-US" sz="1650" dirty="0">
                <a:latin typeface="Courier New" panose="02070309020205020404" pitchFamily="49" charset="0"/>
                <a:cs typeface="Courier New" panose="02070309020205020404" pitchFamily="49" charset="0"/>
              </a:rPr>
              <a:t>are named by page just in case you need to make any changes to the code. You can do this by using whatever text editor program of your choosing.</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CSS files are files that hold the design and structure of the site. These files do not need to be touched unless you want to make changes, which in that case, you will use a text editor program of your choosing.</a:t>
            </a:r>
          </a:p>
          <a:p>
            <a:pPr marL="342900" indent="-342900">
              <a:buFont typeface="+mj-lt"/>
              <a:buAutoNum type="arabicPeriod"/>
            </a:pPr>
            <a:r>
              <a:rPr lang="en-US" sz="1650" u="sng" dirty="0" err="1">
                <a:latin typeface="Courier New" panose="02070309020205020404" pitchFamily="49" charset="0"/>
                <a:cs typeface="Courier New" panose="02070309020205020404" pitchFamily="49" charset="0"/>
              </a:rPr>
              <a:t>Js</a:t>
            </a:r>
            <a:r>
              <a:rPr lang="en-US" sz="1650" u="sng" dirty="0">
                <a:latin typeface="Courier New" panose="02070309020205020404" pitchFamily="49" charset="0"/>
                <a:cs typeface="Courier New" panose="02070309020205020404" pitchFamily="49" charset="0"/>
              </a:rPr>
              <a:t> files</a:t>
            </a:r>
            <a:r>
              <a:rPr lang="en-US" sz="1650" dirty="0">
                <a:latin typeface="Courier New" panose="02070309020205020404" pitchFamily="49" charset="0"/>
                <a:cs typeface="Courier New" panose="02070309020205020404" pitchFamily="49" charset="0"/>
              </a:rPr>
              <a:t> are files used to execute JavaScript functions such as implementing basic automations for interactive features. Do not touch this file unless changes need to be made. Please use a professional when making these changes.</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Enjoy your site!</a:t>
            </a:r>
          </a:p>
          <a:p>
            <a:pPr marL="342900" indent="-342900">
              <a:buFont typeface="+mj-lt"/>
              <a:buAutoNum type="arabicPeriod"/>
            </a:pPr>
            <a:endParaRPr lang="en-US" dirty="0"/>
          </a:p>
        </p:txBody>
      </p:sp>
    </p:spTree>
    <p:extLst>
      <p:ext uri="{BB962C8B-B14F-4D97-AF65-F5344CB8AC3E}">
        <p14:creationId xmlns:p14="http://schemas.microsoft.com/office/powerpoint/2010/main" val="15700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2D20-8E90-4432-8119-3BDFD46BB5A2}"/>
              </a:ext>
            </a:extLst>
          </p:cNvPr>
          <p:cNvSpPr>
            <a:spLocks noGrp="1"/>
          </p:cNvSpPr>
          <p:nvPr>
            <p:ph type="title"/>
          </p:nvPr>
        </p:nvSpPr>
        <p:spPr/>
        <p:txBody>
          <a:bodyPr/>
          <a:lstStyle/>
          <a:p>
            <a:r>
              <a:rPr lang="en-US" dirty="0"/>
              <a:t>Getting Started</a:t>
            </a:r>
          </a:p>
        </p:txBody>
      </p:sp>
      <p:sp>
        <p:nvSpPr>
          <p:cNvPr id="6" name="TextBox 5">
            <a:extLst>
              <a:ext uri="{FF2B5EF4-FFF2-40B4-BE49-F238E27FC236}">
                <a16:creationId xmlns:a16="http://schemas.microsoft.com/office/drawing/2014/main" id="{3B218728-1B99-43AB-BEF3-567A983E5789}"/>
              </a:ext>
            </a:extLst>
          </p:cNvPr>
          <p:cNvSpPr txBox="1"/>
          <p:nvPr/>
        </p:nvSpPr>
        <p:spPr>
          <a:xfrm>
            <a:off x="359201" y="1857885"/>
            <a:ext cx="11473598" cy="156966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This is the landing page, the page users come to first. You may choose to access any page with this page. The three icons are clickable and take you to the same place as the green buttons do. Maker and Hacker space icons and buttons will take you to the Projects page. The Club icon or button, will take you to the Club page. The buttons on the first slide on the carousel take you to the Club page, the second slide’s button take you to the Contacts page and the third slide button takes you to the Equipment page.</a:t>
            </a:r>
          </a:p>
        </p:txBody>
      </p:sp>
      <p:sp>
        <p:nvSpPr>
          <p:cNvPr id="19" name="Text Placeholder 2">
            <a:extLst>
              <a:ext uri="{FF2B5EF4-FFF2-40B4-BE49-F238E27FC236}">
                <a16:creationId xmlns:a16="http://schemas.microsoft.com/office/drawing/2014/main" id="{6A9344D5-E172-4C7D-8C34-765ED1C1E225}"/>
              </a:ext>
            </a:extLst>
          </p:cNvPr>
          <p:cNvSpPr txBox="1">
            <a:spLocks/>
          </p:cNvSpPr>
          <p:nvPr/>
        </p:nvSpPr>
        <p:spPr>
          <a:xfrm>
            <a:off x="2529767" y="3342036"/>
            <a:ext cx="2094483" cy="919956"/>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400" b="1" dirty="0">
                <a:solidFill>
                  <a:schemeClr val="tx1"/>
                </a:solidFill>
                <a:latin typeface="Courier New" panose="02070309020205020404" pitchFamily="49" charset="0"/>
                <a:cs typeface="Courier New" panose="02070309020205020404" pitchFamily="49" charset="0"/>
              </a:rPr>
              <a:t>Clickable</a:t>
            </a:r>
          </a:p>
          <a:p>
            <a:r>
              <a:rPr lang="en-US" sz="1400" dirty="0">
                <a:solidFill>
                  <a:schemeClr val="tx1"/>
                </a:solidFill>
                <a:latin typeface="Courier New" panose="02070309020205020404" pitchFamily="49" charset="0"/>
                <a:cs typeface="Courier New" panose="02070309020205020404" pitchFamily="49" charset="0"/>
              </a:rPr>
              <a:t>Takes you to landing page</a:t>
            </a:r>
          </a:p>
        </p:txBody>
      </p:sp>
      <p:pic>
        <p:nvPicPr>
          <p:cNvPr id="7" name="Content Placeholder 6">
            <a:extLst>
              <a:ext uri="{FF2B5EF4-FFF2-40B4-BE49-F238E27FC236}">
                <a16:creationId xmlns:a16="http://schemas.microsoft.com/office/drawing/2014/main" id="{4FFB6ED9-09EA-4F70-8B32-BD86C5E29555}"/>
              </a:ext>
            </a:extLst>
          </p:cNvPr>
          <p:cNvPicPr>
            <a:picLocks noGrp="1" noChangeAspect="1"/>
          </p:cNvPicPr>
          <p:nvPr>
            <p:ph idx="1"/>
          </p:nvPr>
        </p:nvPicPr>
        <p:blipFill>
          <a:blip r:embed="rId2"/>
          <a:stretch>
            <a:fillRect/>
          </a:stretch>
        </p:blipFill>
        <p:spPr>
          <a:xfrm>
            <a:off x="4436523" y="3427545"/>
            <a:ext cx="3644292" cy="3368922"/>
          </a:xfrm>
        </p:spPr>
      </p:pic>
      <p:cxnSp>
        <p:nvCxnSpPr>
          <p:cNvPr id="18" name="Straight Arrow Connector 17">
            <a:extLst>
              <a:ext uri="{FF2B5EF4-FFF2-40B4-BE49-F238E27FC236}">
                <a16:creationId xmlns:a16="http://schemas.microsoft.com/office/drawing/2014/main" id="{40ED7846-323E-4BC1-A4C6-02816016C492}"/>
              </a:ext>
            </a:extLst>
          </p:cNvPr>
          <p:cNvCxnSpPr>
            <a:cxnSpLocks/>
          </p:cNvCxnSpPr>
          <p:nvPr/>
        </p:nvCxnSpPr>
        <p:spPr>
          <a:xfrm>
            <a:off x="3679371" y="3560766"/>
            <a:ext cx="849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16D5D0-55FC-4F87-A999-DD91D42A9CF0}"/>
              </a:ext>
            </a:extLst>
          </p:cNvPr>
          <p:cNvCxnSpPr>
            <a:cxnSpLocks/>
          </p:cNvCxnSpPr>
          <p:nvPr/>
        </p:nvCxnSpPr>
        <p:spPr>
          <a:xfrm flipV="1">
            <a:off x="4436523" y="4282354"/>
            <a:ext cx="998119" cy="848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8FFB08-B30A-4D13-A559-4B87BDF42E18}"/>
              </a:ext>
            </a:extLst>
          </p:cNvPr>
          <p:cNvCxnSpPr>
            <a:cxnSpLocks/>
          </p:cNvCxnSpPr>
          <p:nvPr/>
        </p:nvCxnSpPr>
        <p:spPr>
          <a:xfrm>
            <a:off x="4453776" y="5116284"/>
            <a:ext cx="683623" cy="102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F1F0F7-752B-4C3B-A567-8D617E9E3BE2}"/>
              </a:ext>
            </a:extLst>
          </p:cNvPr>
          <p:cNvCxnSpPr>
            <a:cxnSpLocks/>
          </p:cNvCxnSpPr>
          <p:nvPr/>
        </p:nvCxnSpPr>
        <p:spPr>
          <a:xfrm>
            <a:off x="4436523" y="5130427"/>
            <a:ext cx="849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5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89835DC2-31C5-495C-AAEA-CE7B45EDAFB7}"/>
              </a:ext>
            </a:extLst>
          </p:cNvPr>
          <p:cNvSpPr txBox="1">
            <a:spLocks/>
          </p:cNvSpPr>
          <p:nvPr/>
        </p:nvSpPr>
        <p:spPr>
          <a:xfrm>
            <a:off x="2666585" y="254028"/>
            <a:ext cx="6858830" cy="1469777"/>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Equipment page</a:t>
            </a:r>
          </a:p>
          <a:p>
            <a:r>
              <a:rPr lang="en-US" sz="1600" dirty="0">
                <a:solidFill>
                  <a:schemeClr val="tx1"/>
                </a:solidFill>
                <a:latin typeface="Courier New" panose="02070309020205020404" pitchFamily="49" charset="0"/>
                <a:cs typeface="Courier New" panose="02070309020205020404" pitchFamily="49" charset="0"/>
              </a:rPr>
              <a:t>This page lists all of the equipment and descriptions of that equipment used in the Maker and Hacker space</a:t>
            </a:r>
          </a:p>
        </p:txBody>
      </p:sp>
      <p:pic>
        <p:nvPicPr>
          <p:cNvPr id="5" name="Content Placeholder 4">
            <a:extLst>
              <a:ext uri="{FF2B5EF4-FFF2-40B4-BE49-F238E27FC236}">
                <a16:creationId xmlns:a16="http://schemas.microsoft.com/office/drawing/2014/main" id="{6EFE3C7E-45EB-4887-89CE-F13792480AA4}"/>
              </a:ext>
            </a:extLst>
          </p:cNvPr>
          <p:cNvPicPr>
            <a:picLocks noGrp="1" noChangeAspect="1"/>
          </p:cNvPicPr>
          <p:nvPr>
            <p:ph sz="half" idx="2"/>
          </p:nvPr>
        </p:nvPicPr>
        <p:blipFill>
          <a:blip r:embed="rId2"/>
          <a:stretch>
            <a:fillRect/>
          </a:stretch>
        </p:blipFill>
        <p:spPr>
          <a:xfrm>
            <a:off x="2925377" y="2097626"/>
            <a:ext cx="6010846" cy="4096139"/>
          </a:xfrm>
        </p:spPr>
      </p:pic>
    </p:spTree>
    <p:extLst>
      <p:ext uri="{BB962C8B-B14F-4D97-AF65-F5344CB8AC3E}">
        <p14:creationId xmlns:p14="http://schemas.microsoft.com/office/powerpoint/2010/main" val="134087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ext Placeholder 4">
            <a:extLst>
              <a:ext uri="{FF2B5EF4-FFF2-40B4-BE49-F238E27FC236}">
                <a16:creationId xmlns:a16="http://schemas.microsoft.com/office/drawing/2014/main" id="{B1C199C8-5DC8-43A2-9B64-B360DC6EBC59}"/>
              </a:ext>
            </a:extLst>
          </p:cNvPr>
          <p:cNvSpPr txBox="1">
            <a:spLocks/>
          </p:cNvSpPr>
          <p:nvPr/>
        </p:nvSpPr>
        <p:spPr>
          <a:xfrm>
            <a:off x="2717074" y="508417"/>
            <a:ext cx="6902155"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Clubs page</a:t>
            </a:r>
          </a:p>
          <a:p>
            <a:r>
              <a:rPr lang="en-US" sz="1600" dirty="0">
                <a:solidFill>
                  <a:schemeClr val="tx1"/>
                </a:solidFill>
                <a:latin typeface="Courier New" panose="02070309020205020404" pitchFamily="49" charset="0"/>
                <a:cs typeface="Courier New" panose="02070309020205020404" pitchFamily="49" charset="0"/>
              </a:rPr>
              <a:t>This page shows information for the various clubs the Maker and Hacker Space offers.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9648F488-0B4B-4E0C-B857-F3D341F43022}"/>
              </a:ext>
            </a:extLst>
          </p:cNvPr>
          <p:cNvPicPr>
            <a:picLocks noGrp="1" noChangeAspect="1"/>
          </p:cNvPicPr>
          <p:nvPr>
            <p:ph sz="quarter" idx="4"/>
          </p:nvPr>
        </p:nvPicPr>
        <p:blipFill>
          <a:blip r:embed="rId2"/>
          <a:stretch>
            <a:fillRect/>
          </a:stretch>
        </p:blipFill>
        <p:spPr>
          <a:xfrm>
            <a:off x="2717074" y="2036909"/>
            <a:ext cx="6518077" cy="4312674"/>
          </a:xfrm>
        </p:spPr>
      </p:pic>
    </p:spTree>
    <p:extLst>
      <p:ext uri="{BB962C8B-B14F-4D97-AF65-F5344CB8AC3E}">
        <p14:creationId xmlns:p14="http://schemas.microsoft.com/office/powerpoint/2010/main" val="3429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B3BFB2-EEC3-4A26-9BAF-E6867862521A}"/>
              </a:ext>
            </a:extLst>
          </p:cNvPr>
          <p:cNvPicPr>
            <a:picLocks noGrp="1" noChangeAspect="1"/>
          </p:cNvPicPr>
          <p:nvPr>
            <p:ph sz="half" idx="2"/>
          </p:nvPr>
        </p:nvPicPr>
        <p:blipFill>
          <a:blip r:embed="rId2"/>
          <a:stretch>
            <a:fillRect/>
          </a:stretch>
        </p:blipFill>
        <p:spPr>
          <a:xfrm>
            <a:off x="2751660" y="1998617"/>
            <a:ext cx="6202559" cy="4462717"/>
          </a:xfrm>
        </p:spPr>
      </p:pic>
      <p:sp>
        <p:nvSpPr>
          <p:cNvPr id="20" name="Text Placeholder 4">
            <a:extLst>
              <a:ext uri="{FF2B5EF4-FFF2-40B4-BE49-F238E27FC236}">
                <a16:creationId xmlns:a16="http://schemas.microsoft.com/office/drawing/2014/main" id="{DB86B7BD-D4A3-4856-88FA-8D3B2051D2C1}"/>
              </a:ext>
            </a:extLst>
          </p:cNvPr>
          <p:cNvSpPr txBox="1">
            <a:spLocks/>
          </p:cNvSpPr>
          <p:nvPr/>
        </p:nvSpPr>
        <p:spPr>
          <a:xfrm>
            <a:off x="2678261" y="470126"/>
            <a:ext cx="6762079"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Projects page</a:t>
            </a:r>
          </a:p>
          <a:p>
            <a:r>
              <a:rPr lang="en-US" sz="1600" dirty="0">
                <a:solidFill>
                  <a:schemeClr val="tx1"/>
                </a:solidFill>
                <a:latin typeface="Courier New" panose="02070309020205020404" pitchFamily="49" charset="0"/>
                <a:cs typeface="Courier New" panose="02070309020205020404" pitchFamily="49" charset="0"/>
              </a:rPr>
              <a:t>This page has a list of tutorials that can be downloaded by the user.</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31" name="Text Placeholder 2">
            <a:extLst>
              <a:ext uri="{FF2B5EF4-FFF2-40B4-BE49-F238E27FC236}">
                <a16:creationId xmlns:a16="http://schemas.microsoft.com/office/drawing/2014/main" id="{31072A4F-34F4-4597-A1FD-7886D72CFFC2}"/>
              </a:ext>
            </a:extLst>
          </p:cNvPr>
          <p:cNvSpPr txBox="1">
            <a:spLocks/>
          </p:cNvSpPr>
          <p:nvPr/>
        </p:nvSpPr>
        <p:spPr>
          <a:xfrm>
            <a:off x="569001" y="4934254"/>
            <a:ext cx="2109260" cy="930969"/>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Download link</a:t>
            </a:r>
          </a:p>
          <a:p>
            <a:r>
              <a:rPr lang="en-US" sz="1400" b="1" dirty="0">
                <a:solidFill>
                  <a:schemeClr val="tx1"/>
                </a:solidFill>
                <a:latin typeface="Courier New" panose="02070309020205020404" pitchFamily="49" charset="0"/>
                <a:cs typeface="Courier New" panose="02070309020205020404" pitchFamily="49" charset="0"/>
              </a:rPr>
              <a:t>*Tutorials will download as a pdf</a:t>
            </a:r>
          </a:p>
        </p:txBody>
      </p:sp>
      <p:cxnSp>
        <p:nvCxnSpPr>
          <p:cNvPr id="9" name="Straight Arrow Connector 8">
            <a:extLst>
              <a:ext uri="{FF2B5EF4-FFF2-40B4-BE49-F238E27FC236}">
                <a16:creationId xmlns:a16="http://schemas.microsoft.com/office/drawing/2014/main" id="{92AA4076-1DDC-420C-8455-54D65F894620}"/>
              </a:ext>
            </a:extLst>
          </p:cNvPr>
          <p:cNvCxnSpPr/>
          <p:nvPr/>
        </p:nvCxnSpPr>
        <p:spPr>
          <a:xfrm>
            <a:off x="2678261" y="5762103"/>
            <a:ext cx="1332412" cy="444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08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 Placeholder 4">
            <a:extLst>
              <a:ext uri="{FF2B5EF4-FFF2-40B4-BE49-F238E27FC236}">
                <a16:creationId xmlns:a16="http://schemas.microsoft.com/office/drawing/2014/main" id="{DB86B7BD-D4A3-4856-88FA-8D3B2051D2C1}"/>
              </a:ext>
            </a:extLst>
          </p:cNvPr>
          <p:cNvSpPr txBox="1">
            <a:spLocks/>
          </p:cNvSpPr>
          <p:nvPr/>
        </p:nvSpPr>
        <p:spPr>
          <a:xfrm>
            <a:off x="2455816" y="404949"/>
            <a:ext cx="6858001"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Events page</a:t>
            </a:r>
          </a:p>
          <a:p>
            <a:r>
              <a:rPr lang="en-US" sz="1600" dirty="0">
                <a:solidFill>
                  <a:schemeClr val="tx1"/>
                </a:solidFill>
                <a:latin typeface="Courier New" panose="02070309020205020404" pitchFamily="49" charset="0"/>
                <a:cs typeface="Courier New" panose="02070309020205020404" pitchFamily="49" charset="0"/>
              </a:rPr>
              <a:t>This page has a calendar for current and upcoming events, also a ticker at the bottom that lists important updates.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038B4FD0-0B7B-4035-A978-6A9B8D405D36}"/>
              </a:ext>
            </a:extLst>
          </p:cNvPr>
          <p:cNvPicPr>
            <a:picLocks noGrp="1" noChangeAspect="1"/>
          </p:cNvPicPr>
          <p:nvPr>
            <p:ph sz="half" idx="2"/>
          </p:nvPr>
        </p:nvPicPr>
        <p:blipFill>
          <a:blip r:embed="rId2"/>
          <a:stretch>
            <a:fillRect/>
          </a:stretch>
        </p:blipFill>
        <p:spPr>
          <a:xfrm>
            <a:off x="2455816" y="1933441"/>
            <a:ext cx="6478688" cy="4329336"/>
          </a:xfrm>
        </p:spPr>
      </p:pic>
      <p:cxnSp>
        <p:nvCxnSpPr>
          <p:cNvPr id="8" name="Straight Arrow Connector 7">
            <a:extLst>
              <a:ext uri="{FF2B5EF4-FFF2-40B4-BE49-F238E27FC236}">
                <a16:creationId xmlns:a16="http://schemas.microsoft.com/office/drawing/2014/main" id="{4B0FF4B1-6D58-4DB7-A8CF-6A02824A9564}"/>
              </a:ext>
            </a:extLst>
          </p:cNvPr>
          <p:cNvCxnSpPr>
            <a:cxnSpLocks/>
          </p:cNvCxnSpPr>
          <p:nvPr/>
        </p:nvCxnSpPr>
        <p:spPr>
          <a:xfrm flipH="1">
            <a:off x="8457955" y="3899140"/>
            <a:ext cx="1427917" cy="897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0F70B9A3-07CE-40A8-A3F8-0DFD412F2508}"/>
              </a:ext>
            </a:extLst>
          </p:cNvPr>
          <p:cNvSpPr txBox="1">
            <a:spLocks/>
          </p:cNvSpPr>
          <p:nvPr/>
        </p:nvSpPr>
        <p:spPr>
          <a:xfrm>
            <a:off x="9313817" y="3140017"/>
            <a:ext cx="2109260" cy="897146"/>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Ticker</a:t>
            </a:r>
            <a:endParaRPr lang="en-US" sz="1400" b="1" dirty="0">
              <a:solidFill>
                <a:schemeClr val="tx1"/>
              </a:solidFill>
              <a:latin typeface="Courier New" panose="02070309020205020404" pitchFamily="49" charset="0"/>
              <a:cs typeface="Courier New" panose="02070309020205020404" pitchFamily="49" charset="0"/>
            </a:endParaRPr>
          </a:p>
          <a:p>
            <a:r>
              <a:rPr lang="en-US" sz="1400" b="1" dirty="0">
                <a:solidFill>
                  <a:schemeClr val="tx1"/>
                </a:solidFill>
                <a:latin typeface="Courier New" panose="02070309020205020404" pitchFamily="49" charset="0"/>
                <a:cs typeface="Courier New" panose="02070309020205020404" pitchFamily="49" charset="0"/>
              </a:rPr>
              <a:t>Shows important updates</a:t>
            </a:r>
          </a:p>
        </p:txBody>
      </p:sp>
      <p:sp>
        <p:nvSpPr>
          <p:cNvPr id="12" name="Text Placeholder 2">
            <a:extLst>
              <a:ext uri="{FF2B5EF4-FFF2-40B4-BE49-F238E27FC236}">
                <a16:creationId xmlns:a16="http://schemas.microsoft.com/office/drawing/2014/main" id="{A785CAB9-FF85-4784-9E61-FD77B8B42671}"/>
              </a:ext>
            </a:extLst>
          </p:cNvPr>
          <p:cNvSpPr txBox="1">
            <a:spLocks/>
          </p:cNvSpPr>
          <p:nvPr/>
        </p:nvSpPr>
        <p:spPr>
          <a:xfrm>
            <a:off x="9171913" y="4986070"/>
            <a:ext cx="2641493" cy="1528158"/>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Footer</a:t>
            </a:r>
          </a:p>
          <a:p>
            <a:r>
              <a:rPr lang="en-US" sz="1400" dirty="0">
                <a:solidFill>
                  <a:schemeClr val="tx1"/>
                </a:solidFill>
                <a:latin typeface="Courier New" panose="02070309020205020404" pitchFamily="49" charset="0"/>
                <a:cs typeface="Courier New" panose="02070309020205020404" pitchFamily="49" charset="0"/>
              </a:rPr>
              <a:t>-Present on every page</a:t>
            </a:r>
          </a:p>
          <a:p>
            <a:r>
              <a:rPr lang="en-US" sz="1200" dirty="0">
                <a:solidFill>
                  <a:schemeClr val="tx1"/>
                </a:solidFill>
                <a:latin typeface="Courier New" panose="02070309020205020404" pitchFamily="49" charset="0"/>
                <a:cs typeface="Courier New" panose="02070309020205020404" pitchFamily="49" charset="0"/>
              </a:rPr>
              <a:t>List address, phone numbers, hours of Maker and Hacker Space, and social media links</a:t>
            </a:r>
          </a:p>
        </p:txBody>
      </p:sp>
      <p:cxnSp>
        <p:nvCxnSpPr>
          <p:cNvPr id="13" name="Straight Arrow Connector 12">
            <a:extLst>
              <a:ext uri="{FF2B5EF4-FFF2-40B4-BE49-F238E27FC236}">
                <a16:creationId xmlns:a16="http://schemas.microsoft.com/office/drawing/2014/main" id="{1B573469-CB32-4E06-BBD7-C5EBF06BEBC6}"/>
              </a:ext>
            </a:extLst>
          </p:cNvPr>
          <p:cNvCxnSpPr>
            <a:cxnSpLocks/>
          </p:cNvCxnSpPr>
          <p:nvPr/>
        </p:nvCxnSpPr>
        <p:spPr>
          <a:xfrm flipH="1">
            <a:off x="8934505" y="5817654"/>
            <a:ext cx="379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6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ext Placeholder 4">
            <a:extLst>
              <a:ext uri="{FF2B5EF4-FFF2-40B4-BE49-F238E27FC236}">
                <a16:creationId xmlns:a16="http://schemas.microsoft.com/office/drawing/2014/main" id="{B1C199C8-5DC8-43A2-9B64-B360DC6EBC59}"/>
              </a:ext>
            </a:extLst>
          </p:cNvPr>
          <p:cNvSpPr txBox="1">
            <a:spLocks/>
          </p:cNvSpPr>
          <p:nvPr/>
        </p:nvSpPr>
        <p:spPr>
          <a:xfrm>
            <a:off x="3313806" y="371124"/>
            <a:ext cx="5564387"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Contacts page</a:t>
            </a:r>
          </a:p>
          <a:p>
            <a:r>
              <a:rPr lang="en-US" sz="1600" dirty="0">
                <a:solidFill>
                  <a:schemeClr val="tx1"/>
                </a:solidFill>
                <a:latin typeface="Courier New" panose="02070309020205020404" pitchFamily="49" charset="0"/>
                <a:cs typeface="Courier New" panose="02070309020205020404" pitchFamily="49" charset="0"/>
              </a:rPr>
              <a:t>This page lists meeting times for all clubs and also important phone numbers and emails.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79F259AC-0464-4DA3-95A0-5787BCDBA08A}"/>
              </a:ext>
            </a:extLst>
          </p:cNvPr>
          <p:cNvPicPr>
            <a:picLocks noGrp="1" noChangeAspect="1"/>
          </p:cNvPicPr>
          <p:nvPr>
            <p:ph sz="half" idx="2"/>
          </p:nvPr>
        </p:nvPicPr>
        <p:blipFill>
          <a:blip r:embed="rId2"/>
          <a:stretch>
            <a:fillRect/>
          </a:stretch>
        </p:blipFill>
        <p:spPr>
          <a:xfrm>
            <a:off x="3175227" y="1899616"/>
            <a:ext cx="5841546" cy="4104370"/>
          </a:xfrm>
        </p:spPr>
      </p:pic>
    </p:spTree>
    <p:extLst>
      <p:ext uri="{BB962C8B-B14F-4D97-AF65-F5344CB8AC3E}">
        <p14:creationId xmlns:p14="http://schemas.microsoft.com/office/powerpoint/2010/main" val="5029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BAFA0-0D0D-4480-8AF9-7E29264B5F9C}"/>
              </a:ext>
            </a:extLst>
          </p:cNvPr>
          <p:cNvSpPr txBox="1"/>
          <p:nvPr/>
        </p:nvSpPr>
        <p:spPr>
          <a:xfrm>
            <a:off x="439783" y="2534194"/>
            <a:ext cx="11312434" cy="310854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Pixabay.com</a:t>
            </a:r>
          </a:p>
          <a:p>
            <a:endParaRPr lang="en-US" b="1" dirty="0">
              <a:latin typeface="Courier New" panose="02070309020205020404" pitchFamily="49" charset="0"/>
              <a:cs typeface="Courier New" panose="02070309020205020404" pitchFamily="49" charset="0"/>
            </a:endParaRPr>
          </a:p>
          <a:p>
            <a:r>
              <a:rPr lang="en-US" dirty="0"/>
              <a:t>Media used-Images</a:t>
            </a:r>
          </a:p>
          <a:p>
            <a:endParaRPr lang="en-US" dirty="0"/>
          </a:p>
          <a:p>
            <a:r>
              <a:rPr lang="en-US" dirty="0">
                <a:latin typeface="Courier New" panose="02070309020205020404" pitchFamily="49" charset="0"/>
                <a:cs typeface="Courier New" panose="02070309020205020404" pitchFamily="49" charset="0"/>
              </a:rPr>
              <a:t>Code.jpg</a:t>
            </a:r>
          </a:p>
          <a:p>
            <a:r>
              <a:rPr lang="en-US" dirty="0">
                <a:latin typeface="Courier New" panose="02070309020205020404" pitchFamily="49" charset="0"/>
                <a:cs typeface="Courier New" panose="02070309020205020404" pitchFamily="49" charset="0"/>
              </a:rPr>
              <a:t>cyber.jpg</a:t>
            </a:r>
          </a:p>
          <a:p>
            <a:r>
              <a:rPr lang="en-US" dirty="0">
                <a:latin typeface="Courier New" panose="02070309020205020404" pitchFamily="49" charset="0"/>
                <a:cs typeface="Courier New" panose="02070309020205020404" pitchFamily="49" charset="0"/>
              </a:rPr>
              <a:t>cyberSec.png</a:t>
            </a:r>
          </a:p>
          <a:p>
            <a:r>
              <a:rPr lang="en-US" dirty="0">
                <a:latin typeface="Courier New" panose="02070309020205020404" pitchFamily="49" charset="0"/>
                <a:cs typeface="Courier New" panose="02070309020205020404" pitchFamily="49" charset="0"/>
              </a:rPr>
              <a:t>hacker.jpg</a:t>
            </a:r>
          </a:p>
          <a:p>
            <a:r>
              <a:rPr lang="en-US" dirty="0">
                <a:latin typeface="Courier New" panose="02070309020205020404" pitchFamily="49" charset="0"/>
                <a:cs typeface="Courier New" panose="02070309020205020404" pitchFamily="49" charset="0"/>
              </a:rPr>
              <a:t>team.jpg</a:t>
            </a:r>
          </a:p>
          <a:p>
            <a:r>
              <a:rPr lang="en-US" dirty="0">
                <a:latin typeface="Courier New" panose="02070309020205020404" pitchFamily="49" charset="0"/>
                <a:cs typeface="Courier New" panose="02070309020205020404" pitchFamily="49" charset="0"/>
              </a:rPr>
              <a:t>tech2.jpg</a:t>
            </a:r>
          </a:p>
          <a:p>
            <a:endParaRPr lang="en-US" sz="16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5E256A0A-1C51-4A4A-A92D-2A29CFE43BCA}"/>
              </a:ext>
            </a:extLst>
          </p:cNvPr>
          <p:cNvSpPr txBox="1"/>
          <p:nvPr/>
        </p:nvSpPr>
        <p:spPr>
          <a:xfrm>
            <a:off x="439783" y="949235"/>
            <a:ext cx="1131243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BELOW IS THE MEDIA I USED FOR THE SITE WITH TERMS OF SERVICE ATTACHED</a:t>
            </a:r>
          </a:p>
        </p:txBody>
      </p:sp>
    </p:spTree>
    <p:extLst>
      <p:ext uri="{BB962C8B-B14F-4D97-AF65-F5344CB8AC3E}">
        <p14:creationId xmlns:p14="http://schemas.microsoft.com/office/powerpoint/2010/main" val="104209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BAFA0-0D0D-4480-8AF9-7E29264B5F9C}"/>
              </a:ext>
            </a:extLst>
          </p:cNvPr>
          <p:cNvSpPr txBox="1"/>
          <p:nvPr/>
        </p:nvSpPr>
        <p:spPr>
          <a:xfrm>
            <a:off x="531223" y="1318567"/>
            <a:ext cx="11312434" cy="240065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Depositphotos.com</a:t>
            </a:r>
          </a:p>
          <a:p>
            <a:r>
              <a:rPr lang="en-US" dirty="0"/>
              <a:t>Media used-Images</a:t>
            </a:r>
          </a:p>
          <a:p>
            <a:endParaRPr lang="en-US" dirty="0"/>
          </a:p>
          <a:p>
            <a:r>
              <a:rPr lang="en-US" sz="1600" dirty="0">
                <a:latin typeface="Courier New" panose="02070309020205020404" pitchFamily="49" charset="0"/>
                <a:cs typeface="Courier New" panose="02070309020205020404" pitchFamily="49" charset="0"/>
              </a:rPr>
              <a:t>cpuIcon.png</a:t>
            </a:r>
            <a:endParaRPr lang="en-US" sz="1600" dirty="0"/>
          </a:p>
          <a:p>
            <a:r>
              <a:rPr lang="en-US" sz="1600" dirty="0">
                <a:latin typeface="Courier New" panose="02070309020205020404" pitchFamily="49" charset="0"/>
                <a:cs typeface="Courier New" panose="02070309020205020404" pitchFamily="49" charset="0"/>
              </a:rPr>
              <a:t>codeIcon.png</a:t>
            </a:r>
          </a:p>
          <a:p>
            <a:r>
              <a:rPr lang="en-US" sz="1600" dirty="0">
                <a:latin typeface="Courier New" panose="02070309020205020404" pitchFamily="49" charset="0"/>
                <a:cs typeface="Courier New" panose="02070309020205020404" pitchFamily="49" charset="0"/>
              </a:rPr>
              <a:t>hackIcon.png</a:t>
            </a:r>
          </a:p>
          <a:p>
            <a:r>
              <a:rPr lang="en-US" sz="1600" dirty="0">
                <a:latin typeface="Courier New" panose="02070309020205020404" pitchFamily="49" charset="0"/>
                <a:cs typeface="Courier New" panose="02070309020205020404" pitchFamily="49" charset="0"/>
              </a:rPr>
              <a:t>healthIcon.png</a:t>
            </a:r>
          </a:p>
          <a:p>
            <a:r>
              <a:rPr lang="en-US" sz="1600" dirty="0">
                <a:latin typeface="Courier New" panose="02070309020205020404" pitchFamily="49" charset="0"/>
                <a:cs typeface="Courier New" panose="02070309020205020404" pitchFamily="49" charset="0"/>
              </a:rPr>
              <a:t>roboIcon.png</a:t>
            </a:r>
          </a:p>
          <a:p>
            <a:endParaRPr lang="en-US" sz="16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5E256A0A-1C51-4A4A-A92D-2A29CFE43BCA}"/>
              </a:ext>
            </a:extLst>
          </p:cNvPr>
          <p:cNvSpPr txBox="1"/>
          <p:nvPr/>
        </p:nvSpPr>
        <p:spPr>
          <a:xfrm>
            <a:off x="439783" y="949235"/>
            <a:ext cx="1131243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BELOW IS THE MEDIA I USED FOR THE SITE WITH TERMS OF SERVICE ATTACHED</a:t>
            </a:r>
          </a:p>
        </p:txBody>
      </p:sp>
      <p:sp>
        <p:nvSpPr>
          <p:cNvPr id="4" name="TextBox 3">
            <a:extLst>
              <a:ext uri="{FF2B5EF4-FFF2-40B4-BE49-F238E27FC236}">
                <a16:creationId xmlns:a16="http://schemas.microsoft.com/office/drawing/2014/main" id="{D3083A9F-23AE-4C93-B5E3-6601D91D1E11}"/>
              </a:ext>
            </a:extLst>
          </p:cNvPr>
          <p:cNvSpPr txBox="1"/>
          <p:nvPr/>
        </p:nvSpPr>
        <p:spPr>
          <a:xfrm>
            <a:off x="439783" y="3715534"/>
            <a:ext cx="11312434" cy="363176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TCC Maker and Hacker Space</a:t>
            </a:r>
          </a:p>
          <a:p>
            <a:r>
              <a:rPr lang="en-US" dirty="0"/>
              <a:t>Media used-Images</a:t>
            </a:r>
          </a:p>
          <a:p>
            <a:endParaRPr lang="en-US" dirty="0"/>
          </a:p>
          <a:p>
            <a:r>
              <a:rPr lang="en-US" sz="1600" dirty="0">
                <a:latin typeface="Courier New" panose="02070309020205020404" pitchFamily="49" charset="0"/>
                <a:cs typeface="Courier New" panose="02070309020205020404" pitchFamily="49" charset="0"/>
              </a:rPr>
              <a:t>3SPrint.jpg</a:t>
            </a:r>
          </a:p>
          <a:p>
            <a:r>
              <a:rPr lang="en-US" sz="1600" dirty="0">
                <a:latin typeface="Courier New" panose="02070309020205020404" pitchFamily="49" charset="0"/>
                <a:cs typeface="Courier New" panose="02070309020205020404" pitchFamily="49" charset="0"/>
              </a:rPr>
              <a:t>IMG_0137.jpg</a:t>
            </a:r>
            <a:endParaRPr lang="en-US" sz="1600" dirty="0"/>
          </a:p>
          <a:p>
            <a:r>
              <a:rPr lang="en-US" sz="1600" dirty="0">
                <a:latin typeface="Courier New" panose="02070309020205020404" pitchFamily="49" charset="0"/>
                <a:cs typeface="Courier New" panose="02070309020205020404" pitchFamily="49" charset="0"/>
              </a:rPr>
              <a:t>lasercutter.png</a:t>
            </a:r>
          </a:p>
          <a:p>
            <a:r>
              <a:rPr lang="en-US" sz="1600" dirty="0">
                <a:latin typeface="Courier New" panose="02070309020205020404" pitchFamily="49" charset="0"/>
                <a:cs typeface="Courier New" panose="02070309020205020404" pitchFamily="49" charset="0"/>
              </a:rPr>
              <a:t>plotter.png</a:t>
            </a:r>
          </a:p>
          <a:p>
            <a:r>
              <a:rPr lang="en-US" sz="1600" dirty="0">
                <a:latin typeface="Courier New" panose="02070309020205020404" pitchFamily="49" charset="0"/>
                <a:cs typeface="Courier New" panose="02070309020205020404" pitchFamily="49" charset="0"/>
              </a:rPr>
              <a:t>raspberrypiboard.jpg</a:t>
            </a:r>
          </a:p>
          <a:p>
            <a:r>
              <a:rPr lang="en-US" sz="1600" dirty="0">
                <a:latin typeface="Courier New" panose="02070309020205020404" pitchFamily="49" charset="0"/>
                <a:cs typeface="Courier New" panose="02070309020205020404" pitchFamily="49" charset="0"/>
              </a:rPr>
              <a:t>raspberrypiboardA.jpg</a:t>
            </a:r>
          </a:p>
          <a:p>
            <a:r>
              <a:rPr lang="en-US" sz="1600" dirty="0">
                <a:latin typeface="Courier New" panose="02070309020205020404" pitchFamily="49" charset="0"/>
                <a:cs typeface="Courier New" panose="02070309020205020404" pitchFamily="49" charset="0"/>
              </a:rPr>
              <a:t>servosetup.png</a:t>
            </a:r>
          </a:p>
          <a:p>
            <a:r>
              <a:rPr lang="en-US" sz="1600" dirty="0">
                <a:latin typeface="Courier New" panose="02070309020205020404" pitchFamily="49" charset="0"/>
                <a:cs typeface="Courier New" panose="02070309020205020404" pitchFamily="49" charset="0"/>
              </a:rPr>
              <a:t>sideboard.png</a:t>
            </a:r>
          </a:p>
          <a:p>
            <a:r>
              <a:rPr lang="en-US" sz="1600" dirty="0">
                <a:latin typeface="Courier New" panose="02070309020205020404" pitchFamily="49" charset="0"/>
                <a:cs typeface="Courier New" panose="02070309020205020404" pitchFamily="49" charset="0"/>
              </a:rPr>
              <a:t>sideboardA.jpg</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68915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429</TotalTime>
  <Words>586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Courier New</vt:lpstr>
      <vt:lpstr>Gill Sans MT</vt:lpstr>
      <vt:lpstr>Wingdings 2</vt:lpstr>
      <vt:lpstr>Dividend</vt:lpstr>
      <vt:lpstr>Maker and Hacker Space</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and setup of Maker and Hacker Space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 and Hacker Space</dc:title>
  <dc:creator>Almeida, Sheree</dc:creator>
  <cp:lastModifiedBy>Almeida, Sheree  </cp:lastModifiedBy>
  <cp:revision>24</cp:revision>
  <dcterms:created xsi:type="dcterms:W3CDTF">2018-11-26T15:40:10Z</dcterms:created>
  <dcterms:modified xsi:type="dcterms:W3CDTF">2018-12-05T21:56:16Z</dcterms:modified>
</cp:coreProperties>
</file>