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99" r:id="rId2"/>
    <p:sldId id="300" r:id="rId3"/>
    <p:sldId id="256" r:id="rId4"/>
    <p:sldId id="297" r:id="rId5"/>
    <p:sldId id="257" r:id="rId6"/>
    <p:sldId id="258" r:id="rId7"/>
    <p:sldId id="279" r:id="rId8"/>
    <p:sldId id="280" r:id="rId9"/>
    <p:sldId id="281" r:id="rId10"/>
    <p:sldId id="282" r:id="rId11"/>
    <p:sldId id="283" r:id="rId12"/>
    <p:sldId id="284" r:id="rId13"/>
    <p:sldId id="296" r:id="rId14"/>
    <p:sldId id="285" r:id="rId15"/>
    <p:sldId id="286" r:id="rId16"/>
    <p:sldId id="287" r:id="rId17"/>
    <p:sldId id="289" r:id="rId18"/>
    <p:sldId id="290" r:id="rId19"/>
    <p:sldId id="291" r:id="rId20"/>
    <p:sldId id="292" r:id="rId21"/>
    <p:sldId id="293" r:id="rId22"/>
    <p:sldId id="294" r:id="rId23"/>
    <p:sldId id="295"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7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190FC1E-54D8-4BDF-96B5-2973A26153D8}" type="datetimeFigureOut">
              <a:rPr lang="en-IN" smtClean="0"/>
              <a:t>25-02-2018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62493B-C52F-488E-A2DF-5D828B350EB1}"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90FC1E-54D8-4BDF-96B5-2973A26153D8}" type="datetimeFigureOut">
              <a:rPr lang="en-IN" smtClean="0"/>
              <a:t>25-02-2018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62493B-C52F-488E-A2DF-5D828B350EB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90FC1E-54D8-4BDF-96B5-2973A26153D8}" type="datetimeFigureOut">
              <a:rPr lang="en-IN" smtClean="0"/>
              <a:t>25-02-2018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62493B-C52F-488E-A2DF-5D828B350EB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90FC1E-54D8-4BDF-96B5-2973A26153D8}" type="datetimeFigureOut">
              <a:rPr lang="en-IN" smtClean="0"/>
              <a:t>25-02-2018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62493B-C52F-488E-A2DF-5D828B350EB1}"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90FC1E-54D8-4BDF-96B5-2973A26153D8}" type="datetimeFigureOut">
              <a:rPr lang="en-IN" smtClean="0"/>
              <a:t>25-02-2018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62493B-C52F-488E-A2DF-5D828B350EB1}"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190FC1E-54D8-4BDF-96B5-2973A26153D8}" type="datetimeFigureOut">
              <a:rPr lang="en-IN" smtClean="0"/>
              <a:t>25-02-2018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62493B-C52F-488E-A2DF-5D828B350EB1}"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190FC1E-54D8-4BDF-96B5-2973A26153D8}" type="datetimeFigureOut">
              <a:rPr lang="en-IN" smtClean="0"/>
              <a:t>25-02-2018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A62493B-C52F-488E-A2DF-5D828B350EB1}"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190FC1E-54D8-4BDF-96B5-2973A26153D8}" type="datetimeFigureOut">
              <a:rPr lang="en-IN" smtClean="0"/>
              <a:t>25-02-2018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A62493B-C52F-488E-A2DF-5D828B350EB1}"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90FC1E-54D8-4BDF-96B5-2973A26153D8}" type="datetimeFigureOut">
              <a:rPr lang="en-IN" smtClean="0"/>
              <a:t>25-02-2018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A62493B-C52F-488E-A2DF-5D828B350EB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90FC1E-54D8-4BDF-96B5-2973A26153D8}" type="datetimeFigureOut">
              <a:rPr lang="en-IN" smtClean="0"/>
              <a:t>25-02-2018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62493B-C52F-488E-A2DF-5D828B350EB1}" type="slidenum">
              <a:rPr lang="en-IN" smtClean="0"/>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0190FC1E-54D8-4BDF-96B5-2973A26153D8}" type="datetimeFigureOut">
              <a:rPr lang="en-IN" smtClean="0"/>
              <a:t>25-02-2018</a:t>
            </a:fld>
            <a:endParaRPr lang="en-IN"/>
          </a:p>
        </p:txBody>
      </p:sp>
      <p:sp>
        <p:nvSpPr>
          <p:cNvPr id="9" name="Slide Number Placeholder 8"/>
          <p:cNvSpPr>
            <a:spLocks noGrp="1"/>
          </p:cNvSpPr>
          <p:nvPr>
            <p:ph type="sldNum" sz="quarter" idx="11"/>
          </p:nvPr>
        </p:nvSpPr>
        <p:spPr/>
        <p:txBody>
          <a:bodyPr/>
          <a:lstStyle/>
          <a:p>
            <a:fld id="{1A62493B-C52F-488E-A2DF-5D828B350EB1}"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1A62493B-C52F-488E-A2DF-5D828B350EB1}" type="slidenum">
              <a:rPr lang="en-IN" smtClean="0"/>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0190FC1E-54D8-4BDF-96B5-2973A26153D8}" type="datetimeFigureOut">
              <a:rPr lang="en-IN" smtClean="0"/>
              <a:t>25-02-2018</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Swiss Re overview</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587730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idx="1"/>
          </p:nvPr>
        </p:nvSpPr>
        <p:spPr/>
        <p:txBody>
          <a:bodyPr/>
          <a:lstStyle/>
          <a:p>
            <a:r>
              <a:rPr lang="en-IN" dirty="0"/>
              <a:t>If the issue raised is caused due to a recent change/deployment, ensure to follow the below mentioned </a:t>
            </a:r>
            <a:r>
              <a:rPr lang="en-IN" dirty="0" smtClean="0"/>
              <a:t>steps</a:t>
            </a:r>
          </a:p>
          <a:p>
            <a:r>
              <a:rPr lang="en-IN" dirty="0" smtClean="0"/>
              <a:t>CR </a:t>
            </a:r>
            <a:r>
              <a:rPr lang="en-IN" dirty="0"/>
              <a:t>number/case number to be in added into the "External Id </a:t>
            </a:r>
            <a:r>
              <a:rPr lang="en-IN" dirty="0" smtClean="0"/>
              <a:t>field</a:t>
            </a:r>
          </a:p>
          <a:p>
            <a:r>
              <a:rPr lang="en-IN" dirty="0" smtClean="0"/>
              <a:t>High </a:t>
            </a:r>
            <a:r>
              <a:rPr lang="en-IN" dirty="0"/>
              <a:t>level description of the change to be commented in work notes</a:t>
            </a:r>
          </a:p>
        </p:txBody>
      </p:sp>
    </p:spTree>
    <p:extLst>
      <p:ext uri="{BB962C8B-B14F-4D97-AF65-F5344CB8AC3E}">
        <p14:creationId xmlns:p14="http://schemas.microsoft.com/office/powerpoint/2010/main" val="320676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ICM – Waiting for Customer</a:t>
            </a:r>
            <a:endParaRPr lang="en-IN" dirty="0"/>
          </a:p>
        </p:txBody>
      </p:sp>
      <p:sp>
        <p:nvSpPr>
          <p:cNvPr id="3" name="Content Placeholder 2"/>
          <p:cNvSpPr>
            <a:spLocks noGrp="1"/>
          </p:cNvSpPr>
          <p:nvPr>
            <p:ph idx="1"/>
          </p:nvPr>
        </p:nvSpPr>
        <p:spPr/>
        <p:txBody>
          <a:bodyPr>
            <a:normAutofit/>
          </a:bodyPr>
          <a:lstStyle/>
          <a:p>
            <a:r>
              <a:rPr lang="en-IN" dirty="0"/>
              <a:t>There are two reasons of waiting for statuses and the applicability of each status is detailed below</a:t>
            </a:r>
            <a:r>
              <a:rPr lang="en-IN" dirty="0" smtClean="0"/>
              <a:t>.</a:t>
            </a:r>
          </a:p>
          <a:p>
            <a:endParaRPr lang="en-IN" dirty="0"/>
          </a:p>
          <a:p>
            <a:r>
              <a:rPr lang="en-IN" dirty="0"/>
              <a:t>This waiting reason is used in case further information from customer is needed to further investigate the issue, or if the confirmation that the reported issue is resolved is needed</a:t>
            </a:r>
            <a:r>
              <a:rPr lang="en-IN" dirty="0" smtClean="0"/>
              <a:t>.</a:t>
            </a:r>
          </a:p>
          <a:p>
            <a:pPr marL="114300" indent="0">
              <a:buNone/>
            </a:pPr>
            <a:endParaRPr lang="en-IN" dirty="0"/>
          </a:p>
        </p:txBody>
      </p:sp>
    </p:spTree>
    <p:extLst>
      <p:ext uri="{BB962C8B-B14F-4D97-AF65-F5344CB8AC3E}">
        <p14:creationId xmlns:p14="http://schemas.microsoft.com/office/powerpoint/2010/main" val="320676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idx="1"/>
          </p:nvPr>
        </p:nvSpPr>
        <p:spPr/>
        <p:txBody>
          <a:bodyPr/>
          <a:lstStyle/>
          <a:p>
            <a:r>
              <a:rPr lang="en-IN" dirty="0" smtClean="0"/>
              <a:t> </a:t>
            </a:r>
            <a:r>
              <a:rPr lang="en-IN" dirty="0"/>
              <a:t>Comments must be updated in the 'Customer Communication' field of </a:t>
            </a:r>
            <a:r>
              <a:rPr lang="en-IN" dirty="0" smtClean="0"/>
              <a:t>incident</a:t>
            </a:r>
          </a:p>
          <a:p>
            <a:endParaRPr lang="en-IN" dirty="0" smtClean="0"/>
          </a:p>
          <a:p>
            <a:endParaRPr lang="en-IN" dirty="0" smtClean="0"/>
          </a:p>
          <a:p>
            <a:r>
              <a:rPr lang="en-IN" dirty="0" smtClean="0"/>
              <a:t> </a:t>
            </a:r>
            <a:r>
              <a:rPr lang="en-IN" dirty="0"/>
              <a:t>All the communication made to customer needs to be in simple business language, avoiding technical jargon as much as possible and in a way that’s easy for customer to understand</a:t>
            </a:r>
          </a:p>
          <a:p>
            <a:endParaRPr lang="en-IN" dirty="0"/>
          </a:p>
        </p:txBody>
      </p:sp>
    </p:spTree>
    <p:extLst>
      <p:ext uri="{BB962C8B-B14F-4D97-AF65-F5344CB8AC3E}">
        <p14:creationId xmlns:p14="http://schemas.microsoft.com/office/powerpoint/2010/main" val="320676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idx="1"/>
          </p:nvPr>
        </p:nvSpPr>
        <p:spPr/>
        <p:txBody>
          <a:bodyPr/>
          <a:lstStyle/>
          <a:p>
            <a:r>
              <a:rPr lang="en-IN" dirty="0"/>
              <a:t>A status change to Customer will also trigger a notification to user </a:t>
            </a:r>
          </a:p>
          <a:p>
            <a:r>
              <a:rPr lang="en-IN" dirty="0" smtClean="0"/>
              <a:t>3 strike below</a:t>
            </a:r>
          </a:p>
          <a:p>
            <a:endParaRPr lang="en-IN" dirty="0" smtClean="0"/>
          </a:p>
          <a:p>
            <a:r>
              <a:rPr lang="en-IN" dirty="0" smtClean="0"/>
              <a:t>Time </a:t>
            </a:r>
            <a:r>
              <a:rPr lang="en-IN" dirty="0"/>
              <a:t>for Appointment/meeting with customer is arranged to discuss the issue for further analysis or confirmation of issue resolution is </a:t>
            </a:r>
            <a:r>
              <a:rPr lang="en-IN" dirty="0" err="1"/>
              <a:t>seeked</a:t>
            </a:r>
            <a:r>
              <a:rPr lang="en-IN" dirty="0"/>
              <a:t>. The agreed time must be documented in the customer communication field before the status gets changed</a:t>
            </a:r>
          </a:p>
        </p:txBody>
      </p:sp>
    </p:spTree>
    <p:extLst>
      <p:ext uri="{BB962C8B-B14F-4D97-AF65-F5344CB8AC3E}">
        <p14:creationId xmlns:p14="http://schemas.microsoft.com/office/powerpoint/2010/main" val="1773470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ICM – Waiting For Dependency</a:t>
            </a:r>
            <a:endParaRPr lang="en-IN" dirty="0"/>
          </a:p>
        </p:txBody>
      </p:sp>
      <p:sp>
        <p:nvSpPr>
          <p:cNvPr id="3" name="Content Placeholder 2"/>
          <p:cNvSpPr>
            <a:spLocks noGrp="1"/>
          </p:cNvSpPr>
          <p:nvPr>
            <p:ph idx="1"/>
          </p:nvPr>
        </p:nvSpPr>
        <p:spPr/>
        <p:txBody>
          <a:bodyPr/>
          <a:lstStyle/>
          <a:p>
            <a:r>
              <a:rPr lang="en-IN" dirty="0"/>
              <a:t>This waiting reason is used when </a:t>
            </a:r>
            <a:endParaRPr lang="en-IN" dirty="0" smtClean="0"/>
          </a:p>
          <a:p>
            <a:endParaRPr lang="en-IN" dirty="0"/>
          </a:p>
          <a:p>
            <a:r>
              <a:rPr lang="en-IN" dirty="0" smtClean="0"/>
              <a:t> </a:t>
            </a:r>
            <a:r>
              <a:rPr lang="en-IN" dirty="0"/>
              <a:t>Problem resolution or change initiated for an </a:t>
            </a:r>
            <a:r>
              <a:rPr lang="en-IN" dirty="0" smtClean="0"/>
              <a:t>incident</a:t>
            </a:r>
          </a:p>
          <a:p>
            <a:endParaRPr lang="en-IN" dirty="0" smtClean="0"/>
          </a:p>
          <a:p>
            <a:r>
              <a:rPr lang="en-IN" dirty="0" smtClean="0"/>
              <a:t>Agreed </a:t>
            </a:r>
            <a:r>
              <a:rPr lang="en-IN" dirty="0"/>
              <a:t>event in the future (i.e. salary raise) initiated for an incident </a:t>
            </a:r>
            <a:endParaRPr lang="en-IN" dirty="0" smtClean="0"/>
          </a:p>
          <a:p>
            <a:r>
              <a:rPr lang="en-IN" dirty="0" smtClean="0"/>
              <a:t> </a:t>
            </a:r>
            <a:r>
              <a:rPr lang="en-IN" dirty="0"/>
              <a:t>Comments need to be updated in the either 'Customer Communication' /Work note field of incident</a:t>
            </a:r>
          </a:p>
        </p:txBody>
      </p:sp>
    </p:spTree>
    <p:extLst>
      <p:ext uri="{BB962C8B-B14F-4D97-AF65-F5344CB8AC3E}">
        <p14:creationId xmlns:p14="http://schemas.microsoft.com/office/powerpoint/2010/main" val="320676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 </a:t>
            </a:r>
            <a:r>
              <a:rPr lang="en-IN" dirty="0"/>
              <a:t>Problem resolution </a:t>
            </a:r>
            <a:endParaRPr lang="en-IN" dirty="0" smtClean="0"/>
          </a:p>
          <a:p>
            <a:r>
              <a:rPr lang="en-IN" dirty="0" smtClean="0"/>
              <a:t>If </a:t>
            </a:r>
            <a:r>
              <a:rPr lang="en-IN" dirty="0"/>
              <a:t>there is any issue with the product (Example: SF/</a:t>
            </a:r>
            <a:r>
              <a:rPr lang="en-IN" dirty="0" err="1"/>
              <a:t>Coupa</a:t>
            </a:r>
            <a:r>
              <a:rPr lang="en-IN" dirty="0"/>
              <a:t> </a:t>
            </a:r>
            <a:r>
              <a:rPr lang="en-IN" dirty="0" err="1"/>
              <a:t>etc</a:t>
            </a:r>
            <a:r>
              <a:rPr lang="en-IN" dirty="0"/>
              <a:t>), an case is raised to contact (Example: SF/</a:t>
            </a:r>
            <a:r>
              <a:rPr lang="en-IN" dirty="0" err="1"/>
              <a:t>Coupa</a:t>
            </a:r>
            <a:r>
              <a:rPr lang="en-IN" dirty="0"/>
              <a:t> </a:t>
            </a:r>
            <a:r>
              <a:rPr lang="en-IN" dirty="0" err="1"/>
              <a:t>etc</a:t>
            </a:r>
            <a:r>
              <a:rPr lang="en-IN" dirty="0"/>
              <a:t>), for the same. The same will be notified to the Application Manager. A problem ticket will be created for the same and the issue is tracked though the problem ticket. The problem ticket is linked to the problem ticket and further analysis is done</a:t>
            </a:r>
            <a:r>
              <a:rPr lang="en-IN" dirty="0" smtClean="0"/>
              <a:t>.</a:t>
            </a:r>
          </a:p>
          <a:p>
            <a:pPr marL="114300" indent="0">
              <a:buNone/>
            </a:pPr>
            <a:r>
              <a:rPr lang="en-IN" dirty="0" smtClean="0"/>
              <a:t> </a:t>
            </a:r>
          </a:p>
          <a:p>
            <a:r>
              <a:rPr lang="en-IN" dirty="0" smtClean="0"/>
              <a:t> </a:t>
            </a:r>
            <a:r>
              <a:rPr lang="en-IN" dirty="0"/>
              <a:t>When the action either resolution or clarification is needed by a third party vendor and/or any other stakeholder not available in SNOW </a:t>
            </a:r>
            <a:endParaRPr lang="en-IN" dirty="0" smtClean="0"/>
          </a:p>
          <a:p>
            <a:r>
              <a:rPr lang="en-IN" dirty="0" smtClean="0"/>
              <a:t> </a:t>
            </a:r>
            <a:r>
              <a:rPr lang="en-IN" dirty="0"/>
              <a:t>When multiple tickets are raised for the same issue, a problem ticket is created </a:t>
            </a:r>
            <a:endParaRPr lang="en-IN" dirty="0" smtClean="0"/>
          </a:p>
          <a:p>
            <a:r>
              <a:rPr lang="en-IN" dirty="0" smtClean="0"/>
              <a:t>When </a:t>
            </a:r>
            <a:r>
              <a:rPr lang="en-IN" dirty="0"/>
              <a:t>there is no workaround or timely resolution available for an incident that’s being worked upon </a:t>
            </a:r>
            <a:endParaRPr lang="en-IN" dirty="0" smtClean="0"/>
          </a:p>
          <a:p>
            <a:r>
              <a:rPr lang="en-IN" dirty="0" smtClean="0"/>
              <a:t>Any </a:t>
            </a:r>
            <a:r>
              <a:rPr lang="en-IN" dirty="0"/>
              <a:t>known potential issue (pro-active problem management).</a:t>
            </a:r>
          </a:p>
        </p:txBody>
      </p:sp>
    </p:spTree>
    <p:extLst>
      <p:ext uri="{BB962C8B-B14F-4D97-AF65-F5344CB8AC3E}">
        <p14:creationId xmlns:p14="http://schemas.microsoft.com/office/powerpoint/2010/main" val="320676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Resolved</a:t>
            </a:r>
            <a:endParaRPr lang="en-IN" dirty="0"/>
          </a:p>
        </p:txBody>
      </p:sp>
      <p:sp>
        <p:nvSpPr>
          <p:cNvPr id="3" name="Content Placeholder 2"/>
          <p:cNvSpPr>
            <a:spLocks noGrp="1"/>
          </p:cNvSpPr>
          <p:nvPr>
            <p:ph idx="1"/>
          </p:nvPr>
        </p:nvSpPr>
        <p:spPr/>
        <p:txBody>
          <a:bodyPr/>
          <a:lstStyle/>
          <a:p>
            <a:r>
              <a:rPr lang="en-IN" dirty="0" smtClean="0"/>
              <a:t>The </a:t>
            </a:r>
            <a:r>
              <a:rPr lang="en-IN" dirty="0"/>
              <a:t>status of ticket is changed to resolved only when </a:t>
            </a:r>
          </a:p>
          <a:p>
            <a:r>
              <a:rPr lang="en-IN" dirty="0" smtClean="0"/>
              <a:t>The </a:t>
            </a:r>
            <a:r>
              <a:rPr lang="en-IN" dirty="0"/>
              <a:t>root cause is identified and a permanent resolution is in place </a:t>
            </a:r>
            <a:endParaRPr lang="en-IN" dirty="0" smtClean="0"/>
          </a:p>
          <a:p>
            <a:r>
              <a:rPr lang="en-IN" dirty="0" smtClean="0"/>
              <a:t> </a:t>
            </a:r>
            <a:r>
              <a:rPr lang="en-IN" dirty="0"/>
              <a:t>Do a quick check in the database to see if this is a known error; If so, apply the solution</a:t>
            </a:r>
          </a:p>
        </p:txBody>
      </p:sp>
    </p:spTree>
    <p:extLst>
      <p:ext uri="{BB962C8B-B14F-4D97-AF65-F5344CB8AC3E}">
        <p14:creationId xmlns:p14="http://schemas.microsoft.com/office/powerpoint/2010/main" val="320676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Management Process</a:t>
            </a:r>
            <a:endParaRPr lang="en-IN" dirty="0"/>
          </a:p>
        </p:txBody>
      </p:sp>
      <p:sp>
        <p:nvSpPr>
          <p:cNvPr id="3" name="Content Placeholder 2"/>
          <p:cNvSpPr>
            <a:spLocks noGrp="1"/>
          </p:cNvSpPr>
          <p:nvPr>
            <p:ph idx="1"/>
          </p:nvPr>
        </p:nvSpPr>
        <p:spPr/>
        <p:txBody>
          <a:bodyPr/>
          <a:lstStyle/>
          <a:p>
            <a:r>
              <a:rPr lang="en-IN" dirty="0"/>
              <a:t>A problem ticket can be created for various multiple reasons as detailed below including both pro-active problem management and/or re-active problem management</a:t>
            </a:r>
            <a:r>
              <a:rPr lang="en-IN" dirty="0" smtClean="0"/>
              <a:t>.</a:t>
            </a:r>
          </a:p>
          <a:p>
            <a:endParaRPr lang="en-IN" dirty="0"/>
          </a:p>
          <a:p>
            <a:r>
              <a:rPr lang="en-IN" dirty="0" smtClean="0"/>
              <a:t>Proactive </a:t>
            </a:r>
          </a:p>
          <a:p>
            <a:endParaRPr lang="en-IN" dirty="0"/>
          </a:p>
          <a:p>
            <a:r>
              <a:rPr lang="en-IN" dirty="0" smtClean="0"/>
              <a:t>Reactive   </a:t>
            </a:r>
          </a:p>
          <a:p>
            <a:endParaRPr lang="en-IN" dirty="0"/>
          </a:p>
        </p:txBody>
      </p:sp>
    </p:spTree>
    <p:extLst>
      <p:ext uri="{BB962C8B-B14F-4D97-AF65-F5344CB8AC3E}">
        <p14:creationId xmlns:p14="http://schemas.microsoft.com/office/powerpoint/2010/main" val="320676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idx="1"/>
          </p:nvPr>
        </p:nvSpPr>
        <p:spPr/>
        <p:txBody>
          <a:bodyPr/>
          <a:lstStyle/>
          <a:p>
            <a:r>
              <a:rPr lang="en-IN" dirty="0"/>
              <a:t>If there is any issue with the product (Example: SF/</a:t>
            </a:r>
            <a:r>
              <a:rPr lang="en-IN" dirty="0" err="1"/>
              <a:t>Coupa</a:t>
            </a:r>
            <a:r>
              <a:rPr lang="en-IN" dirty="0"/>
              <a:t> </a:t>
            </a:r>
            <a:r>
              <a:rPr lang="en-IN" dirty="0" err="1"/>
              <a:t>etc</a:t>
            </a:r>
            <a:r>
              <a:rPr lang="en-IN" dirty="0"/>
              <a:t>), an case is raised to contact (Example: SF/</a:t>
            </a:r>
            <a:r>
              <a:rPr lang="en-IN" dirty="0" err="1"/>
              <a:t>Coupa</a:t>
            </a:r>
            <a:r>
              <a:rPr lang="en-IN" dirty="0"/>
              <a:t> </a:t>
            </a:r>
            <a:r>
              <a:rPr lang="en-IN" dirty="0" err="1"/>
              <a:t>etc</a:t>
            </a:r>
            <a:r>
              <a:rPr lang="en-IN" dirty="0"/>
              <a:t>), for the same. The same will be notified to the Application Manager. A problem ticket will be created for the same and the issue is tracked though the problem ticket. The problem ticket is linked to the problem ticket and further analysis is </a:t>
            </a:r>
            <a:r>
              <a:rPr lang="en-IN" dirty="0" smtClean="0"/>
              <a:t>done.</a:t>
            </a:r>
          </a:p>
          <a:p>
            <a:r>
              <a:rPr lang="en-IN" dirty="0"/>
              <a:t>When multiple tickets are raised for the same issue, a problem ticket is created </a:t>
            </a:r>
            <a:endParaRPr lang="en-IN" dirty="0" smtClean="0"/>
          </a:p>
          <a:p>
            <a:r>
              <a:rPr lang="en-IN" dirty="0" smtClean="0"/>
              <a:t> </a:t>
            </a:r>
            <a:r>
              <a:rPr lang="en-IN" dirty="0"/>
              <a:t>When there is no workaround or timely resolution available for an incident that’s being worked upon </a:t>
            </a:r>
            <a:endParaRPr lang="en-IN" dirty="0" smtClean="0"/>
          </a:p>
          <a:p>
            <a:r>
              <a:rPr lang="en-IN" dirty="0" smtClean="0"/>
              <a:t> </a:t>
            </a:r>
            <a:r>
              <a:rPr lang="en-IN" dirty="0"/>
              <a:t>Any known potential issue (pro-active problem management) </a:t>
            </a:r>
          </a:p>
        </p:txBody>
      </p:sp>
    </p:spTree>
    <p:extLst>
      <p:ext uri="{BB962C8B-B14F-4D97-AF65-F5344CB8AC3E}">
        <p14:creationId xmlns:p14="http://schemas.microsoft.com/office/powerpoint/2010/main" val="3206766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idx="1"/>
          </p:nvPr>
        </p:nvSpPr>
        <p:spPr>
          <a:xfrm>
            <a:off x="457200" y="1600200"/>
            <a:ext cx="7620000" cy="4925144"/>
          </a:xfrm>
        </p:spPr>
        <p:txBody>
          <a:bodyPr>
            <a:normAutofit/>
          </a:bodyPr>
          <a:lstStyle/>
          <a:p>
            <a:pPr marL="114300" indent="0">
              <a:buNone/>
            </a:pPr>
            <a:r>
              <a:rPr lang="en-IN" dirty="0" smtClean="0"/>
              <a:t>open</a:t>
            </a:r>
          </a:p>
          <a:p>
            <a:pPr marL="114300" indent="0">
              <a:buNone/>
            </a:pPr>
            <a:endParaRPr lang="en-IN" dirty="0" smtClean="0"/>
          </a:p>
          <a:p>
            <a:pPr marL="114300" indent="0">
              <a:buNone/>
            </a:pPr>
            <a:r>
              <a:rPr lang="en-IN" dirty="0" smtClean="0"/>
              <a:t>The </a:t>
            </a:r>
            <a:r>
              <a:rPr lang="en-IN" dirty="0"/>
              <a:t>initiate state of a problem ticket is open when its created. Either the problem owner or triage team validates the ticket on priority, CI, Prefix code and assigns to right group/person for further analysis of ticket</a:t>
            </a:r>
            <a:r>
              <a:rPr lang="en-IN" dirty="0" smtClean="0"/>
              <a:t>.</a:t>
            </a:r>
          </a:p>
          <a:p>
            <a:pPr marL="114300" indent="0">
              <a:buNone/>
            </a:pPr>
            <a:endParaRPr lang="en-IN" dirty="0"/>
          </a:p>
          <a:p>
            <a:pPr marL="114300" indent="0">
              <a:buNone/>
            </a:pPr>
            <a:r>
              <a:rPr lang="en-IN" dirty="0" smtClean="0"/>
              <a:t>In Analysis</a:t>
            </a:r>
          </a:p>
          <a:p>
            <a:pPr marL="114300" indent="0">
              <a:buNone/>
            </a:pPr>
            <a:endParaRPr lang="en-IN" dirty="0"/>
          </a:p>
          <a:p>
            <a:pPr marL="114300" indent="0">
              <a:buNone/>
            </a:pPr>
            <a:r>
              <a:rPr lang="en-IN" dirty="0" smtClean="0"/>
              <a:t>Update min frequency 4 days </a:t>
            </a:r>
            <a:endParaRPr lang="en-IN" dirty="0"/>
          </a:p>
        </p:txBody>
      </p:sp>
    </p:spTree>
    <p:extLst>
      <p:ext uri="{BB962C8B-B14F-4D97-AF65-F5344CB8AC3E}">
        <p14:creationId xmlns:p14="http://schemas.microsoft.com/office/powerpoint/2010/main" val="320676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idx="1"/>
          </p:nvPr>
        </p:nvSpPr>
        <p:spPr/>
        <p:txBody>
          <a:bodyPr/>
          <a:lstStyle/>
          <a:p>
            <a:r>
              <a:rPr lang="en-IN" dirty="0" smtClean="0"/>
              <a:t>Founded in 1863</a:t>
            </a:r>
          </a:p>
          <a:p>
            <a:r>
              <a:rPr lang="en-IN" dirty="0" smtClean="0"/>
              <a:t>Acquired GE Insurance 2006</a:t>
            </a:r>
            <a:endParaRPr lang="en-IN" dirty="0"/>
          </a:p>
        </p:txBody>
      </p:sp>
    </p:spTree>
    <p:extLst>
      <p:ext uri="{BB962C8B-B14F-4D97-AF65-F5344CB8AC3E}">
        <p14:creationId xmlns:p14="http://schemas.microsoft.com/office/powerpoint/2010/main" val="38526082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idx="1"/>
          </p:nvPr>
        </p:nvSpPr>
        <p:spPr/>
        <p:txBody>
          <a:bodyPr/>
          <a:lstStyle/>
          <a:p>
            <a:pPr marL="114300" indent="0">
              <a:buNone/>
            </a:pPr>
            <a:r>
              <a:rPr lang="en-IN" dirty="0" smtClean="0"/>
              <a:t>----In Analysis – 3</a:t>
            </a:r>
            <a:r>
              <a:rPr lang="en-IN" baseline="30000" dirty="0" smtClean="0"/>
              <a:t>rd</a:t>
            </a:r>
            <a:r>
              <a:rPr lang="en-IN" dirty="0" smtClean="0"/>
              <a:t> party relevant</a:t>
            </a:r>
          </a:p>
          <a:p>
            <a:r>
              <a:rPr lang="en-IN" dirty="0" smtClean="0"/>
              <a:t>flag checked</a:t>
            </a:r>
          </a:p>
          <a:p>
            <a:r>
              <a:rPr lang="en-IN" dirty="0" smtClean="0"/>
              <a:t>CN in External ID</a:t>
            </a:r>
          </a:p>
          <a:p>
            <a:r>
              <a:rPr lang="en-IN" dirty="0" smtClean="0"/>
              <a:t>Update once in a week</a:t>
            </a:r>
          </a:p>
          <a:p>
            <a:pPr marL="114300" indent="0">
              <a:buNone/>
            </a:pPr>
            <a:endParaRPr lang="en-IN" dirty="0" smtClean="0"/>
          </a:p>
        </p:txBody>
      </p:sp>
    </p:spTree>
    <p:extLst>
      <p:ext uri="{BB962C8B-B14F-4D97-AF65-F5344CB8AC3E}">
        <p14:creationId xmlns:p14="http://schemas.microsoft.com/office/powerpoint/2010/main" val="3206766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3</a:t>
            </a:r>
            <a:r>
              <a:rPr lang="en-IN" baseline="30000" dirty="0" smtClean="0"/>
              <a:t>rd</a:t>
            </a:r>
            <a:r>
              <a:rPr lang="en-IN" dirty="0" smtClean="0"/>
              <a:t> party relevant status</a:t>
            </a:r>
            <a:endParaRPr lang="en-IN" dirty="0"/>
          </a:p>
        </p:txBody>
      </p:sp>
      <p:sp>
        <p:nvSpPr>
          <p:cNvPr id="3" name="Content Placeholder 2"/>
          <p:cNvSpPr>
            <a:spLocks noGrp="1"/>
          </p:cNvSpPr>
          <p:nvPr>
            <p:ph idx="1"/>
          </p:nvPr>
        </p:nvSpPr>
        <p:spPr/>
        <p:txBody>
          <a:bodyPr/>
          <a:lstStyle/>
          <a:p>
            <a:r>
              <a:rPr lang="en-IN" dirty="0" smtClean="0"/>
              <a:t>Pending feedback system provider</a:t>
            </a:r>
          </a:p>
          <a:p>
            <a:r>
              <a:rPr lang="en-IN" dirty="0" smtClean="0"/>
              <a:t>Fixed – ready for testing</a:t>
            </a:r>
          </a:p>
          <a:p>
            <a:r>
              <a:rPr lang="en-IN" dirty="0" smtClean="0"/>
              <a:t>Tested successfully</a:t>
            </a:r>
          </a:p>
          <a:p>
            <a:r>
              <a:rPr lang="en-IN" dirty="0" smtClean="0"/>
              <a:t>Retest failed</a:t>
            </a:r>
          </a:p>
          <a:p>
            <a:r>
              <a:rPr lang="en-IN" dirty="0" smtClean="0"/>
              <a:t>Fixed for future release</a:t>
            </a:r>
          </a:p>
          <a:p>
            <a:endParaRPr lang="en-IN" dirty="0"/>
          </a:p>
        </p:txBody>
      </p:sp>
    </p:spTree>
    <p:extLst>
      <p:ext uri="{BB962C8B-B14F-4D97-AF65-F5344CB8AC3E}">
        <p14:creationId xmlns:p14="http://schemas.microsoft.com/office/powerpoint/2010/main" val="3206766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Waiting for change</a:t>
            </a:r>
            <a:endParaRPr lang="en-IN"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3206766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320676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658615"/>
          </a:xfrm>
        </p:spPr>
        <p:txBody>
          <a:bodyPr>
            <a:normAutofit fontScale="90000"/>
          </a:bodyPr>
          <a:lstStyle/>
          <a:p>
            <a:r>
              <a:rPr lang="en-IN" dirty="0" smtClean="0"/>
              <a:t>Incident Management</a:t>
            </a:r>
            <a:br>
              <a:rPr lang="en-IN" dirty="0" smtClean="0"/>
            </a:br>
            <a:r>
              <a:rPr lang="en-IN" dirty="0" smtClean="0"/>
              <a:t>Problem Management</a:t>
            </a:r>
            <a:br>
              <a:rPr lang="en-IN" dirty="0" smtClean="0"/>
            </a:br>
            <a:r>
              <a:rPr lang="en-IN" dirty="0" smtClean="0"/>
              <a:t>IMPM</a:t>
            </a:r>
            <a:endParaRPr lang="en-IN" dirty="0"/>
          </a:p>
        </p:txBody>
      </p:sp>
      <p:sp>
        <p:nvSpPr>
          <p:cNvPr id="3" name="Subtitle 2"/>
          <p:cNvSpPr>
            <a:spLocks noGrp="1"/>
          </p:cNvSpPr>
          <p:nvPr>
            <p:ph type="subTitle" idx="1"/>
          </p:nvPr>
        </p:nvSpPr>
        <p:spPr/>
        <p:txBody>
          <a:bodyPr/>
          <a:lstStyle/>
          <a:p>
            <a:r>
              <a:rPr lang="en-IN" dirty="0" smtClean="0"/>
              <a:t> </a:t>
            </a:r>
            <a:endParaRPr lang="en-IN" dirty="0"/>
          </a:p>
        </p:txBody>
      </p:sp>
    </p:spTree>
    <p:extLst>
      <p:ext uri="{BB962C8B-B14F-4D97-AF65-F5344CB8AC3E}">
        <p14:creationId xmlns:p14="http://schemas.microsoft.com/office/powerpoint/2010/main" val="1400362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incident</a:t>
            </a:r>
            <a:endParaRPr lang="en-IN" dirty="0"/>
          </a:p>
        </p:txBody>
      </p:sp>
      <p:sp>
        <p:nvSpPr>
          <p:cNvPr id="3" name="Content Placeholder 2"/>
          <p:cNvSpPr>
            <a:spLocks noGrp="1"/>
          </p:cNvSpPr>
          <p:nvPr>
            <p:ph idx="1"/>
          </p:nvPr>
        </p:nvSpPr>
        <p:spPr/>
        <p:txBody>
          <a:bodyPr/>
          <a:lstStyle/>
          <a:p>
            <a:r>
              <a:rPr lang="en-IN" dirty="0" smtClean="0"/>
              <a:t>Unplanned interruption </a:t>
            </a:r>
          </a:p>
          <a:p>
            <a:r>
              <a:rPr lang="en-IN" dirty="0" smtClean="0"/>
              <a:t>Service Quality</a:t>
            </a:r>
          </a:p>
          <a:p>
            <a:r>
              <a:rPr lang="en-IN" dirty="0" smtClean="0"/>
              <a:t>Customer Product</a:t>
            </a:r>
            <a:endParaRPr lang="en-IN" dirty="0"/>
          </a:p>
        </p:txBody>
      </p:sp>
    </p:spTree>
    <p:extLst>
      <p:ext uri="{BB962C8B-B14F-4D97-AF65-F5344CB8AC3E}">
        <p14:creationId xmlns:p14="http://schemas.microsoft.com/office/powerpoint/2010/main" val="2888460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Incident Management Process</a:t>
            </a:r>
            <a:endParaRPr lang="en-IN" dirty="0"/>
          </a:p>
        </p:txBody>
      </p:sp>
      <p:sp>
        <p:nvSpPr>
          <p:cNvPr id="3" name="Content Placeholder 2"/>
          <p:cNvSpPr>
            <a:spLocks noGrp="1"/>
          </p:cNvSpPr>
          <p:nvPr>
            <p:ph idx="1"/>
          </p:nvPr>
        </p:nvSpPr>
        <p:spPr/>
        <p:txBody>
          <a:bodyPr>
            <a:normAutofit/>
          </a:bodyPr>
          <a:lstStyle/>
          <a:p>
            <a:r>
              <a:rPr lang="en-IN" dirty="0" smtClean="0"/>
              <a:t>Triage</a:t>
            </a:r>
          </a:p>
          <a:p>
            <a:r>
              <a:rPr lang="en-IN" dirty="0" smtClean="0"/>
              <a:t>Goal of IM</a:t>
            </a:r>
          </a:p>
          <a:p>
            <a:r>
              <a:rPr lang="en-IN" dirty="0" smtClean="0"/>
              <a:t>The triage team then validates the ticket on priority, Configuration Item, incident type and assigns to right application or person for further analysis of ticket.(</a:t>
            </a:r>
            <a:r>
              <a:rPr lang="en-IN" dirty="0" err="1" smtClean="0"/>
              <a:t>reportedstage</a:t>
            </a:r>
            <a:r>
              <a:rPr lang="en-IN" dirty="0" smtClean="0"/>
              <a:t> to </a:t>
            </a:r>
            <a:r>
              <a:rPr lang="en-IN" dirty="0" err="1" smtClean="0"/>
              <a:t>closedstage</a:t>
            </a:r>
            <a:r>
              <a:rPr lang="en-IN" dirty="0" smtClean="0"/>
              <a:t>)</a:t>
            </a:r>
          </a:p>
        </p:txBody>
      </p:sp>
    </p:spTree>
    <p:extLst>
      <p:ext uri="{BB962C8B-B14F-4D97-AF65-F5344CB8AC3E}">
        <p14:creationId xmlns:p14="http://schemas.microsoft.com/office/powerpoint/2010/main" val="2193248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idx="1"/>
          </p:nvPr>
        </p:nvSpPr>
        <p:spPr/>
        <p:txBody>
          <a:bodyPr/>
          <a:lstStyle/>
          <a:p>
            <a:r>
              <a:rPr lang="en-IN" dirty="0" smtClean="0"/>
              <a:t>Response time </a:t>
            </a:r>
          </a:p>
          <a:p>
            <a:endParaRPr lang="en-IN" dirty="0"/>
          </a:p>
          <a:p>
            <a:pPr marL="114300" indent="0">
              <a:buNone/>
            </a:pPr>
            <a:r>
              <a:rPr lang="en-IN" dirty="0" smtClean="0"/>
              <a:t>Dear </a:t>
            </a:r>
            <a:r>
              <a:rPr lang="en-IN" dirty="0"/>
              <a:t>User, We have acknowledged your request. We will </a:t>
            </a:r>
            <a:r>
              <a:rPr lang="en-IN" dirty="0" err="1"/>
              <a:t>analyze</a:t>
            </a:r>
            <a:r>
              <a:rPr lang="en-IN" dirty="0"/>
              <a:t> &amp; get </a:t>
            </a:r>
            <a:r>
              <a:rPr lang="en-IN" dirty="0" smtClean="0"/>
              <a:t>back </a:t>
            </a:r>
            <a:r>
              <a:rPr lang="en-IN" dirty="0"/>
              <a:t>to you with an </a:t>
            </a:r>
            <a:r>
              <a:rPr lang="en-IN" dirty="0" smtClean="0"/>
              <a:t>update</a:t>
            </a:r>
          </a:p>
          <a:p>
            <a:pPr marL="114300" indent="0">
              <a:buNone/>
            </a:pPr>
            <a:endParaRPr lang="en-IN" dirty="0"/>
          </a:p>
          <a:p>
            <a:pPr marL="114300" indent="0">
              <a:buNone/>
            </a:pPr>
            <a:endParaRPr lang="en-IN" dirty="0" smtClean="0"/>
          </a:p>
          <a:p>
            <a:pPr marL="114300" indent="0">
              <a:buNone/>
            </a:pPr>
            <a:r>
              <a:rPr lang="en-IN" dirty="0" smtClean="0"/>
              <a:t>3 types of application </a:t>
            </a:r>
          </a:p>
          <a:p>
            <a:pPr marL="114300" indent="0">
              <a:buNone/>
            </a:pPr>
            <a:r>
              <a:rPr lang="en-IN" dirty="0" smtClean="0"/>
              <a:t>Platinum-</a:t>
            </a:r>
            <a:r>
              <a:rPr lang="en-IN" dirty="0" err="1" smtClean="0"/>
              <a:t>MyHR</a:t>
            </a:r>
            <a:endParaRPr lang="en-IN" dirty="0" smtClean="0"/>
          </a:p>
          <a:p>
            <a:pPr marL="114300" indent="0">
              <a:buNone/>
            </a:pPr>
            <a:r>
              <a:rPr lang="en-IN" dirty="0" smtClean="0"/>
              <a:t>Gold-CONCOR</a:t>
            </a:r>
          </a:p>
          <a:p>
            <a:pPr marL="114300" indent="0">
              <a:buNone/>
            </a:pPr>
            <a:r>
              <a:rPr lang="en-IN" dirty="0" smtClean="0"/>
              <a:t>Silver-payrolls</a:t>
            </a:r>
            <a:endParaRPr lang="en-IN" dirty="0"/>
          </a:p>
        </p:txBody>
      </p:sp>
    </p:spTree>
    <p:extLst>
      <p:ext uri="{BB962C8B-B14F-4D97-AF65-F5344CB8AC3E}">
        <p14:creationId xmlns:p14="http://schemas.microsoft.com/office/powerpoint/2010/main" val="658944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Priority</a:t>
            </a:r>
            <a:endParaRPr lang="en-IN" dirty="0"/>
          </a:p>
        </p:txBody>
      </p:sp>
      <p:sp>
        <p:nvSpPr>
          <p:cNvPr id="3" name="Content Placeholder 2"/>
          <p:cNvSpPr>
            <a:spLocks noGrp="1"/>
          </p:cNvSpPr>
          <p:nvPr>
            <p:ph idx="1"/>
          </p:nvPr>
        </p:nvSpPr>
        <p:spPr/>
        <p:txBody>
          <a:bodyPr/>
          <a:lstStyle/>
          <a:p>
            <a:endParaRPr lang="en-IN" dirty="0"/>
          </a:p>
          <a:p>
            <a:pPr marL="114300" indent="0">
              <a:buNone/>
            </a:pPr>
            <a:r>
              <a:rPr lang="en-IN" dirty="0" smtClean="0"/>
              <a:t>Priority </a:t>
            </a:r>
          </a:p>
          <a:p>
            <a:pPr marL="114300" indent="0">
              <a:buNone/>
            </a:pPr>
            <a:r>
              <a:rPr lang="en-IN" dirty="0" smtClean="0"/>
              <a:t>Impact </a:t>
            </a:r>
            <a:r>
              <a:rPr lang="en-IN" dirty="0"/>
              <a:t>and urgency</a:t>
            </a:r>
          </a:p>
          <a:p>
            <a:endParaRPr lang="en-IN" dirty="0" smtClean="0"/>
          </a:p>
          <a:p>
            <a:r>
              <a:rPr lang="en-IN" dirty="0" smtClean="0"/>
              <a:t>Critical</a:t>
            </a:r>
          </a:p>
          <a:p>
            <a:r>
              <a:rPr lang="en-IN" dirty="0" smtClean="0"/>
              <a:t>High</a:t>
            </a:r>
          </a:p>
          <a:p>
            <a:r>
              <a:rPr lang="en-IN" dirty="0" smtClean="0"/>
              <a:t>Medium</a:t>
            </a:r>
          </a:p>
          <a:p>
            <a:r>
              <a:rPr lang="en-IN" dirty="0" smtClean="0"/>
              <a:t>Standard</a:t>
            </a:r>
            <a:endParaRPr lang="en-IN" dirty="0"/>
          </a:p>
        </p:txBody>
      </p:sp>
    </p:spTree>
    <p:extLst>
      <p:ext uri="{BB962C8B-B14F-4D97-AF65-F5344CB8AC3E}">
        <p14:creationId xmlns:p14="http://schemas.microsoft.com/office/powerpoint/2010/main" val="2390003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 – in progress</a:t>
            </a:r>
            <a:endParaRPr lang="en-IN" dirty="0"/>
          </a:p>
        </p:txBody>
      </p:sp>
      <p:sp>
        <p:nvSpPr>
          <p:cNvPr id="3" name="Content Placeholder 2"/>
          <p:cNvSpPr>
            <a:spLocks noGrp="1"/>
          </p:cNvSpPr>
          <p:nvPr>
            <p:ph idx="1"/>
          </p:nvPr>
        </p:nvSpPr>
        <p:spPr/>
        <p:txBody>
          <a:bodyPr>
            <a:normAutofit fontScale="92500" lnSpcReduction="20000"/>
          </a:bodyPr>
          <a:lstStyle/>
          <a:p>
            <a:r>
              <a:rPr lang="en-IN" dirty="0"/>
              <a:t>As soon as incident owner sees a ticket, a quick check on Inquiry </a:t>
            </a:r>
            <a:r>
              <a:rPr lang="en-IN" dirty="0" smtClean="0"/>
              <a:t>type </a:t>
            </a:r>
            <a:r>
              <a:rPr lang="en-IN" dirty="0"/>
              <a:t>(Inquiry, </a:t>
            </a:r>
            <a:r>
              <a:rPr lang="en-IN" dirty="0" err="1" smtClean="0"/>
              <a:t>Incident,Feedback</a:t>
            </a:r>
            <a:r>
              <a:rPr lang="en-IN" dirty="0" smtClean="0"/>
              <a:t>) priority is made.</a:t>
            </a:r>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pPr marL="114300" indent="0">
              <a:buNone/>
            </a:pPr>
            <a:r>
              <a:rPr lang="en-IN" dirty="0" smtClean="0"/>
              <a:t> </a:t>
            </a:r>
          </a:p>
          <a:p>
            <a:endParaRPr lang="en-IN" dirty="0"/>
          </a:p>
          <a:p>
            <a:r>
              <a:rPr lang="en-IN" dirty="0"/>
              <a:t>Ticket update should happen </a:t>
            </a:r>
            <a:r>
              <a:rPr lang="en-IN" dirty="0" err="1"/>
              <a:t>atleast</a:t>
            </a:r>
            <a:r>
              <a:rPr lang="en-IN" dirty="0"/>
              <a:t> with a minimum frequency of 4 days either in customer communication field or in work notes of SNOW</a:t>
            </a:r>
          </a:p>
        </p:txBody>
      </p:sp>
      <p:pic>
        <p:nvPicPr>
          <p:cNvPr id="5" name="Picture 4"/>
          <p:cNvPicPr>
            <a:picLocks noChangeAspect="1"/>
          </p:cNvPicPr>
          <p:nvPr/>
        </p:nvPicPr>
        <p:blipFill>
          <a:blip r:embed="rId2"/>
          <a:stretch>
            <a:fillRect/>
          </a:stretch>
        </p:blipFill>
        <p:spPr>
          <a:xfrm>
            <a:off x="683568" y="2348880"/>
            <a:ext cx="6934199" cy="2895601"/>
          </a:xfrm>
          <a:prstGeom prst="rect">
            <a:avLst/>
          </a:prstGeom>
        </p:spPr>
      </p:pic>
    </p:spTree>
    <p:extLst>
      <p:ext uri="{BB962C8B-B14F-4D97-AF65-F5344CB8AC3E}">
        <p14:creationId xmlns:p14="http://schemas.microsoft.com/office/powerpoint/2010/main" val="320676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idx="1"/>
          </p:nvPr>
        </p:nvSpPr>
        <p:spPr/>
        <p:txBody>
          <a:bodyPr/>
          <a:lstStyle/>
          <a:p>
            <a:r>
              <a:rPr lang="en-IN" dirty="0"/>
              <a:t>Customer needs to be kept informed on the progress at regular intervals through customer communication field in SNOW</a:t>
            </a:r>
          </a:p>
        </p:txBody>
      </p:sp>
    </p:spTree>
    <p:extLst>
      <p:ext uri="{BB962C8B-B14F-4D97-AF65-F5344CB8AC3E}">
        <p14:creationId xmlns:p14="http://schemas.microsoft.com/office/powerpoint/2010/main" val="3206766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2016</TotalTime>
  <Words>850</Words>
  <Application>Microsoft Office PowerPoint</Application>
  <PresentationFormat>On-screen Show (4:3)</PresentationFormat>
  <Paragraphs>117</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Adjacency</vt:lpstr>
      <vt:lpstr>Swiss Re overview</vt:lpstr>
      <vt:lpstr> </vt:lpstr>
      <vt:lpstr>Incident Management Problem Management IMPM</vt:lpstr>
      <vt:lpstr>incident</vt:lpstr>
      <vt:lpstr>Incident Management Process</vt:lpstr>
      <vt:lpstr> </vt:lpstr>
      <vt:lpstr>Priority</vt:lpstr>
      <vt:lpstr>IMP – in progress</vt:lpstr>
      <vt:lpstr> </vt:lpstr>
      <vt:lpstr> </vt:lpstr>
      <vt:lpstr>ICM – Waiting for Customer</vt:lpstr>
      <vt:lpstr> </vt:lpstr>
      <vt:lpstr> </vt:lpstr>
      <vt:lpstr>ICM – Waiting For Dependency</vt:lpstr>
      <vt:lpstr> </vt:lpstr>
      <vt:lpstr>Resolved</vt:lpstr>
      <vt:lpstr>Problem Management Process</vt:lpstr>
      <vt:lpstr> </vt:lpstr>
      <vt:lpstr> </vt:lpstr>
      <vt:lpstr> </vt:lpstr>
      <vt:lpstr>3rd party relevant status</vt:lpstr>
      <vt:lpstr>Waiting for change</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Incident Management Problem Management IMPM</dc:title>
  <dc:creator>RAHUL</dc:creator>
  <cp:lastModifiedBy>RAHUL</cp:lastModifiedBy>
  <cp:revision>15</cp:revision>
  <dcterms:created xsi:type="dcterms:W3CDTF">2018-02-25T16:07:52Z</dcterms:created>
  <dcterms:modified xsi:type="dcterms:W3CDTF">2018-02-27T01:44:24Z</dcterms:modified>
</cp:coreProperties>
</file>