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7" r:id="rId5"/>
    <p:sldId id="258" r:id="rId6"/>
    <p:sldId id="259" r:id="rId7"/>
    <p:sldId id="264" r:id="rId8"/>
    <p:sldId id="265" r:id="rId9"/>
    <p:sldId id="266" r:id="rId10"/>
    <p:sldId id="260" r:id="rId11"/>
    <p:sldId id="261" r:id="rId12"/>
    <p:sldId id="262" r:id="rId13"/>
    <p:sldId id="263" r:id="rId14"/>
    <p:sldId id="267" r:id="rId15"/>
    <p:sldId id="268" r:id="rId16"/>
    <p:sldId id="270"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E1AFDD-51CE-4461-A52B-D7273204AFE0}" type="datetimeFigureOut">
              <a:rPr lang="en-US" smtClean="0"/>
              <a:t>2/6/2018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23B78A-89B5-4CFB-9D1D-06AF7BCF48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23B78A-89B5-4CFB-9D1D-06AF7BCF48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23B78A-89B5-4CFB-9D1D-06AF7BCF48E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709924-6D4B-46E0-AA54-4740D0BCFAB3}"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126646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09924-6D4B-46E0-AA54-4740D0BCFAB3}"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2221265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709924-6D4B-46E0-AA54-4740D0BCFAB3}"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312467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709924-6D4B-46E0-AA54-4740D0BCFAB3}"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3603617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709924-6D4B-46E0-AA54-4740D0BCFAB3}" type="datetimeFigureOut">
              <a:rPr lang="en-US" smtClean="0"/>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3159081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09924-6D4B-46E0-AA54-4740D0BCFAB3}" type="datetimeFigureOut">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984237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09924-6D4B-46E0-AA54-4740D0BCFAB3}" type="datetimeFigureOut">
              <a:rPr lang="en-US" smtClean="0"/>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631496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09924-6D4B-46E0-AA54-4740D0BCFAB3}"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46265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23B78A-89B5-4CFB-9D1D-06AF7BCF48E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09924-6D4B-46E0-AA54-4740D0BCFAB3}"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486945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09924-6D4B-46E0-AA54-4740D0BCFAB3}"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35304839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09924-6D4B-46E0-AA54-4740D0BCFAB3}"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12F7C-A490-40BA-8422-A4B4DAA9A407}" type="slidenum">
              <a:rPr lang="en-US" smtClean="0"/>
              <a:t>‹#›</a:t>
            </a:fld>
            <a:endParaRPr lang="en-US"/>
          </a:p>
        </p:txBody>
      </p:sp>
    </p:spTree>
    <p:extLst>
      <p:ext uri="{BB962C8B-B14F-4D97-AF65-F5344CB8AC3E}">
        <p14:creationId xmlns:p14="http://schemas.microsoft.com/office/powerpoint/2010/main" val="1410353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CDCE2E-E02B-49AC-BAB2-BA5A9623B584}"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1530914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CDCE2E-E02B-49AC-BAB2-BA5A9623B584}"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2851231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DCE2E-E02B-49AC-BAB2-BA5A9623B584}"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3098057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CDCE2E-E02B-49AC-BAB2-BA5A9623B584}"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3164702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CDCE2E-E02B-49AC-BAB2-BA5A9623B584}" type="datetimeFigureOut">
              <a:rPr lang="en-US" smtClean="0"/>
              <a:t>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5696004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CDCE2E-E02B-49AC-BAB2-BA5A9623B584}" type="datetimeFigureOut">
              <a:rPr lang="en-US" smtClean="0"/>
              <a:t>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1312918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DCE2E-E02B-49AC-BAB2-BA5A9623B584}" type="datetimeFigureOut">
              <a:rPr lang="en-US" smtClean="0"/>
              <a:t>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120996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23B78A-89B5-4CFB-9D1D-06AF7BCF48E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DCE2E-E02B-49AC-BAB2-BA5A9623B584}"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2885967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DCE2E-E02B-49AC-BAB2-BA5A9623B584}" type="datetimeFigureOut">
              <a:rPr lang="en-US" smtClean="0"/>
              <a:t>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734160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CDCE2E-E02B-49AC-BAB2-BA5A9623B584}"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35231432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CDCE2E-E02B-49AC-BAB2-BA5A9623B584}" type="datetimeFigureOut">
              <a:rPr lang="en-US" smtClean="0"/>
              <a:t>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46754-8C97-4114-8ED3-778F42B6E286}" type="slidenum">
              <a:rPr lang="en-US" smtClean="0"/>
              <a:t>‹#›</a:t>
            </a:fld>
            <a:endParaRPr lang="en-US"/>
          </a:p>
        </p:txBody>
      </p:sp>
    </p:spTree>
    <p:extLst>
      <p:ext uri="{BB962C8B-B14F-4D97-AF65-F5344CB8AC3E}">
        <p14:creationId xmlns:p14="http://schemas.microsoft.com/office/powerpoint/2010/main" val="274320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23B78A-89B5-4CFB-9D1D-06AF7BCF48E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23B78A-89B5-4CFB-9D1D-06AF7BCF48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23B78A-89B5-4CFB-9D1D-06AF7BCF48E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E1AFDD-51CE-4461-A52B-D7273204AFE0}" type="datetimeFigureOut">
              <a:rPr lang="en-US" smtClean="0"/>
              <a:t>2/6/2018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B23B78A-89B5-4CFB-9D1D-06AF7BCF48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E1AFDD-51CE-4461-A52B-D7273204AFE0}" type="datetimeFigureOut">
              <a:rPr lang="en-US" smtClean="0"/>
              <a:t>2/6/2018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23B78A-89B5-4CFB-9D1D-06AF7BCF48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E1AFDD-51CE-4461-A52B-D7273204AFE0}" type="datetimeFigureOut">
              <a:rPr lang="en-US" smtClean="0"/>
              <a:t>2/6/2018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23B78A-89B5-4CFB-9D1D-06AF7BCF48E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E1AFDD-51CE-4461-A52B-D7273204AFE0}" type="datetimeFigureOut">
              <a:rPr lang="en-US" smtClean="0"/>
              <a:t>2/6/2018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23B78A-89B5-4CFB-9D1D-06AF7BCF48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09924-6D4B-46E0-AA54-4740D0BCFAB3}" type="datetimeFigureOut">
              <a:rPr lang="en-US" smtClean="0"/>
              <a:t>2/6/2018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12F7C-A490-40BA-8422-A4B4DAA9A407}" type="slidenum">
              <a:rPr lang="en-US" smtClean="0"/>
              <a:t>‹#›</a:t>
            </a:fld>
            <a:endParaRPr lang="en-US"/>
          </a:p>
        </p:txBody>
      </p:sp>
    </p:spTree>
    <p:extLst>
      <p:ext uri="{BB962C8B-B14F-4D97-AF65-F5344CB8AC3E}">
        <p14:creationId xmlns:p14="http://schemas.microsoft.com/office/powerpoint/2010/main" val="410437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DCE2E-E02B-49AC-BAB2-BA5A9623B584}" type="datetimeFigureOut">
              <a:rPr lang="en-US" smtClean="0"/>
              <a:t>2/6/2018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46754-8C97-4114-8ED3-778F42B6E286}" type="slidenum">
              <a:rPr lang="en-US" smtClean="0"/>
              <a:t>‹#›</a:t>
            </a:fld>
            <a:endParaRPr lang="en-US"/>
          </a:p>
        </p:txBody>
      </p:sp>
    </p:spTree>
    <p:extLst>
      <p:ext uri="{BB962C8B-B14F-4D97-AF65-F5344CB8AC3E}">
        <p14:creationId xmlns:p14="http://schemas.microsoft.com/office/powerpoint/2010/main" val="625648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SNOW INCIDENT FIELDS</a:t>
            </a:r>
            <a:endParaRPr lang="en-US" dirty="0"/>
          </a:p>
        </p:txBody>
      </p:sp>
      <p:sp>
        <p:nvSpPr>
          <p:cNvPr id="3" name="Subtitle 2"/>
          <p:cNvSpPr>
            <a:spLocks noGrp="1"/>
          </p:cNvSpPr>
          <p:nvPr>
            <p:ph type="subTitle" idx="1"/>
          </p:nvPr>
        </p:nvSpPr>
        <p:spPr/>
        <p:txBody>
          <a:bodyPr>
            <a:normAutofit/>
          </a:bodyPr>
          <a:lstStyle/>
          <a:p>
            <a:r>
              <a:rPr lang="en-US" sz="2400" dirty="0" smtClean="0"/>
              <a:t>SANKET RAUT</a:t>
            </a:r>
            <a:endParaRPr lang="en-US" sz="2400" dirty="0"/>
          </a:p>
        </p:txBody>
      </p:sp>
    </p:spTree>
    <p:extLst>
      <p:ext uri="{BB962C8B-B14F-4D97-AF65-F5344CB8AC3E}">
        <p14:creationId xmlns:p14="http://schemas.microsoft.com/office/powerpoint/2010/main" val="108798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r>
              <a:rPr lang="en-US" sz="2000" dirty="0">
                <a:latin typeface="Times New Roman" panose="02020603050405020304" pitchFamily="18" charset="0"/>
                <a:cs typeface="Times New Roman" panose="02020603050405020304" pitchFamily="18" charset="0"/>
              </a:rPr>
              <a:t>Service: </a:t>
            </a:r>
            <a:r>
              <a:rPr lang="en-US" sz="2000" dirty="0" smtClean="0">
                <a:latin typeface="Times New Roman" panose="02020603050405020304" pitchFamily="18" charset="0"/>
                <a:cs typeface="Times New Roman" panose="02020603050405020304" pitchFamily="18" charset="0"/>
              </a:rPr>
              <a:t>It’s updated on updating configuration item.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Configuration item: </a:t>
            </a:r>
            <a:r>
              <a:rPr lang="en-US" sz="2000" dirty="0" smtClean="0">
                <a:latin typeface="Times New Roman" panose="02020603050405020304" pitchFamily="18" charset="0"/>
                <a:cs typeface="Times New Roman" panose="02020603050405020304" pitchFamily="18" charset="0"/>
              </a:rPr>
              <a:t>It is nothing but the service to which application we provide. If not provided we can find it through customer communication.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Assignment group: The team to which the ticket is assigned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Preferred way to be contacted: Email, skype, call.</a:t>
            </a:r>
          </a:p>
          <a:p>
            <a:r>
              <a:rPr lang="en-US" sz="2000" dirty="0" smtClean="0">
                <a:latin typeface="Times New Roman" panose="02020603050405020304" pitchFamily="18" charset="0"/>
                <a:cs typeface="Times New Roman" panose="02020603050405020304" pitchFamily="18" charset="0"/>
              </a:rPr>
              <a:t>Operations ticket: It is the ticket number which is mentioned in the mail.</a:t>
            </a:r>
          </a:p>
          <a:p>
            <a:r>
              <a:rPr lang="en-US" sz="2000" dirty="0" smtClean="0">
                <a:latin typeface="Times New Roman" panose="02020603050405020304" pitchFamily="18" charset="0"/>
                <a:cs typeface="Times New Roman" panose="02020603050405020304" pitchFamily="18" charset="0"/>
              </a:rPr>
              <a:t>Inquiry number: It is nothing but the incident ticket number.</a:t>
            </a:r>
          </a:p>
          <a:p>
            <a:r>
              <a:rPr lang="en-US" sz="2000" dirty="0" smtClean="0">
                <a:latin typeface="Times New Roman" panose="02020603050405020304" pitchFamily="18" charset="0"/>
                <a:cs typeface="Times New Roman" panose="02020603050405020304" pitchFamily="18" charset="0"/>
              </a:rPr>
              <a:t>Parent: If we get new ticket with the same issue, then one ticket is made parent and one child.</a:t>
            </a:r>
          </a:p>
          <a:p>
            <a:r>
              <a:rPr lang="en-US" sz="2000" dirty="0" smtClean="0">
                <a:latin typeface="Times New Roman" panose="02020603050405020304" pitchFamily="18" charset="0"/>
                <a:cs typeface="Times New Roman" panose="02020603050405020304" pitchFamily="18" charset="0"/>
              </a:rPr>
              <a:t>Child: Any changes made in the parent ticket will be reflected in the child ticket.</a:t>
            </a:r>
          </a:p>
          <a:p>
            <a:r>
              <a:rPr lang="en-US" sz="2000" dirty="0" smtClean="0">
                <a:latin typeface="Times New Roman" panose="02020603050405020304" pitchFamily="18" charset="0"/>
                <a:cs typeface="Times New Roman" panose="02020603050405020304" pitchFamily="18" charset="0"/>
              </a:rPr>
              <a:t>Linked problem: If the incident ticket is not resolved within the time allotted or there is no proper resolution, then one more ticket is created which is problem ticket. This problem ticket is attached to Incident by copying problem number and pasting in incident’s linked number.</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INCIDENT FIELDS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11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sz="2000" dirty="0">
                <a:latin typeface="Times New Roman" panose="02020603050405020304" pitchFamily="18" charset="0"/>
                <a:cs typeface="Times New Roman" panose="02020603050405020304" pitchFamily="18" charset="0"/>
              </a:rPr>
              <a:t>Priority</a:t>
            </a:r>
            <a:r>
              <a:rPr lang="en-US" sz="2000" dirty="0" smtClean="0">
                <a:latin typeface="Times New Roman" panose="02020603050405020304" pitchFamily="18" charset="0"/>
                <a:cs typeface="Times New Roman" panose="02020603050405020304" pitchFamily="18" charset="0"/>
              </a:rPr>
              <a:t>: The priority of the ticket is mentioned in the mail itself. If it is not given then through customer communication it is updated.</a:t>
            </a:r>
          </a:p>
          <a:p>
            <a:pPr lvl="1"/>
            <a:r>
              <a:rPr lang="en-US" sz="2000" dirty="0" smtClean="0">
                <a:latin typeface="Times New Roman" panose="02020603050405020304" pitchFamily="18" charset="0"/>
                <a:cs typeface="Times New Roman" panose="02020603050405020304" pitchFamily="18" charset="0"/>
              </a:rPr>
              <a:t>Priority is of four types:</a:t>
            </a:r>
          </a:p>
          <a:p>
            <a:pPr lvl="2"/>
            <a:r>
              <a:rPr lang="en-US" sz="1800" dirty="0" smtClean="0">
                <a:latin typeface="Times New Roman" panose="02020603050405020304" pitchFamily="18" charset="0"/>
                <a:cs typeface="Times New Roman" panose="02020603050405020304" pitchFamily="18" charset="0"/>
              </a:rPr>
              <a:t>1 –  Critical (15 mins)</a:t>
            </a:r>
          </a:p>
          <a:p>
            <a:pPr lvl="2"/>
            <a:r>
              <a:rPr lang="en-US" sz="1800" dirty="0" smtClean="0">
                <a:latin typeface="Times New Roman" panose="02020603050405020304" pitchFamily="18" charset="0"/>
                <a:cs typeface="Times New Roman" panose="02020603050405020304" pitchFamily="18" charset="0"/>
              </a:rPr>
              <a:t>2 –  High (2 hours)</a:t>
            </a:r>
          </a:p>
          <a:p>
            <a:pPr lvl="2"/>
            <a:r>
              <a:rPr lang="en-US" sz="1800" dirty="0" smtClean="0">
                <a:latin typeface="Times New Roman" panose="02020603050405020304" pitchFamily="18" charset="0"/>
                <a:cs typeface="Times New Roman" panose="02020603050405020304" pitchFamily="18" charset="0"/>
              </a:rPr>
              <a:t>3 –  Medium </a:t>
            </a:r>
            <a:r>
              <a:rPr lang="en-US" sz="1800" dirty="0">
                <a:latin typeface="Times New Roman" panose="02020603050405020304" pitchFamily="18" charset="0"/>
                <a:cs typeface="Times New Roman" panose="02020603050405020304" pitchFamily="18" charset="0"/>
              </a:rPr>
              <a:t>(2 hours)</a:t>
            </a:r>
            <a:endParaRPr lang="en-US" sz="1800" dirty="0" smtClean="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4 –  Standard </a:t>
            </a:r>
            <a:r>
              <a:rPr lang="en-US" sz="1800" dirty="0">
                <a:latin typeface="Times New Roman" panose="02020603050405020304" pitchFamily="18" charset="0"/>
                <a:cs typeface="Times New Roman" panose="02020603050405020304" pitchFamily="18" charset="0"/>
              </a:rPr>
              <a:t>(2 hours)</a:t>
            </a:r>
            <a:endParaRPr lang="en-US" sz="1800" dirty="0" smtClean="0">
              <a:latin typeface="Times New Roman" panose="02020603050405020304" pitchFamily="18" charset="0"/>
              <a:cs typeface="Times New Roman" panose="02020603050405020304" pitchFamily="18" charset="0"/>
            </a:endParaRPr>
          </a:p>
          <a:p>
            <a:pPr lvl="2"/>
            <a:endParaRPr lang="en-US" sz="1800" dirty="0" smtClean="0">
              <a:latin typeface="Times New Roman" panose="02020603050405020304" pitchFamily="18" charset="0"/>
              <a:cs typeface="Times New Roman" panose="02020603050405020304" pitchFamily="18" charset="0"/>
            </a:endParaRPr>
          </a:p>
          <a:p>
            <a:pPr lvl="1"/>
            <a:endParaRPr lang="en-US" sz="16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800" dirty="0" smtClean="0">
                <a:effectLst/>
                <a:latin typeface="Times New Roman" panose="02020603050405020304" pitchFamily="18" charset="0"/>
                <a:cs typeface="Times New Roman" panose="02020603050405020304" pitchFamily="18" charset="0"/>
              </a:rPr>
              <a:t>INCIDENT FIELDS</a:t>
            </a:r>
            <a:endParaRPr lang="en-US" sz="280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00200" y="3581400"/>
            <a:ext cx="5791200" cy="2286000"/>
          </a:xfrm>
          <a:prstGeom prst="rect">
            <a:avLst/>
          </a:prstGeom>
        </p:spPr>
      </p:pic>
    </p:spTree>
    <p:extLst>
      <p:ext uri="{BB962C8B-B14F-4D97-AF65-F5344CB8AC3E}">
        <p14:creationId xmlns:p14="http://schemas.microsoft.com/office/powerpoint/2010/main" val="256436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186363"/>
          </a:xfrm>
        </p:spPr>
        <p:txBody>
          <a:bodyPr>
            <a:normAutofit/>
          </a:bodyPr>
          <a:lstStyle/>
          <a:p>
            <a:r>
              <a:rPr lang="en-US" sz="2000" dirty="0" smtClean="0">
                <a:latin typeface="Times New Roman" panose="02020603050405020304" pitchFamily="18" charset="0"/>
                <a:cs typeface="Times New Roman" panose="02020603050405020304" pitchFamily="18" charset="0"/>
              </a:rPr>
              <a:t>Opened: Day and time on which the ticket is opened.</a:t>
            </a:r>
          </a:p>
          <a:p>
            <a:r>
              <a:rPr lang="en-US" sz="2000" dirty="0" smtClean="0">
                <a:latin typeface="Times New Roman" panose="02020603050405020304" pitchFamily="18" charset="0"/>
                <a:cs typeface="Times New Roman" panose="02020603050405020304" pitchFamily="18" charset="0"/>
              </a:rPr>
              <a:t>Opened by: User ID of the person who has opened the ticket.</a:t>
            </a:r>
          </a:p>
          <a:p>
            <a:r>
              <a:rPr lang="en-US" sz="2000" dirty="0" smtClean="0">
                <a:latin typeface="Times New Roman" panose="02020603050405020304" pitchFamily="18" charset="0"/>
                <a:cs typeface="Times New Roman" panose="02020603050405020304" pitchFamily="18" charset="0"/>
              </a:rPr>
              <a:t>Name: Name of the user.</a:t>
            </a:r>
          </a:p>
          <a:p>
            <a:r>
              <a:rPr lang="en-US" sz="2000" dirty="0" smtClean="0">
                <a:latin typeface="Times New Roman" panose="02020603050405020304" pitchFamily="18" charset="0"/>
                <a:cs typeface="Times New Roman" panose="02020603050405020304" pitchFamily="18" charset="0"/>
              </a:rPr>
              <a:t>Incident state: Status of the ticket</a:t>
            </a:r>
          </a:p>
          <a:p>
            <a:pPr lvl="1"/>
            <a:r>
              <a:rPr lang="en-US" sz="2000" dirty="0" smtClean="0">
                <a:latin typeface="Times New Roman" panose="02020603050405020304" pitchFamily="18" charset="0"/>
                <a:cs typeface="Times New Roman" panose="02020603050405020304" pitchFamily="18" charset="0"/>
              </a:rPr>
              <a:t>Open</a:t>
            </a:r>
          </a:p>
          <a:p>
            <a:pPr lvl="1"/>
            <a:r>
              <a:rPr lang="en-US" sz="2000" dirty="0" smtClean="0">
                <a:latin typeface="Times New Roman" panose="02020603050405020304" pitchFamily="18" charset="0"/>
                <a:cs typeface="Times New Roman" panose="02020603050405020304" pitchFamily="18" charset="0"/>
              </a:rPr>
              <a:t>In progress</a:t>
            </a:r>
          </a:p>
          <a:p>
            <a:pPr lvl="1"/>
            <a:r>
              <a:rPr lang="en-US" sz="2000" dirty="0" smtClean="0">
                <a:latin typeface="Times New Roman" panose="02020603050405020304" pitchFamily="18" charset="0"/>
                <a:cs typeface="Times New Roman" panose="02020603050405020304" pitchFamily="18" charset="0"/>
              </a:rPr>
              <a:t>Waiting for</a:t>
            </a:r>
          </a:p>
          <a:p>
            <a:pPr lvl="1"/>
            <a:r>
              <a:rPr lang="en-US" sz="2000" dirty="0" smtClean="0">
                <a:latin typeface="Times New Roman" panose="02020603050405020304" pitchFamily="18" charset="0"/>
                <a:cs typeface="Times New Roman" panose="02020603050405020304" pitchFamily="18" charset="0"/>
              </a:rPr>
              <a:t>Resolved</a:t>
            </a:r>
          </a:p>
          <a:p>
            <a:pPr lvl="1"/>
            <a:endParaRPr lang="en-US" sz="200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28650" y="365125"/>
            <a:ext cx="7886700" cy="473075"/>
          </a:xfrm>
        </p:spPr>
        <p:txBody>
          <a:bodyPr>
            <a:normAutofit fontScale="90000"/>
          </a:bodyPr>
          <a:lstStyle/>
          <a:p>
            <a:r>
              <a:rPr lang="en-US" sz="2800" dirty="0" smtClean="0">
                <a:effectLst/>
                <a:latin typeface="Times New Roman" panose="02020603050405020304" pitchFamily="18" charset="0"/>
                <a:cs typeface="Times New Roman" panose="02020603050405020304" pitchFamily="18" charset="0"/>
              </a:rPr>
              <a:t>INCIDENT</a:t>
            </a:r>
            <a:r>
              <a:rPr lang="en-US" sz="2800" dirty="0" smtClean="0">
                <a:latin typeface="Times New Roman" panose="02020603050405020304" pitchFamily="18" charset="0"/>
                <a:cs typeface="Times New Roman" panose="02020603050405020304" pitchFamily="18" charset="0"/>
              </a:rPr>
              <a:t> FIELDS</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943" y="3962399"/>
            <a:ext cx="5468113" cy="2214563"/>
          </a:xfrm>
          <a:prstGeom prst="rect">
            <a:avLst/>
          </a:prstGeom>
        </p:spPr>
      </p:pic>
    </p:spTree>
    <p:extLst>
      <p:ext uri="{BB962C8B-B14F-4D97-AF65-F5344CB8AC3E}">
        <p14:creationId xmlns:p14="http://schemas.microsoft.com/office/powerpoint/2010/main" val="92414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45291"/>
          </a:xfrm>
        </p:spPr>
        <p:txBody>
          <a:bodyPr>
            <a:normAutofit/>
          </a:bodyPr>
          <a:lstStyle/>
          <a:p>
            <a:pPr marL="109728"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External Id: </a:t>
            </a:r>
            <a:r>
              <a:rPr lang="en-US" sz="2000" dirty="0" smtClean="0">
                <a:latin typeface="Times New Roman" panose="02020603050405020304" pitchFamily="18" charset="0"/>
                <a:cs typeface="Times New Roman" panose="02020603050405020304" pitchFamily="18" charset="0"/>
              </a:rPr>
              <a:t>The CR number needs to be referenced in external ID for reference.</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Watch list: </a:t>
            </a:r>
            <a:r>
              <a:rPr lang="en-US" sz="2000" dirty="0" smtClean="0">
                <a:latin typeface="Times New Roman" panose="02020603050405020304" pitchFamily="18" charset="0"/>
                <a:cs typeface="Times New Roman" panose="02020603050405020304" pitchFamily="18" charset="0"/>
              </a:rPr>
              <a:t>Application managers are added in the watch list.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Assigned to: The user to whom ticket is assigned.</a:t>
            </a:r>
          </a:p>
          <a:p>
            <a:r>
              <a:rPr lang="en-US" sz="2000" dirty="0" smtClean="0">
                <a:latin typeface="Times New Roman" panose="02020603050405020304" pitchFamily="18" charset="0"/>
                <a:cs typeface="Times New Roman" panose="02020603050405020304" pitchFamily="18" charset="0"/>
              </a:rPr>
              <a:t>Name: Assigned user’s name.</a:t>
            </a:r>
          </a:p>
          <a:p>
            <a:r>
              <a:rPr lang="en-US" sz="2000" dirty="0" smtClean="0">
                <a:latin typeface="Times New Roman" panose="02020603050405020304" pitchFamily="18" charset="0"/>
                <a:cs typeface="Times New Roman" panose="02020603050405020304" pitchFamily="18" charset="0"/>
              </a:rPr>
              <a:t>Cause code: </a:t>
            </a:r>
            <a:r>
              <a:rPr lang="en-US" sz="2000" dirty="0" smtClean="0">
                <a:latin typeface="Times New Roman" panose="02020603050405020304" pitchFamily="18" charset="0"/>
                <a:cs typeface="Times New Roman" panose="02020603050405020304" pitchFamily="18" charset="0"/>
              </a:rPr>
              <a:t>According to the issue, the cause code is mentioned.</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274638"/>
            <a:ext cx="8229600" cy="487362"/>
          </a:xfrm>
        </p:spPr>
        <p:txBody>
          <a:bodyPr>
            <a:normAutofit fontScale="90000"/>
          </a:bodyPr>
          <a:lstStyle/>
          <a:p>
            <a:r>
              <a:rPr lang="en-US" sz="2800" dirty="0" smtClean="0">
                <a:effectLst/>
                <a:latin typeface="Times New Roman" panose="02020603050405020304" pitchFamily="18" charset="0"/>
                <a:cs typeface="Times New Roman" panose="02020603050405020304" pitchFamily="18" charset="0"/>
              </a:rPr>
              <a:t>INCIDENT FIELDS</a:t>
            </a:r>
            <a:endParaRPr lang="en-US" sz="2800" dirty="0">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352800"/>
            <a:ext cx="6324600" cy="3141853"/>
          </a:xfrm>
          <a:prstGeom prst="rect">
            <a:avLst/>
          </a:prstGeom>
        </p:spPr>
      </p:pic>
    </p:spTree>
    <p:extLst>
      <p:ext uri="{BB962C8B-B14F-4D97-AF65-F5344CB8AC3E}">
        <p14:creationId xmlns:p14="http://schemas.microsoft.com/office/powerpoint/2010/main" val="141187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4080" b="4080"/>
          <a:stretch>
            <a:fillRect/>
          </a:stretch>
        </p:blipFill>
        <p:spPr>
          <a:xfrm>
            <a:off x="228600" y="189968"/>
            <a:ext cx="8686800" cy="4675154"/>
          </a:xfrm>
        </p:spPr>
      </p:pic>
      <p:sp>
        <p:nvSpPr>
          <p:cNvPr id="4" name="Title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CAUSE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5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38200"/>
            <a:ext cx="7886700" cy="5338763"/>
          </a:xfrm>
        </p:spPr>
        <p:txBody>
          <a:bodyPr>
            <a:normAutofit/>
          </a:bodyPr>
          <a:lstStyle/>
          <a:p>
            <a:r>
              <a:rPr lang="en-US" sz="2000" dirty="0">
                <a:latin typeface="Times New Roman" panose="02020603050405020304" pitchFamily="18" charset="0"/>
                <a:cs typeface="Times New Roman" panose="02020603050405020304" pitchFamily="18" charset="0"/>
              </a:rPr>
              <a:t>Due to recent change: It is ticked when </a:t>
            </a:r>
            <a:r>
              <a:rPr lang="en-US" sz="2000" dirty="0" smtClean="0">
                <a:latin typeface="Times New Roman" panose="02020603050405020304" pitchFamily="18" charset="0"/>
                <a:cs typeface="Times New Roman" panose="02020603050405020304" pitchFamily="18" charset="0"/>
              </a:rPr>
              <a:t>any new updates are made in the application which introduces changes in the behavior.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Stop notifications: </a:t>
            </a:r>
            <a:r>
              <a:rPr lang="en-US" sz="2000" dirty="0" smtClean="0">
                <a:latin typeface="Times New Roman" panose="02020603050405020304" pitchFamily="18" charset="0"/>
                <a:cs typeface="Times New Roman" panose="02020603050405020304" pitchFamily="18" charset="0"/>
              </a:rPr>
              <a:t>It is available on all tickets. If checked customer communication is reduced.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Short description: The configuration item is mentioned as prefix and description is given about the issue.</a:t>
            </a:r>
          </a:p>
          <a:p>
            <a:r>
              <a:rPr lang="en-US" sz="2000" dirty="0">
                <a:latin typeface="Times New Roman" panose="02020603050405020304" pitchFamily="18" charset="0"/>
                <a:cs typeface="Times New Roman" panose="02020603050405020304" pitchFamily="18" charset="0"/>
              </a:rPr>
              <a:t>Resolution text: When incident state is resolved, resolution text appears where in proper resolution is given regarding the issue.</a:t>
            </a:r>
          </a:p>
          <a:p>
            <a:r>
              <a:rPr lang="en-US" sz="2000" dirty="0">
                <a:latin typeface="Times New Roman" panose="02020603050405020304" pitchFamily="18" charset="0"/>
                <a:cs typeface="Times New Roman" panose="02020603050405020304" pitchFamily="18" charset="0"/>
              </a:rPr>
              <a:t>Customer communication: The ticket updates are communicated with the requestor through this field. It has to be updated on each and every update.</a:t>
            </a:r>
          </a:p>
          <a:p>
            <a:r>
              <a:rPr lang="en-US" sz="2000" dirty="0">
                <a:latin typeface="Times New Roman" panose="02020603050405020304" pitchFamily="18" charset="0"/>
                <a:cs typeface="Times New Roman" panose="02020603050405020304" pitchFamily="18" charset="0"/>
              </a:rPr>
              <a:t>Work notes: This field is for our and team’s </a:t>
            </a:r>
            <a:r>
              <a:rPr lang="en-US" sz="2000" dirty="0" smtClean="0">
                <a:latin typeface="Times New Roman" panose="02020603050405020304" pitchFamily="18" charset="0"/>
                <a:cs typeface="Times New Roman" panose="02020603050405020304" pitchFamily="18" charset="0"/>
              </a:rPr>
              <a:t>reference. It is mandatory to fill this field.</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28650" y="365125"/>
            <a:ext cx="7886700" cy="473075"/>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INCIDENT FIELDS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37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HOMEPAGE (ENTERPRISE PORTAL)</a:t>
            </a:r>
            <a:br>
              <a:rPr lang="en-US" dirty="0" smtClean="0"/>
            </a:br>
            <a:endParaRPr lang="en-US" dirty="0"/>
          </a:p>
        </p:txBody>
      </p:sp>
      <p:sp>
        <p:nvSpPr>
          <p:cNvPr id="5" name="Down Arrow 4"/>
          <p:cNvSpPr/>
          <p:nvPr/>
        </p:nvSpPr>
        <p:spPr>
          <a:xfrm>
            <a:off x="1600200" y="914400"/>
            <a:ext cx="6858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1000" y="2514600"/>
            <a:ext cx="3276600" cy="646331"/>
          </a:xfrm>
          <a:prstGeom prst="rect">
            <a:avLst/>
          </a:prstGeom>
          <a:noFill/>
        </p:spPr>
        <p:txBody>
          <a:bodyPr wrap="square" rtlCol="0">
            <a:spAutoFit/>
          </a:bodyPr>
          <a:lstStyle/>
          <a:p>
            <a:r>
              <a:rPr lang="en-US" sz="3600" b="1" dirty="0" smtClean="0"/>
              <a:t> SERVICES</a:t>
            </a:r>
            <a:endParaRPr lang="en-US" sz="3600" b="1" dirty="0"/>
          </a:p>
        </p:txBody>
      </p:sp>
      <p:sp>
        <p:nvSpPr>
          <p:cNvPr id="10" name="Down Arrow 9"/>
          <p:cNvSpPr/>
          <p:nvPr/>
        </p:nvSpPr>
        <p:spPr>
          <a:xfrm>
            <a:off x="1600200" y="3174786"/>
            <a:ext cx="685800" cy="1334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9600" y="4784375"/>
            <a:ext cx="2362200" cy="646331"/>
          </a:xfrm>
          <a:prstGeom prst="rect">
            <a:avLst/>
          </a:prstGeom>
          <a:noFill/>
        </p:spPr>
        <p:txBody>
          <a:bodyPr wrap="square" rtlCol="0">
            <a:spAutoFit/>
          </a:bodyPr>
          <a:lstStyle/>
          <a:p>
            <a:r>
              <a:rPr lang="en-US" sz="3600" b="1" dirty="0" smtClean="0"/>
              <a:t>   SNOW</a:t>
            </a:r>
            <a:endParaRPr lang="en-US" sz="3600" b="1" dirty="0"/>
          </a:p>
        </p:txBody>
      </p:sp>
    </p:spTree>
    <p:extLst>
      <p:ext uri="{BB962C8B-B14F-4D97-AF65-F5344CB8AC3E}">
        <p14:creationId xmlns:p14="http://schemas.microsoft.com/office/powerpoint/2010/main" val="37254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86400"/>
          </a:xfrm>
        </p:spPr>
        <p:txBody>
          <a:bodyPr>
            <a:normAutofit fontScale="25000" lnSpcReduction="20000"/>
          </a:bodyPr>
          <a:lstStyle/>
          <a:p>
            <a:pPr>
              <a:buFont typeface="Wingdings" panose="05000000000000000000" pitchFamily="2" charset="2"/>
              <a:buChar char="q"/>
            </a:pPr>
            <a:r>
              <a:rPr lang="en-US" sz="6400" dirty="0" smtClean="0">
                <a:latin typeface="Times New Roman" panose="02020603050405020304" pitchFamily="18" charset="0"/>
                <a:cs typeface="Times New Roman" panose="02020603050405020304" pitchFamily="18" charset="0"/>
              </a:rPr>
              <a:t>TRIAGE</a:t>
            </a:r>
          </a:p>
          <a:p>
            <a:pPr marL="109728" indent="0">
              <a:buNone/>
            </a:pPr>
            <a:r>
              <a:rPr lang="en-US" sz="6400" dirty="0" smtClean="0">
                <a:latin typeface="Times New Roman" panose="02020603050405020304" pitchFamily="18" charset="0"/>
                <a:cs typeface="Times New Roman" panose="02020603050405020304" pitchFamily="18" charset="0"/>
              </a:rPr>
              <a:t>         The triage team validates the ticket on basis of ticket type, priority and assigns to right application/person for further analysis of ticket.</a:t>
            </a:r>
          </a:p>
          <a:p>
            <a:pPr marL="109728" indent="0">
              <a:buNone/>
            </a:pPr>
            <a:endParaRPr lang="en-US" sz="6400" dirty="0" smtClean="0">
              <a:latin typeface="Times New Roman" panose="02020603050405020304" pitchFamily="18" charset="0"/>
              <a:cs typeface="Times New Roman" panose="02020603050405020304" pitchFamily="18" charset="0"/>
            </a:endParaRPr>
          </a:p>
          <a:p>
            <a:pPr marL="109728" indent="0">
              <a:buNone/>
            </a:pPr>
            <a:endParaRPr lang="en-US" sz="6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6400" dirty="0" smtClean="0">
                <a:latin typeface="Times New Roman" panose="02020603050405020304" pitchFamily="18" charset="0"/>
                <a:cs typeface="Times New Roman" panose="02020603050405020304" pitchFamily="18" charset="0"/>
              </a:rPr>
              <a:t>IN PROGRESS</a:t>
            </a:r>
          </a:p>
          <a:p>
            <a:pPr marL="109728" indent="0">
              <a:buNone/>
            </a:pPr>
            <a:r>
              <a:rPr lang="en-US" sz="6400" dirty="0" smtClean="0">
                <a:latin typeface="Times New Roman" panose="02020603050405020304" pitchFamily="18" charset="0"/>
                <a:cs typeface="Times New Roman" panose="02020603050405020304" pitchFamily="18" charset="0"/>
              </a:rPr>
              <a:t>        After </a:t>
            </a:r>
            <a:r>
              <a:rPr lang="en-US" sz="6400" dirty="0">
                <a:latin typeface="Times New Roman" panose="02020603050405020304" pitchFamily="18" charset="0"/>
                <a:cs typeface="Times New Roman" panose="02020603050405020304" pitchFamily="18" charset="0"/>
              </a:rPr>
              <a:t>acknowledging the ticket on the basis of ticket type, priority the issue raised through the ticket is tried to </a:t>
            </a:r>
            <a:r>
              <a:rPr lang="en-US" sz="6400" dirty="0" smtClean="0">
                <a:latin typeface="Times New Roman" panose="02020603050405020304" pitchFamily="18" charset="0"/>
                <a:cs typeface="Times New Roman" panose="02020603050405020304" pitchFamily="18" charset="0"/>
              </a:rPr>
              <a:t>resolved.</a:t>
            </a:r>
          </a:p>
          <a:p>
            <a:pPr marL="109728" indent="0">
              <a:buNone/>
            </a:pPr>
            <a:endParaRPr lang="en-US" sz="6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6400" dirty="0" smtClean="0">
                <a:latin typeface="Times New Roman" panose="02020603050405020304" pitchFamily="18" charset="0"/>
                <a:cs typeface="Times New Roman" panose="02020603050405020304" pitchFamily="18" charset="0"/>
              </a:rPr>
              <a:t>WAITING FOR CUSTOMER</a:t>
            </a:r>
          </a:p>
          <a:p>
            <a:pPr marL="109728" indent="0">
              <a:buNone/>
            </a:pPr>
            <a:r>
              <a:rPr lang="en-US" sz="6400" dirty="0">
                <a:latin typeface="Times New Roman" panose="02020603050405020304" pitchFamily="18" charset="0"/>
                <a:cs typeface="Times New Roman" panose="02020603050405020304" pitchFamily="18" charset="0"/>
              </a:rPr>
              <a:t> </a:t>
            </a:r>
            <a:r>
              <a:rPr lang="en-US" sz="6400" dirty="0" smtClean="0">
                <a:latin typeface="Times New Roman" panose="02020603050405020304" pitchFamily="18" charset="0"/>
                <a:cs typeface="Times New Roman" panose="02020603050405020304" pitchFamily="18" charset="0"/>
              </a:rPr>
              <a:t>       All the updates related to the issue are updated in ‘Customer Communication’ field. The communication is done via skype, mail and call. The next update field is updated to get back to the customer and resolve the issue.</a:t>
            </a:r>
          </a:p>
          <a:p>
            <a:pPr marL="109728" indent="0">
              <a:buNone/>
            </a:pPr>
            <a:endParaRPr lang="en-US" sz="6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6400" dirty="0" smtClean="0">
                <a:latin typeface="Times New Roman" panose="02020603050405020304" pitchFamily="18" charset="0"/>
                <a:cs typeface="Times New Roman" panose="02020603050405020304" pitchFamily="18" charset="0"/>
              </a:rPr>
              <a:t>WAITING FOR DEPENDENCY</a:t>
            </a:r>
          </a:p>
          <a:p>
            <a:pPr marL="109728" indent="0">
              <a:buNone/>
            </a:pPr>
            <a:r>
              <a:rPr lang="en-US" sz="6400" dirty="0">
                <a:latin typeface="Times New Roman" panose="02020603050405020304" pitchFamily="18" charset="0"/>
                <a:cs typeface="Times New Roman" panose="02020603050405020304" pitchFamily="18" charset="0"/>
              </a:rPr>
              <a:t> </a:t>
            </a:r>
            <a:r>
              <a:rPr lang="en-US" sz="6400" dirty="0" smtClean="0">
                <a:latin typeface="Times New Roman" panose="02020603050405020304" pitchFamily="18" charset="0"/>
                <a:cs typeface="Times New Roman" panose="02020603050405020304" pitchFamily="18" charset="0"/>
              </a:rPr>
              <a:t>        If the issue is not resolved within allotted time as per the ticket type, a problem ticket is created with justified reason only.</a:t>
            </a:r>
          </a:p>
          <a:p>
            <a:pPr marL="109728" indent="0">
              <a:buNone/>
            </a:pPr>
            <a:endParaRPr lang="en-US" sz="6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6400" dirty="0" smtClean="0">
                <a:latin typeface="Times New Roman" panose="02020603050405020304" pitchFamily="18" charset="0"/>
                <a:cs typeface="Times New Roman" panose="02020603050405020304" pitchFamily="18" charset="0"/>
              </a:rPr>
              <a:t>RESOLVED</a:t>
            </a:r>
          </a:p>
          <a:p>
            <a:pPr marL="109728" indent="0">
              <a:buNone/>
            </a:pPr>
            <a:r>
              <a:rPr lang="en-US" sz="6400" dirty="0" smtClean="0">
                <a:latin typeface="Times New Roman" panose="02020603050405020304" pitchFamily="18" charset="0"/>
                <a:cs typeface="Times New Roman" panose="02020603050405020304" pitchFamily="18" charset="0"/>
              </a:rPr>
              <a:t>      The status of the ticket is changed to resolved only when the root cause is identified and permanent resolution is given.</a:t>
            </a:r>
          </a:p>
          <a:p>
            <a:pPr marL="109728" indent="0">
              <a:buNone/>
            </a:pPr>
            <a:r>
              <a:rPr lang="en-US" sz="2900" dirty="0"/>
              <a:t> </a:t>
            </a:r>
            <a:r>
              <a:rPr lang="en-US" sz="2900" dirty="0" smtClean="0"/>
              <a:t>      </a:t>
            </a:r>
          </a:p>
          <a:p>
            <a:pPr marL="109728" indent="0">
              <a:buNone/>
            </a:pPr>
            <a:r>
              <a:rPr lang="en-US" sz="2000" dirty="0"/>
              <a:t> </a:t>
            </a:r>
            <a:endParaRPr lang="en-US" sz="2000" dirty="0" smtClean="0"/>
          </a:p>
          <a:p>
            <a:pPr marL="109728" indent="0">
              <a:buNone/>
            </a:pPr>
            <a:endParaRPr lang="en-US" sz="2000" dirty="0" smtClean="0"/>
          </a:p>
          <a:p>
            <a:pPr marL="109728" indent="0">
              <a:buNone/>
            </a:pPr>
            <a:r>
              <a:rPr lang="en-US" sz="2000" dirty="0" smtClean="0"/>
              <a:t>        </a:t>
            </a:r>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smtClean="0"/>
          </a:p>
          <a:p>
            <a:pPr marL="393192" lvl="1" indent="0">
              <a:buNone/>
            </a:pPr>
            <a:r>
              <a:rPr lang="en-US" sz="1600" dirty="0" smtClean="0"/>
              <a:t>     </a:t>
            </a:r>
          </a:p>
          <a:p>
            <a:pPr marL="393192" lvl="1" indent="0">
              <a:buNone/>
            </a:pPr>
            <a:r>
              <a:rPr lang="en-US" sz="1600" dirty="0" smtClean="0"/>
              <a:t>      </a:t>
            </a:r>
          </a:p>
          <a:p>
            <a:pPr lvl="1">
              <a:buFont typeface="Wingdings" panose="05000000000000000000" pitchFamily="2" charset="2"/>
              <a:buChar char="q"/>
            </a:pPr>
            <a:endParaRPr lang="en-US" sz="1600" dirty="0" smtClean="0"/>
          </a:p>
          <a:p>
            <a:pPr marL="393192" lvl="1" indent="0">
              <a:buNone/>
            </a:pPr>
            <a:endParaRPr lang="en-US" sz="1600"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INC</a:t>
            </a:r>
            <a:r>
              <a:rPr lang="en-US" dirty="0" smtClean="0">
                <a:effectLst/>
              </a:rPr>
              <a:t>IDENT MANAGEMENT PROCESS</a:t>
            </a:r>
            <a:endParaRPr lang="en-US" dirty="0"/>
          </a:p>
        </p:txBody>
      </p:sp>
    </p:spTree>
    <p:extLst>
      <p:ext uri="{BB962C8B-B14F-4D97-AF65-F5344CB8AC3E}">
        <p14:creationId xmlns:p14="http://schemas.microsoft.com/office/powerpoint/2010/main" val="273386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US" sz="2800" dirty="0" smtClean="0">
                <a:effectLst/>
                <a:latin typeface="Times New Roman" panose="02020603050405020304" pitchFamily="18" charset="0"/>
                <a:cs typeface="Times New Roman" panose="02020603050405020304" pitchFamily="18" charset="0"/>
              </a:rPr>
              <a:t>INCIDENT FIELDS</a:t>
            </a:r>
            <a:endParaRPr lang="en-US" sz="2800" dirty="0">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672" y="990600"/>
            <a:ext cx="8209128" cy="5105400"/>
          </a:xfrm>
        </p:spPr>
      </p:pic>
    </p:spTree>
    <p:extLst>
      <p:ext uri="{BB962C8B-B14F-4D97-AF65-F5344CB8AC3E}">
        <p14:creationId xmlns:p14="http://schemas.microsoft.com/office/powerpoint/2010/main" val="73102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143000"/>
            <a:ext cx="7886700" cy="4952999"/>
          </a:xfrm>
        </p:spPr>
      </p:pic>
      <p:sp>
        <p:nvSpPr>
          <p:cNvPr id="2" name="Title 1"/>
          <p:cNvSpPr>
            <a:spLocks noGrp="1"/>
          </p:cNvSpPr>
          <p:nvPr>
            <p:ph type="title"/>
          </p:nvPr>
        </p:nvSpPr>
        <p:spPr>
          <a:xfrm>
            <a:off x="628650" y="365125"/>
            <a:ext cx="7886700" cy="777875"/>
          </a:xfrm>
        </p:spPr>
        <p:txBody>
          <a:bodyPr>
            <a:normAutofit/>
          </a:bodyPr>
          <a:lstStyle/>
          <a:p>
            <a:r>
              <a:rPr lang="en-US" sz="2800" dirty="0">
                <a:latin typeface="Times New Roman" panose="02020603050405020304" pitchFamily="18" charset="0"/>
                <a:cs typeface="Times New Roman" panose="02020603050405020304" pitchFamily="18" charset="0"/>
              </a:rPr>
              <a:t>INCIDENT FIELDS</a:t>
            </a:r>
            <a:endParaRPr lang="en-US" sz="2800" dirty="0"/>
          </a:p>
        </p:txBody>
      </p:sp>
    </p:spTree>
    <p:extLst>
      <p:ext uri="{BB962C8B-B14F-4D97-AF65-F5344CB8AC3E}">
        <p14:creationId xmlns:p14="http://schemas.microsoft.com/office/powerpoint/2010/main" val="59070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4952999"/>
          </a:xfrm>
        </p:spPr>
      </p:pic>
      <p:sp>
        <p:nvSpPr>
          <p:cNvPr id="2" name="Title 1"/>
          <p:cNvSpPr>
            <a:spLocks noGrp="1"/>
          </p:cNvSpPr>
          <p:nvPr>
            <p:ph type="title"/>
          </p:nvPr>
        </p:nvSpPr>
        <p:spPr>
          <a:xfrm>
            <a:off x="457200" y="274638"/>
            <a:ext cx="8229600" cy="715962"/>
          </a:xfrm>
        </p:spPr>
        <p:txBody>
          <a:bodyPr>
            <a:normAutofit/>
          </a:bodyPr>
          <a:lstStyle/>
          <a:p>
            <a:r>
              <a:rPr lang="en-US" sz="2800" dirty="0" smtClean="0">
                <a:effectLst/>
                <a:latin typeface="Times New Roman" panose="02020603050405020304" pitchFamily="18" charset="0"/>
                <a:cs typeface="Times New Roman" panose="02020603050405020304" pitchFamily="18" charset="0"/>
              </a:rPr>
              <a:t>INCIDENT</a:t>
            </a:r>
            <a:r>
              <a:rPr lang="en-US" sz="2800" dirty="0" smtClean="0">
                <a:effectLst/>
              </a:rPr>
              <a:t> FIELDS</a:t>
            </a:r>
            <a:endParaRPr lang="en-US" sz="2800" dirty="0">
              <a:effectLst/>
            </a:endParaRPr>
          </a:p>
        </p:txBody>
      </p:sp>
    </p:spTree>
    <p:extLst>
      <p:ext uri="{BB962C8B-B14F-4D97-AF65-F5344CB8AC3E}">
        <p14:creationId xmlns:p14="http://schemas.microsoft.com/office/powerpoint/2010/main" val="321281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066800"/>
            <a:ext cx="7886700" cy="4876799"/>
          </a:xfrm>
        </p:spPr>
      </p:pic>
      <p:sp>
        <p:nvSpPr>
          <p:cNvPr id="2" name="Title 1"/>
          <p:cNvSpPr>
            <a:spLocks noGrp="1"/>
          </p:cNvSpPr>
          <p:nvPr>
            <p:ph type="title"/>
          </p:nvPr>
        </p:nvSpPr>
        <p:spPr>
          <a:xfrm>
            <a:off x="628650" y="365125"/>
            <a:ext cx="7886700" cy="701675"/>
          </a:xfrm>
        </p:spPr>
        <p:txBody>
          <a:bodyPr>
            <a:normAutofit/>
          </a:bodyPr>
          <a:lstStyle/>
          <a:p>
            <a:r>
              <a:rPr lang="en-US" sz="2800" b="1" dirty="0" smtClean="0">
                <a:latin typeface="Times New Roman" panose="02020603050405020304" pitchFamily="18" charset="0"/>
                <a:cs typeface="Times New Roman" panose="02020603050405020304" pitchFamily="18" charset="0"/>
              </a:rPr>
              <a:t>INCIDENT FIELDS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94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2"/>
          </a:xfrm>
        </p:spPr>
        <p:txBody>
          <a:bodyPr>
            <a:normAutofit/>
          </a:bodyPr>
          <a:lstStyle/>
          <a:p>
            <a:r>
              <a:rPr lang="en-US" sz="2000" dirty="0" smtClean="0">
                <a:latin typeface="Times New Roman" panose="02020603050405020304" pitchFamily="18" charset="0"/>
                <a:cs typeface="Times New Roman" panose="02020603050405020304" pitchFamily="18" charset="0"/>
              </a:rPr>
              <a:t>User ID: It is the user id of the customer who has raised the issue.</a:t>
            </a:r>
          </a:p>
          <a:p>
            <a:r>
              <a:rPr lang="en-US" sz="2000" dirty="0" smtClean="0">
                <a:latin typeface="Times New Roman" panose="02020603050405020304" pitchFamily="18" charset="0"/>
                <a:cs typeface="Times New Roman" panose="02020603050405020304" pitchFamily="18" charset="0"/>
              </a:rPr>
              <a:t>Name: Name of the customer.</a:t>
            </a:r>
          </a:p>
          <a:p>
            <a:r>
              <a:rPr lang="en-US" sz="2000" dirty="0" smtClean="0">
                <a:latin typeface="Times New Roman" panose="02020603050405020304" pitchFamily="18" charset="0"/>
                <a:cs typeface="Times New Roman" panose="02020603050405020304" pitchFamily="18" charset="0"/>
              </a:rPr>
              <a:t>Corporate Band: The designation of the requestor.</a:t>
            </a:r>
          </a:p>
          <a:p>
            <a:r>
              <a:rPr lang="en-US" sz="2000" dirty="0" smtClean="0">
                <a:latin typeface="Times New Roman" panose="02020603050405020304" pitchFamily="18" charset="0"/>
                <a:cs typeface="Times New Roman" panose="02020603050405020304" pitchFamily="18" charset="0"/>
              </a:rPr>
              <a:t>Business Phone: Work contact number.</a:t>
            </a:r>
          </a:p>
          <a:p>
            <a:r>
              <a:rPr lang="en-US" sz="2000" dirty="0" smtClean="0">
                <a:latin typeface="Times New Roman" panose="02020603050405020304" pitchFamily="18" charset="0"/>
                <a:cs typeface="Times New Roman" panose="02020603050405020304" pitchFamily="18" charset="0"/>
              </a:rPr>
              <a:t>Additional contact number: Alternate phone number if any.</a:t>
            </a:r>
          </a:p>
          <a:p>
            <a:r>
              <a:rPr lang="en-US" sz="2000" dirty="0" smtClean="0">
                <a:latin typeface="Times New Roman" panose="02020603050405020304" pitchFamily="18" charset="0"/>
                <a:cs typeface="Times New Roman" panose="02020603050405020304" pitchFamily="18" charset="0"/>
              </a:rPr>
              <a:t>Location: The location of the customer where he/she works.</a:t>
            </a:r>
          </a:p>
          <a:p>
            <a:r>
              <a:rPr lang="en-US" sz="2000" dirty="0" smtClean="0">
                <a:latin typeface="Times New Roman" panose="02020603050405020304" pitchFamily="18" charset="0"/>
                <a:cs typeface="Times New Roman" panose="02020603050405020304" pitchFamily="18" charset="0"/>
              </a:rPr>
              <a:t>Building: Name of the building is mentioned if any.</a:t>
            </a:r>
          </a:p>
          <a:p>
            <a:r>
              <a:rPr lang="en-US" sz="2000" dirty="0" smtClean="0">
                <a:latin typeface="Times New Roman" panose="02020603050405020304" pitchFamily="18" charset="0"/>
                <a:cs typeface="Times New Roman" panose="02020603050405020304" pitchFamily="18" charset="0"/>
              </a:rPr>
              <a:t>Room: Room number is given.</a:t>
            </a:r>
          </a:p>
          <a:p>
            <a:r>
              <a:rPr lang="en-US" sz="2000" dirty="0" smtClean="0">
                <a:latin typeface="Times New Roman" panose="02020603050405020304" pitchFamily="18" charset="0"/>
                <a:cs typeface="Times New Roman" panose="02020603050405020304" pitchFamily="18" charset="0"/>
              </a:rPr>
              <a:t>Active Inquiries:  It is the number of tickets which requestor has raised and which are in opened state.</a:t>
            </a:r>
          </a:p>
          <a:p>
            <a:r>
              <a:rPr lang="en-US" sz="2000" dirty="0" smtClean="0">
                <a:latin typeface="Times New Roman" panose="02020603050405020304" pitchFamily="18" charset="0"/>
                <a:cs typeface="Times New Roman" panose="02020603050405020304" pitchFamily="18" charset="0"/>
              </a:rPr>
              <a:t>Workplace ID: It is the name of the computer on which the user works. (For example :  CHR5XXXX)</a:t>
            </a:r>
          </a:p>
          <a:p>
            <a:pPr marL="109728"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800" dirty="0" smtClean="0">
                <a:effectLst/>
                <a:latin typeface="Times New Roman" panose="02020603050405020304" pitchFamily="18" charset="0"/>
                <a:cs typeface="Times New Roman" panose="02020603050405020304" pitchFamily="18" charset="0"/>
              </a:rPr>
              <a:t>INCIDENT FIELDS</a:t>
            </a:r>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43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r>
              <a:rPr lang="en-US" sz="2000" dirty="0" smtClean="0">
                <a:latin typeface="Times New Roman" panose="02020603050405020304" pitchFamily="18" charset="0"/>
                <a:cs typeface="Times New Roman" panose="02020603050405020304" pitchFamily="18" charset="0"/>
              </a:rPr>
              <a:t>Inquiry </a:t>
            </a:r>
            <a:r>
              <a:rPr lang="en-US" sz="2000" dirty="0">
                <a:latin typeface="Times New Roman" panose="02020603050405020304" pitchFamily="18" charset="0"/>
                <a:cs typeface="Times New Roman" panose="02020603050405020304" pitchFamily="18" charset="0"/>
              </a:rPr>
              <a:t>type: These are of 4 types as mentioned below</a:t>
            </a:r>
          </a:p>
          <a:p>
            <a:pPr marL="109728"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Incident</a:t>
            </a:r>
          </a:p>
          <a:p>
            <a:pPr marL="109728"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Inquiry</a:t>
            </a:r>
          </a:p>
          <a:p>
            <a:pPr marL="109728"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Feedback</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109728" indent="0">
              <a:buNone/>
            </a:pPr>
            <a:endParaRPr lang="en-US" sz="2000" dirty="0" smtClean="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800" dirty="0" smtClean="0">
                <a:effectLst/>
                <a:latin typeface="Times New Roman" panose="02020603050405020304" pitchFamily="18" charset="0"/>
                <a:cs typeface="Times New Roman" panose="02020603050405020304" pitchFamily="18" charset="0"/>
              </a:rPr>
              <a:t>INCIDENT FIELDS</a:t>
            </a:r>
            <a:endParaRPr lang="en-US" sz="280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43000" y="2819399"/>
            <a:ext cx="6934199" cy="2895601"/>
          </a:xfrm>
          <a:prstGeom prst="rect">
            <a:avLst/>
          </a:prstGeom>
        </p:spPr>
      </p:pic>
    </p:spTree>
    <p:extLst>
      <p:ext uri="{BB962C8B-B14F-4D97-AF65-F5344CB8AC3E}">
        <p14:creationId xmlns:p14="http://schemas.microsoft.com/office/powerpoint/2010/main" val="737221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680</TotalTime>
  <Words>801</Words>
  <Application>Microsoft Office PowerPoint</Application>
  <PresentationFormat>On-screen Show (4:3)</PresentationFormat>
  <Paragraphs>96</Paragraphs>
  <Slides>15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Calibri</vt:lpstr>
      <vt:lpstr>Calibri Light</vt:lpstr>
      <vt:lpstr>Lucida Sans Unicode</vt:lpstr>
      <vt:lpstr>Times New Roman</vt:lpstr>
      <vt:lpstr>Verdana</vt:lpstr>
      <vt:lpstr>Wingdings</vt:lpstr>
      <vt:lpstr>Wingdings 2</vt:lpstr>
      <vt:lpstr>Wingdings 3</vt:lpstr>
      <vt:lpstr>Concourse</vt:lpstr>
      <vt:lpstr>Custom Design</vt:lpstr>
      <vt:lpstr>1_Custom Design</vt:lpstr>
      <vt:lpstr>SNOW INCIDENT FIELDS</vt:lpstr>
      <vt:lpstr>HOMEPAGE (ENTERPRISE PORTAL) </vt:lpstr>
      <vt:lpstr>INCIDENT MANAGEMENT PROCESS</vt:lpstr>
      <vt:lpstr>INCIDENT FIELDS</vt:lpstr>
      <vt:lpstr>INCIDENT FIELDS</vt:lpstr>
      <vt:lpstr>INCIDENT FIELDS</vt:lpstr>
      <vt:lpstr>INCIDENT FIELDS</vt:lpstr>
      <vt:lpstr>INCIDENT FIELDS</vt:lpstr>
      <vt:lpstr>INCIDENT FIELDS</vt:lpstr>
      <vt:lpstr>INCIDENT FIELDS</vt:lpstr>
      <vt:lpstr>INCIDENT FIELDS</vt:lpstr>
      <vt:lpstr>INCIDENT FIELDS</vt:lpstr>
      <vt:lpstr>INCIDENT FIELDS</vt:lpstr>
      <vt:lpstr>CAUSE CODE</vt:lpstr>
      <vt:lpstr>INCIDENT FIELDS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 INCIDENT FIELDS</dc:title>
  <dc:creator>Raut, Sanket</dc:creator>
  <cp:lastModifiedBy>Raut, Sanket</cp:lastModifiedBy>
  <cp:revision>51</cp:revision>
  <dcterms:created xsi:type="dcterms:W3CDTF">2018-01-24T06:27:39Z</dcterms:created>
  <dcterms:modified xsi:type="dcterms:W3CDTF">2018-02-06T05:24:33Z</dcterms:modified>
</cp:coreProperties>
</file>