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D2"/>
          </a:solidFill>
        </a:fill>
      </a:tcStyle>
    </a:wholeTbl>
    <a:band2H>
      <a:tcTxStyle b="def" i="def"/>
      <a:tcStyle>
        <a:tcBdr/>
        <a:fill>
          <a:solidFill>
            <a:srgbClr val="F2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D"/>
          </a:solidFill>
        </a:fill>
      </a:tcStyle>
    </a:wholeTbl>
    <a:band2H>
      <a:tcTxStyle b="def" i="def"/>
      <a:tcStyle>
        <a:tcBdr/>
        <a:fill>
          <a:solidFill>
            <a:srgbClr val="FA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EE"/>
          </a:solidFill>
        </a:fill>
      </a:tcStyle>
    </a:wholeTbl>
    <a:band2H>
      <a:tcTxStyle b="def" i="def"/>
      <a:tcStyle>
        <a:tcBdr/>
        <a:fill>
          <a:solidFill>
            <a:srgbClr val="F7E8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0"/>
            <a:ext cx="12192001" cy="6858000"/>
            <a:chOff x="0" y="0"/>
            <a:chExt cx="12192000" cy="6858000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" name="Shape 15"/>
          <p:cNvSpPr/>
          <p:nvPr>
            <p:ph type="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5400"/>
            </a:lvl1pPr>
          </a:lstStyle>
          <a:p>
            <a:pPr/>
            <a:r>
              <a:t>Titeltext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7" name="Shape 1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183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Shape 18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197" name="Group 197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hape 194"/>
            <p:cNvSpPr/>
            <p:nvPr/>
          </p:nvSpPr>
          <p:spPr>
            <a:xfrm rot="10371525">
              <a:off x="263766" y="4438251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hape 195"/>
            <p:cNvSpPr/>
            <p:nvPr/>
          </p:nvSpPr>
          <p:spPr>
            <a:xfrm rot="10800000">
              <a:off x="459506" y="321129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Shape 198"/>
          <p:cNvSpPr/>
          <p:nvPr>
            <p:ph type="title"/>
          </p:nvPr>
        </p:nvSpPr>
        <p:spPr>
          <a:xfrm>
            <a:off x="1154954" y="4969926"/>
            <a:ext cx="8825659" cy="56673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199" name="Shape 199"/>
          <p:cNvSpPr/>
          <p:nvPr>
            <p:ph type="pic" sz="half" idx="13"/>
          </p:nvPr>
        </p:nvSpPr>
        <p:spPr>
          <a:xfrm>
            <a:off x="1154954" y="685800"/>
            <a:ext cx="8825659" cy="3429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1154954" y="5536665"/>
            <a:ext cx="8825659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01" name="Shape 20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hape 215"/>
            <p:cNvSpPr/>
            <p:nvPr/>
          </p:nvSpPr>
          <p:spPr>
            <a:xfrm rot="21010067">
              <a:off x="8490951" y="2714874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5612" y="2801318"/>
              <a:ext cx="11277601" cy="36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9" name="Shape 219"/>
          <p:cNvSpPr/>
          <p:nvPr>
            <p:ph type="title"/>
          </p:nvPr>
        </p:nvSpPr>
        <p:spPr>
          <a:xfrm>
            <a:off x="1148797" y="1063416"/>
            <a:ext cx="8831817" cy="137298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220" name="Shape 220"/>
          <p:cNvSpPr/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21" name="Shape 2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 rot="21010067">
              <a:off x="8490951" y="41851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55612" y="4241801"/>
              <a:ext cx="11277601" cy="233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" name="Shape 239"/>
          <p:cNvSpPr/>
          <p:nvPr/>
        </p:nvSpPr>
        <p:spPr>
          <a:xfrm>
            <a:off x="881565" y="607335"/>
            <a:ext cx="801913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40" name="Shape 240"/>
          <p:cNvSpPr/>
          <p:nvPr/>
        </p:nvSpPr>
        <p:spPr>
          <a:xfrm>
            <a:off x="9884457" y="2613786"/>
            <a:ext cx="652764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xfrm>
            <a:off x="1581877" y="982134"/>
            <a:ext cx="8453907" cy="269663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xfrm>
            <a:off x="1945944" y="3678766"/>
            <a:ext cx="7731220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small"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cap="small"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cap="small"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cap="small"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cap="small" sz="14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43" name="Shape 243"/>
          <p:cNvSpPr/>
          <p:nvPr>
            <p:ph type="body" sz="quarter" idx="13"/>
          </p:nvPr>
        </p:nvSpPr>
        <p:spPr>
          <a:xfrm>
            <a:off x="1154954" y="5029198"/>
            <a:ext cx="9244897" cy="99785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244" name="Shape 244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1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 rot="21010067">
              <a:off x="8490951" y="4193583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455612" y="4241801"/>
              <a:ext cx="11277601" cy="233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2" name="Shape 262"/>
          <p:cNvSpPr/>
          <p:nvPr>
            <p:ph type="title"/>
          </p:nvPr>
        </p:nvSpPr>
        <p:spPr>
          <a:xfrm>
            <a:off x="1154954" y="2370666"/>
            <a:ext cx="8825660" cy="182251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xfrm>
            <a:off x="1154954" y="5024966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64" name="Shape 264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1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hape 278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2" name="Shape 2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Shape 283"/>
          <p:cNvSpPr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xfrm>
            <a:off x="1154954" y="2603501"/>
            <a:ext cx="314187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85" name="Shape 285"/>
          <p:cNvSpPr/>
          <p:nvPr>
            <p:ph type="body" sz="quarter" idx="13"/>
          </p:nvPr>
        </p:nvSpPr>
        <p:spPr>
          <a:xfrm>
            <a:off x="1154952" y="3179764"/>
            <a:ext cx="314188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286" name="Shape 286"/>
          <p:cNvSpPr/>
          <p:nvPr>
            <p:ph type="body" sz="quarter" idx="14"/>
          </p:nvPr>
        </p:nvSpPr>
        <p:spPr>
          <a:xfrm>
            <a:off x="4512721" y="2603500"/>
            <a:ext cx="314701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287" name="Shape 287"/>
          <p:cNvSpPr/>
          <p:nvPr>
            <p:ph type="body" sz="quarter" idx="15"/>
          </p:nvPr>
        </p:nvSpPr>
        <p:spPr>
          <a:xfrm>
            <a:off x="4512721" y="3179763"/>
            <a:ext cx="314701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288" name="Shape 288"/>
          <p:cNvSpPr/>
          <p:nvPr>
            <p:ph type="body" sz="quarter" idx="16"/>
          </p:nvPr>
        </p:nvSpPr>
        <p:spPr>
          <a:xfrm>
            <a:off x="7888134" y="2603500"/>
            <a:ext cx="314573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289" name="Shape 289"/>
          <p:cNvSpPr/>
          <p:nvPr>
            <p:ph type="body" sz="quarter" idx="17"/>
          </p:nvPr>
        </p:nvSpPr>
        <p:spPr>
          <a:xfrm>
            <a:off x="7888329" y="3179761"/>
            <a:ext cx="3145537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290" name="Shape 290"/>
          <p:cNvSpPr/>
          <p:nvPr/>
        </p:nvSpPr>
        <p:spPr>
          <a:xfrm flipH="1">
            <a:off x="4403971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7772400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Shape 305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Shape 30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xfrm>
            <a:off x="1154954" y="4532843"/>
            <a:ext cx="30504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12" name="Shape 312"/>
          <p:cNvSpPr/>
          <p:nvPr>
            <p:ph type="pic" sz="quarter" idx="13"/>
          </p:nvPr>
        </p:nvSpPr>
        <p:spPr>
          <a:xfrm>
            <a:off x="1334552" y="2603500"/>
            <a:ext cx="2691244" cy="159151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4"/>
          </p:nvPr>
        </p:nvSpPr>
        <p:spPr>
          <a:xfrm>
            <a:off x="1154954" y="5109105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314" name="Shape 314"/>
          <p:cNvSpPr/>
          <p:nvPr>
            <p:ph type="body" sz="quarter" idx="15"/>
          </p:nvPr>
        </p:nvSpPr>
        <p:spPr>
          <a:xfrm>
            <a:off x="4568864" y="4532843"/>
            <a:ext cx="3050439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315" name="Shape 315"/>
          <p:cNvSpPr/>
          <p:nvPr>
            <p:ph type="pic" sz="quarter" idx="16"/>
          </p:nvPr>
        </p:nvSpPr>
        <p:spPr>
          <a:xfrm>
            <a:off x="4748462" y="2603500"/>
            <a:ext cx="2691244" cy="159151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6" name="Shape 316"/>
          <p:cNvSpPr/>
          <p:nvPr>
            <p:ph type="body" sz="quarter" idx="17"/>
          </p:nvPr>
        </p:nvSpPr>
        <p:spPr>
          <a:xfrm>
            <a:off x="4570171" y="5109104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317" name="Shape 317"/>
          <p:cNvSpPr/>
          <p:nvPr>
            <p:ph type="body" sz="quarter" idx="18"/>
          </p:nvPr>
        </p:nvSpPr>
        <p:spPr>
          <a:xfrm>
            <a:off x="7982774" y="4532845"/>
            <a:ext cx="305109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318" name="Shape 318"/>
          <p:cNvSpPr/>
          <p:nvPr>
            <p:ph type="pic" sz="quarter" idx="19"/>
          </p:nvPr>
        </p:nvSpPr>
        <p:spPr>
          <a:xfrm>
            <a:off x="8163031" y="2603500"/>
            <a:ext cx="2691243" cy="159151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20"/>
          </p:nvPr>
        </p:nvSpPr>
        <p:spPr>
          <a:xfrm>
            <a:off x="7982774" y="5109104"/>
            <a:ext cx="3051097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320" name="Shape 320"/>
          <p:cNvSpPr/>
          <p:nvPr/>
        </p:nvSpPr>
        <p:spPr>
          <a:xfrm flipH="1">
            <a:off x="4405831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Shape 321"/>
          <p:cNvSpPr/>
          <p:nvPr/>
        </p:nvSpPr>
        <p:spPr>
          <a:xfrm>
            <a:off x="7797802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Shape 3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Shape 335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9" name="Shape 33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0" name="Shape 340"/>
          <p:cNvSpPr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41" name="Shape 341"/>
          <p:cNvSpPr/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42" name="Shape 3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359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4866" y="402164"/>
              <a:ext cx="6510867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Shape 356"/>
            <p:cNvSpPr/>
            <p:nvPr/>
          </p:nvSpPr>
          <p:spPr>
            <a:xfrm rot="5101749">
              <a:off x="6294737" y="4577736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Shape 357"/>
            <p:cNvSpPr/>
            <p:nvPr/>
          </p:nvSpPr>
          <p:spPr>
            <a:xfrm rot="5400000">
              <a:off x="4449231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0" name="Shape 360"/>
          <p:cNvSpPr/>
          <p:nvPr>
            <p:ph type="title"/>
          </p:nvPr>
        </p:nvSpPr>
        <p:spPr>
          <a:xfrm>
            <a:off x="8585234" y="1278467"/>
            <a:ext cx="1409966" cy="474859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61" name="Shape 361"/>
          <p:cNvSpPr/>
          <p:nvPr>
            <p:ph type="body" sz="half" idx="1"/>
          </p:nvPr>
        </p:nvSpPr>
        <p:spPr>
          <a:xfrm>
            <a:off x="1154954" y="1278467"/>
            <a:ext cx="6256026" cy="4748591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62" name="Shape 36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9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370" name="Shape 37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Shape 376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0" name="Shape 38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1" name="Shape 381"/>
          <p:cNvSpPr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82" name="Shape 382"/>
          <p:cNvSpPr/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83" name="Shape 3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 26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hape 27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hape 28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hape 29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Shape 30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Shape 31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" name="Shape 3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7" name="Shape 37"/>
          <p:cNvSpPr/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Shape 46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Shape 47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Shape 50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89800" y="402164"/>
              <a:ext cx="4478865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Shape 52"/>
            <p:cNvSpPr/>
            <p:nvPr/>
          </p:nvSpPr>
          <p:spPr>
            <a:xfrm rot="16200000">
              <a:off x="3787244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hape 53"/>
            <p:cNvSpPr/>
            <p:nvPr/>
          </p:nvSpPr>
          <p:spPr>
            <a:xfrm rot="15922489">
              <a:off x="4698353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" name="Shape 56"/>
          <p:cNvSpPr/>
          <p:nvPr>
            <p:ph type="title"/>
          </p:nvPr>
        </p:nvSpPr>
        <p:spPr>
          <a:xfrm>
            <a:off x="1154954" y="2677645"/>
            <a:ext cx="4351026" cy="22838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6895558" y="2677643"/>
            <a:ext cx="3757547" cy="228382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cap="all" sz="20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cap="all" sz="20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cap="all" sz="20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cap="all" sz="20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cap="all" sz="20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Shape 5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hape 69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hape 70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hape 72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hape 73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6" name="Shape 7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Shape 87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hape 88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Shape 89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Shape 90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Shape 91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Shape 92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" name="Shape 9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1154954" y="2603500"/>
            <a:ext cx="482515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99" name="Shape 99"/>
          <p:cNvSpPr/>
          <p:nvPr>
            <p:ph type="body" sz="quarter" idx="13"/>
          </p:nvPr>
        </p:nvSpPr>
        <p:spPr>
          <a:xfrm>
            <a:off x="6208712" y="2603500"/>
            <a:ext cx="482516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pP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6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07" name="Shape 1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Shape 113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" name="Shape 11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3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713412" y="402164"/>
              <a:ext cx="6055253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140"/>
            <p:cNvSpPr/>
            <p:nvPr/>
          </p:nvSpPr>
          <p:spPr>
            <a:xfrm rot="15922489">
              <a:off x="3140486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141"/>
            <p:cNvSpPr/>
            <p:nvPr/>
          </p:nvSpPr>
          <p:spPr>
            <a:xfrm rot="16200000">
              <a:off x="2229376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4" name="Shape 144"/>
          <p:cNvSpPr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5781145" y="1447800"/>
            <a:ext cx="5190068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46" name="Shape 146"/>
          <p:cNvSpPr/>
          <p:nvPr>
            <p:ph type="body" sz="quarter" idx="13"/>
          </p:nvPr>
        </p:nvSpPr>
        <p:spPr>
          <a:xfrm>
            <a:off x="1154954" y="3129279"/>
            <a:ext cx="2793159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172200" y="402164"/>
              <a:ext cx="5596465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Shape 162"/>
            <p:cNvSpPr/>
            <p:nvPr/>
          </p:nvSpPr>
          <p:spPr>
            <a:xfrm rot="15922489">
              <a:off x="4203595" y="182607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Shape 163"/>
            <p:cNvSpPr/>
            <p:nvPr/>
          </p:nvSpPr>
          <p:spPr>
            <a:xfrm rot="16200000">
              <a:off x="3295431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6" name="Shape 166"/>
          <p:cNvSpPr/>
          <p:nvPr>
            <p:ph type="title"/>
          </p:nvPr>
        </p:nvSpPr>
        <p:spPr>
          <a:xfrm>
            <a:off x="1154954" y="1693333"/>
            <a:ext cx="3865135" cy="173566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67" name="Shape 167"/>
          <p:cNvSpPr/>
          <p:nvPr>
            <p:ph type="pic" sz="quarter" idx="13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1154954" y="3657600"/>
            <a:ext cx="3859213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69" name="Shape 16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Titeltext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ctr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/>
          <a:lstStyle/>
          <a:p>
            <a:pPr/>
            <a:r>
              <a:t>Timeline Manager</a:t>
            </a:r>
          </a:p>
        </p:txBody>
      </p:sp>
      <p:sp>
        <p:nvSpPr>
          <p:cNvPr id="393" name="Shape 393"/>
          <p:cNvSpPr/>
          <p:nvPr>
            <p:ph type="subTitle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/>
          <a:p>
            <a:pPr/>
            <a:r>
              <a:t>Group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Product Description</a:t>
            </a:r>
          </a:p>
        </p:txBody>
      </p:sp>
      <p:sp>
        <p:nvSpPr>
          <p:cNvPr id="396" name="Shape 39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448055">
              <a:spcBef>
                <a:spcPts val="900"/>
              </a:spcBef>
              <a:defRPr sz="2352"/>
            </a:pPr>
            <a:r>
              <a:t>Help Window, Zoom Function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Add Timeline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Add Events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Event Information, Edit and Delete Event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Save Timeline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Load Timeline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Delete Timeline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/>
          <a:p>
            <a:pPr/>
            <a:r>
              <a:t>Video</a:t>
            </a:r>
          </a:p>
        </p:txBody>
      </p:sp>
      <p:sp>
        <p:nvSpPr>
          <p:cNvPr id="399" name="Shape 39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Project Work Structure</a:t>
            </a:r>
          </a:p>
        </p:txBody>
      </p:sp>
      <p:sp>
        <p:nvSpPr>
          <p:cNvPr id="402" name="Shape 40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2184"/>
            </a:pPr>
            <a:r>
              <a:t>Roles: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Amelie:Project manager,Implementationplan and Change-log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Tester: Test-Cases, update the Test Plan, JUnit tests 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2184"/>
            </a:pPr>
            <a:r>
              <a:t>Work process: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Ranked requirements on importance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Post-seminar meetings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I</a:t>
            </a:r>
            <a:r>
              <a:t>nternal deadlines and code review meetings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Project Work Structure</a:t>
            </a:r>
          </a:p>
        </p:txBody>
      </p:sp>
      <p:sp>
        <p:nvSpPr>
          <p:cNvPr id="405" name="Shape 40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400"/>
            </a:pPr>
            <a:r>
              <a:t>Problems:</a:t>
            </a:r>
          </a:p>
          <a:p>
            <a:pPr>
              <a:defRPr sz="2400"/>
            </a:pPr>
            <a:r>
              <a:t>No </a:t>
            </a:r>
            <a:r>
              <a:t>High-level design, code didn’t work together, remake implementations</a:t>
            </a:r>
          </a:p>
          <a:p>
            <a:pPr>
              <a:defRPr sz="2400"/>
            </a:pPr>
            <a:r>
              <a:t>No Smaller deadlines and code review meetings </a:t>
            </a:r>
          </a:p>
          <a:p>
            <a:pPr>
              <a:defRPr sz="2400"/>
            </a:pPr>
            <a:r>
              <a:t>GitHub, code loss , wrongly merged branches</a:t>
            </a:r>
          </a:p>
          <a:p>
            <a:pPr>
              <a:defRPr sz="2400"/>
            </a:pPr>
            <a:r>
              <a:t>Not committing code</a:t>
            </a:r>
          </a:p>
          <a:p>
            <a:pPr>
              <a:defRPr sz="2400"/>
            </a:pPr>
            <a:r>
              <a:t>Members didn't show up for meetings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Project Work Structure</a:t>
            </a:r>
          </a:p>
        </p:txBody>
      </p:sp>
      <p:sp>
        <p:nvSpPr>
          <p:cNvPr id="408" name="Shape 40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400"/>
            </a:pPr>
            <a:r>
              <a:t>Improvement propositions:</a:t>
            </a:r>
          </a:p>
          <a:p>
            <a:pPr>
              <a:defRPr sz="2400"/>
            </a:pPr>
            <a:r>
              <a:t>Know how to use the tools and structure</a:t>
            </a:r>
          </a:p>
          <a:p>
            <a:pPr>
              <a:defRPr sz="2400"/>
            </a:pPr>
            <a:r>
              <a:t>Have small internal deadlines </a:t>
            </a:r>
          </a:p>
          <a:p>
            <a:pPr>
              <a:defRPr sz="2400"/>
            </a:pPr>
            <a:r>
              <a:t>Code testing, before submission</a:t>
            </a:r>
          </a:p>
          <a:p>
            <a:pPr>
              <a:defRPr sz="2400"/>
            </a:pPr>
            <a:r>
              <a:t> Great team spirit</a:t>
            </a:r>
          </a:p>
          <a:p>
            <a:pPr>
              <a:defRPr sz="2400"/>
            </a:pPr>
            <a:r>
              <a:t>Set roles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411" name="Shape 411"/>
          <p:cNvSpPr/>
          <p:nvPr>
            <p:ph type="body" sz="quarter" idx="1"/>
          </p:nvPr>
        </p:nvSpPr>
        <p:spPr>
          <a:xfrm>
            <a:off x="4723653" y="2646363"/>
            <a:ext cx="3005885" cy="34163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Pranav Patel</a:t>
            </a:r>
          </a:p>
          <a:p>
            <a:pPr marL="0" indent="0">
              <a:buSzTx/>
              <a:buNone/>
              <a:defRPr sz="2000"/>
            </a:pPr>
            <a:r>
              <a:t>Johan Eriksson</a:t>
            </a:r>
          </a:p>
          <a:p>
            <a:pPr marL="0" indent="0">
              <a:buSzTx/>
              <a:buNone/>
              <a:defRPr sz="2000"/>
            </a:pPr>
            <a:r>
              <a:t>Amelie Löwe</a:t>
            </a:r>
          </a:p>
          <a:p>
            <a:pPr marL="0" indent="0">
              <a:buSzTx/>
              <a:buNone/>
              <a:defRPr sz="2000"/>
            </a:pPr>
            <a:r>
              <a:t>Aya Kathem</a:t>
            </a:r>
          </a:p>
          <a:p>
            <a:pPr marL="0" indent="0">
              <a:buSzTx/>
              <a:buNone/>
              <a:defRPr sz="2000"/>
            </a:pPr>
            <a:r>
              <a:t>Caroline Nilsson </a:t>
            </a:r>
          </a:p>
          <a:p>
            <a:pPr marL="0" indent="0">
              <a:buSzTx/>
              <a:buNone/>
              <a:defRPr sz="2000"/>
            </a:pPr>
            <a:r>
              <a:t>Stefanos Bampovits</a:t>
            </a:r>
          </a:p>
          <a:p>
            <a:pPr marL="0" indent="0">
              <a:buSzTx/>
              <a:buNone/>
              <a:defRPr sz="2000"/>
            </a:pPr>
            <a:r>
              <a:t>Indre Kvedaraite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TF10001029">
  <a:themeElements>
    <a:clrScheme name="TF1000102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TF10001029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TF100010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F10001029">
  <a:themeElements>
    <a:clrScheme name="TF1000102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TF10001029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TF100010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