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67" r:id="rId3"/>
    <p:sldId id="269" r:id="rId4"/>
    <p:sldId id="268" r:id="rId5"/>
    <p:sldId id="265" r:id="rId6"/>
    <p:sldId id="260" r:id="rId7"/>
    <p:sldId id="261" r:id="rId8"/>
    <p:sldId id="262" r:id="rId9"/>
    <p:sldId id="263"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8C8378-249A-4494-A766-CF52752F6E5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92FA3FA-4032-4A0A-87C2-5E9B9C7381EB}">
      <dgm:prSet/>
      <dgm:spPr/>
      <dgm:t>
        <a:bodyPr/>
        <a:lstStyle/>
        <a:p>
          <a:r>
            <a:rPr lang="en-US"/>
            <a:t>As a YouTube channel grows, it gets a lot of comments from viewers. These comments are important for understanding viewer expectations and improving engagement. However, not all comments are useful. </a:t>
          </a:r>
        </a:p>
      </dgm:t>
    </dgm:pt>
    <dgm:pt modelId="{B4055998-1965-4B50-9288-108DA58888F7}" type="parTrans" cxnId="{9E428C68-36E9-4F6B-BECA-732994BDADA4}">
      <dgm:prSet/>
      <dgm:spPr/>
      <dgm:t>
        <a:bodyPr/>
        <a:lstStyle/>
        <a:p>
          <a:endParaRPr lang="en-US"/>
        </a:p>
      </dgm:t>
    </dgm:pt>
    <dgm:pt modelId="{074DB4CC-E9F8-476C-AC9F-2C62B06C8F0B}" type="sibTrans" cxnId="{9E428C68-36E9-4F6B-BECA-732994BDADA4}">
      <dgm:prSet/>
      <dgm:spPr/>
      <dgm:t>
        <a:bodyPr/>
        <a:lstStyle/>
        <a:p>
          <a:endParaRPr lang="en-US"/>
        </a:p>
      </dgm:t>
    </dgm:pt>
    <dgm:pt modelId="{832E98D7-621E-412E-8F0C-EE6A6EB71D7E}">
      <dgm:prSet/>
      <dgm:spPr/>
      <dgm:t>
        <a:bodyPr/>
        <a:lstStyle/>
        <a:p>
          <a:r>
            <a:rPr lang="en-US"/>
            <a:t>Some have mistakes and are not well-written. It's hard for content creators to find the most relevant comments. This project helps categorize comments based on sentiment and sentence types to help YouTubers find useful feedback for growing their audience.</a:t>
          </a:r>
        </a:p>
      </dgm:t>
    </dgm:pt>
    <dgm:pt modelId="{FFB770F6-A9B9-4E5C-A003-F63E957A6447}" type="parTrans" cxnId="{86C68F40-31DA-447B-9979-0E715D504D66}">
      <dgm:prSet/>
      <dgm:spPr/>
      <dgm:t>
        <a:bodyPr/>
        <a:lstStyle/>
        <a:p>
          <a:endParaRPr lang="en-US"/>
        </a:p>
      </dgm:t>
    </dgm:pt>
    <dgm:pt modelId="{3AC22015-15E9-4F1A-BDC8-5CD4BE6E527B}" type="sibTrans" cxnId="{86C68F40-31DA-447B-9979-0E715D504D66}">
      <dgm:prSet/>
      <dgm:spPr/>
      <dgm:t>
        <a:bodyPr/>
        <a:lstStyle/>
        <a:p>
          <a:endParaRPr lang="en-US"/>
        </a:p>
      </dgm:t>
    </dgm:pt>
    <dgm:pt modelId="{E436DA2E-59BC-4D29-8AA7-6FA59910F5E7}" type="pres">
      <dgm:prSet presAssocID="{348C8378-249A-4494-A766-CF52752F6E56}" presName="linear" presStyleCnt="0">
        <dgm:presLayoutVars>
          <dgm:animLvl val="lvl"/>
          <dgm:resizeHandles val="exact"/>
        </dgm:presLayoutVars>
      </dgm:prSet>
      <dgm:spPr/>
    </dgm:pt>
    <dgm:pt modelId="{1B9ACEC3-AD26-44F4-A8C1-67DC198F546A}" type="pres">
      <dgm:prSet presAssocID="{E92FA3FA-4032-4A0A-87C2-5E9B9C7381EB}" presName="parentText" presStyleLbl="node1" presStyleIdx="0" presStyleCnt="2">
        <dgm:presLayoutVars>
          <dgm:chMax val="0"/>
          <dgm:bulletEnabled val="1"/>
        </dgm:presLayoutVars>
      </dgm:prSet>
      <dgm:spPr/>
    </dgm:pt>
    <dgm:pt modelId="{3B0F26DB-5F7B-4A84-BB40-23106A33C605}" type="pres">
      <dgm:prSet presAssocID="{074DB4CC-E9F8-476C-AC9F-2C62B06C8F0B}" presName="spacer" presStyleCnt="0"/>
      <dgm:spPr/>
    </dgm:pt>
    <dgm:pt modelId="{8B3ADAC6-71DC-4D43-8B2B-382374B5947E}" type="pres">
      <dgm:prSet presAssocID="{832E98D7-621E-412E-8F0C-EE6A6EB71D7E}" presName="parentText" presStyleLbl="node1" presStyleIdx="1" presStyleCnt="2">
        <dgm:presLayoutVars>
          <dgm:chMax val="0"/>
          <dgm:bulletEnabled val="1"/>
        </dgm:presLayoutVars>
      </dgm:prSet>
      <dgm:spPr/>
    </dgm:pt>
  </dgm:ptLst>
  <dgm:cxnLst>
    <dgm:cxn modelId="{86C68F40-31DA-447B-9979-0E715D504D66}" srcId="{348C8378-249A-4494-A766-CF52752F6E56}" destId="{832E98D7-621E-412E-8F0C-EE6A6EB71D7E}" srcOrd="1" destOrd="0" parTransId="{FFB770F6-A9B9-4E5C-A003-F63E957A6447}" sibTransId="{3AC22015-15E9-4F1A-BDC8-5CD4BE6E527B}"/>
    <dgm:cxn modelId="{9E428C68-36E9-4F6B-BECA-732994BDADA4}" srcId="{348C8378-249A-4494-A766-CF52752F6E56}" destId="{E92FA3FA-4032-4A0A-87C2-5E9B9C7381EB}" srcOrd="0" destOrd="0" parTransId="{B4055998-1965-4B50-9288-108DA58888F7}" sibTransId="{074DB4CC-E9F8-476C-AC9F-2C62B06C8F0B}"/>
    <dgm:cxn modelId="{6CAD00C9-88A3-4AAA-A75A-2A7097DE3F98}" type="presOf" srcId="{E92FA3FA-4032-4A0A-87C2-5E9B9C7381EB}" destId="{1B9ACEC3-AD26-44F4-A8C1-67DC198F546A}" srcOrd="0" destOrd="0" presId="urn:microsoft.com/office/officeart/2005/8/layout/vList2"/>
    <dgm:cxn modelId="{633826D5-113B-405C-B0C3-5115837E4CAD}" type="presOf" srcId="{348C8378-249A-4494-A766-CF52752F6E56}" destId="{E436DA2E-59BC-4D29-8AA7-6FA59910F5E7}" srcOrd="0" destOrd="0" presId="urn:microsoft.com/office/officeart/2005/8/layout/vList2"/>
    <dgm:cxn modelId="{9135B1F9-69A1-416C-A2AE-2D86D9FD41D3}" type="presOf" srcId="{832E98D7-621E-412E-8F0C-EE6A6EB71D7E}" destId="{8B3ADAC6-71DC-4D43-8B2B-382374B5947E}" srcOrd="0" destOrd="0" presId="urn:microsoft.com/office/officeart/2005/8/layout/vList2"/>
    <dgm:cxn modelId="{AD5D6B05-2626-4183-8966-9280EFA51999}" type="presParOf" srcId="{E436DA2E-59BC-4D29-8AA7-6FA59910F5E7}" destId="{1B9ACEC3-AD26-44F4-A8C1-67DC198F546A}" srcOrd="0" destOrd="0" presId="urn:microsoft.com/office/officeart/2005/8/layout/vList2"/>
    <dgm:cxn modelId="{CDF5D753-EA61-4017-A12F-2D8D2339D7FB}" type="presParOf" srcId="{E436DA2E-59BC-4D29-8AA7-6FA59910F5E7}" destId="{3B0F26DB-5F7B-4A84-BB40-23106A33C605}" srcOrd="1" destOrd="0" presId="urn:microsoft.com/office/officeart/2005/8/layout/vList2"/>
    <dgm:cxn modelId="{E4B53CF2-8EAC-49A0-9470-BBC2E497967B}" type="presParOf" srcId="{E436DA2E-59BC-4D29-8AA7-6FA59910F5E7}" destId="{8B3ADAC6-71DC-4D43-8B2B-382374B5947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D9A105-4034-4C61-A017-3140148477EB}"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A56DA739-E151-48E7-92A4-A5D5FB40AFE5}">
      <dgm:prSet/>
      <dgm:spPr/>
      <dgm:t>
        <a:bodyPr/>
        <a:lstStyle/>
        <a:p>
          <a:r>
            <a:rPr lang="en-US" dirty="0"/>
            <a:t>Collecting and Preprocessing of data</a:t>
          </a:r>
        </a:p>
      </dgm:t>
    </dgm:pt>
    <dgm:pt modelId="{910B6820-71CF-42C8-8C65-4A98C5EB9DF8}" type="parTrans" cxnId="{3B806AF1-8582-40EC-BF4E-926AB71714DB}">
      <dgm:prSet/>
      <dgm:spPr/>
      <dgm:t>
        <a:bodyPr/>
        <a:lstStyle/>
        <a:p>
          <a:endParaRPr lang="en-US"/>
        </a:p>
      </dgm:t>
    </dgm:pt>
    <dgm:pt modelId="{12937FCE-82DE-44EE-95CF-AB49612D45B3}" type="sibTrans" cxnId="{3B806AF1-8582-40EC-BF4E-926AB71714DB}">
      <dgm:prSet/>
      <dgm:spPr/>
      <dgm:t>
        <a:bodyPr/>
        <a:lstStyle/>
        <a:p>
          <a:endParaRPr lang="en-US"/>
        </a:p>
      </dgm:t>
    </dgm:pt>
    <dgm:pt modelId="{FF9A32D3-5485-4F9E-AB4C-E7191A16B554}">
      <dgm:prSet/>
      <dgm:spPr/>
      <dgm:t>
        <a:bodyPr/>
        <a:lstStyle/>
        <a:p>
          <a:r>
            <a:rPr lang="en-US" dirty="0"/>
            <a:t>Sentiment Analysis</a:t>
          </a:r>
        </a:p>
      </dgm:t>
    </dgm:pt>
    <dgm:pt modelId="{04FA250E-FB6E-4384-870E-282697E17738}" type="parTrans" cxnId="{AE613B3C-F075-47D3-BC52-C1093E3674D1}">
      <dgm:prSet/>
      <dgm:spPr/>
      <dgm:t>
        <a:bodyPr/>
        <a:lstStyle/>
        <a:p>
          <a:endParaRPr lang="en-US"/>
        </a:p>
      </dgm:t>
    </dgm:pt>
    <dgm:pt modelId="{89F13B96-C989-4393-A2C4-1F886F7A750F}" type="sibTrans" cxnId="{AE613B3C-F075-47D3-BC52-C1093E3674D1}">
      <dgm:prSet/>
      <dgm:spPr/>
      <dgm:t>
        <a:bodyPr/>
        <a:lstStyle/>
        <a:p>
          <a:endParaRPr lang="en-US"/>
        </a:p>
      </dgm:t>
    </dgm:pt>
    <dgm:pt modelId="{6EE60F81-6205-4CCC-9A6E-1F4258305DAA}">
      <dgm:prSet/>
      <dgm:spPr/>
      <dgm:t>
        <a:bodyPr/>
        <a:lstStyle/>
        <a:p>
          <a:r>
            <a:rPr lang="en-US" dirty="0"/>
            <a:t>Error Detection and Correction</a:t>
          </a:r>
        </a:p>
      </dgm:t>
    </dgm:pt>
    <dgm:pt modelId="{37F3ADCA-F8A8-4D53-808B-65F626546CF9}" type="parTrans" cxnId="{59DC6941-B324-4AD8-8859-0595DD3F14A3}">
      <dgm:prSet/>
      <dgm:spPr/>
      <dgm:t>
        <a:bodyPr/>
        <a:lstStyle/>
        <a:p>
          <a:endParaRPr lang="en-US"/>
        </a:p>
      </dgm:t>
    </dgm:pt>
    <dgm:pt modelId="{90BB28FB-49F1-402C-82CB-53E56C8D0C60}" type="sibTrans" cxnId="{59DC6941-B324-4AD8-8859-0595DD3F14A3}">
      <dgm:prSet/>
      <dgm:spPr/>
      <dgm:t>
        <a:bodyPr/>
        <a:lstStyle/>
        <a:p>
          <a:endParaRPr lang="en-US"/>
        </a:p>
      </dgm:t>
    </dgm:pt>
    <dgm:pt modelId="{F2763ECF-6CC7-457F-A2DA-84D7EE7B9383}">
      <dgm:prSet/>
      <dgm:spPr/>
      <dgm:t>
        <a:bodyPr/>
        <a:lstStyle/>
        <a:p>
          <a:r>
            <a:rPr lang="en-US" dirty="0"/>
            <a:t>Categorization by Sentence Type</a:t>
          </a:r>
        </a:p>
      </dgm:t>
    </dgm:pt>
    <dgm:pt modelId="{3EFC2E0B-F098-49BA-B161-2DE663C82850}" type="parTrans" cxnId="{49A734BE-A8F6-45DC-91CD-80843A1CC045}">
      <dgm:prSet/>
      <dgm:spPr/>
      <dgm:t>
        <a:bodyPr/>
        <a:lstStyle/>
        <a:p>
          <a:endParaRPr lang="en-US"/>
        </a:p>
      </dgm:t>
    </dgm:pt>
    <dgm:pt modelId="{D7E2687B-6B47-435B-A107-52026CA61D01}" type="sibTrans" cxnId="{49A734BE-A8F6-45DC-91CD-80843A1CC045}">
      <dgm:prSet/>
      <dgm:spPr/>
      <dgm:t>
        <a:bodyPr/>
        <a:lstStyle/>
        <a:p>
          <a:endParaRPr lang="en-US"/>
        </a:p>
      </dgm:t>
    </dgm:pt>
    <dgm:pt modelId="{3B7F2940-473A-4E52-B5B6-2527CE23BCCA}">
      <dgm:prSet/>
      <dgm:spPr/>
      <dgm:t>
        <a:bodyPr/>
        <a:lstStyle/>
        <a:p>
          <a:r>
            <a:rPr lang="en-US" dirty="0"/>
            <a:t>Filtering Poorly Constructed Comments and Presenting</a:t>
          </a:r>
        </a:p>
      </dgm:t>
    </dgm:pt>
    <dgm:pt modelId="{9F33AF1F-187A-477E-B008-70DD5DEBB79B}" type="parTrans" cxnId="{25E22176-71CD-4EDF-9A79-D18794B99384}">
      <dgm:prSet/>
      <dgm:spPr/>
      <dgm:t>
        <a:bodyPr/>
        <a:lstStyle/>
        <a:p>
          <a:endParaRPr lang="en-US"/>
        </a:p>
      </dgm:t>
    </dgm:pt>
    <dgm:pt modelId="{3EBAA847-1CC4-4091-B443-A59AC9963EEE}" type="sibTrans" cxnId="{25E22176-71CD-4EDF-9A79-D18794B99384}">
      <dgm:prSet/>
      <dgm:spPr/>
      <dgm:t>
        <a:bodyPr/>
        <a:lstStyle/>
        <a:p>
          <a:endParaRPr lang="en-US"/>
        </a:p>
      </dgm:t>
    </dgm:pt>
    <dgm:pt modelId="{A7DCFEB6-2C94-47B9-9E87-AD70BEB00DA1}" type="pres">
      <dgm:prSet presAssocID="{66D9A105-4034-4C61-A017-3140148477EB}" presName="outerComposite" presStyleCnt="0">
        <dgm:presLayoutVars>
          <dgm:chMax val="5"/>
          <dgm:dir/>
          <dgm:resizeHandles val="exact"/>
        </dgm:presLayoutVars>
      </dgm:prSet>
      <dgm:spPr/>
    </dgm:pt>
    <dgm:pt modelId="{A85DABF5-C97D-4097-87ED-171E280292C2}" type="pres">
      <dgm:prSet presAssocID="{66D9A105-4034-4C61-A017-3140148477EB}" presName="dummyMaxCanvas" presStyleCnt="0">
        <dgm:presLayoutVars/>
      </dgm:prSet>
      <dgm:spPr/>
    </dgm:pt>
    <dgm:pt modelId="{7BA40C37-82E2-4079-8406-951081FED631}" type="pres">
      <dgm:prSet presAssocID="{66D9A105-4034-4C61-A017-3140148477EB}" presName="FiveNodes_1" presStyleLbl="node1" presStyleIdx="0" presStyleCnt="5">
        <dgm:presLayoutVars>
          <dgm:bulletEnabled val="1"/>
        </dgm:presLayoutVars>
      </dgm:prSet>
      <dgm:spPr/>
    </dgm:pt>
    <dgm:pt modelId="{0F5BB4A0-A8E7-420C-80CC-6035A3534B47}" type="pres">
      <dgm:prSet presAssocID="{66D9A105-4034-4C61-A017-3140148477EB}" presName="FiveNodes_2" presStyleLbl="node1" presStyleIdx="1" presStyleCnt="5">
        <dgm:presLayoutVars>
          <dgm:bulletEnabled val="1"/>
        </dgm:presLayoutVars>
      </dgm:prSet>
      <dgm:spPr/>
    </dgm:pt>
    <dgm:pt modelId="{5E5A7A3A-F6A5-474D-B48B-A950118FC352}" type="pres">
      <dgm:prSet presAssocID="{66D9A105-4034-4C61-A017-3140148477EB}" presName="FiveNodes_3" presStyleLbl="node1" presStyleIdx="2" presStyleCnt="5">
        <dgm:presLayoutVars>
          <dgm:bulletEnabled val="1"/>
        </dgm:presLayoutVars>
      </dgm:prSet>
      <dgm:spPr/>
    </dgm:pt>
    <dgm:pt modelId="{9A009F42-924C-421A-A482-BDA72524D5EF}" type="pres">
      <dgm:prSet presAssocID="{66D9A105-4034-4C61-A017-3140148477EB}" presName="FiveNodes_4" presStyleLbl="node1" presStyleIdx="3" presStyleCnt="5">
        <dgm:presLayoutVars>
          <dgm:bulletEnabled val="1"/>
        </dgm:presLayoutVars>
      </dgm:prSet>
      <dgm:spPr/>
    </dgm:pt>
    <dgm:pt modelId="{88F204AA-94AC-4B6B-8806-29ECBB6D1CFC}" type="pres">
      <dgm:prSet presAssocID="{66D9A105-4034-4C61-A017-3140148477EB}" presName="FiveNodes_5" presStyleLbl="node1" presStyleIdx="4" presStyleCnt="5">
        <dgm:presLayoutVars>
          <dgm:bulletEnabled val="1"/>
        </dgm:presLayoutVars>
      </dgm:prSet>
      <dgm:spPr/>
    </dgm:pt>
    <dgm:pt modelId="{42630652-FADE-4CBB-A1EE-587F019A7ABF}" type="pres">
      <dgm:prSet presAssocID="{66D9A105-4034-4C61-A017-3140148477EB}" presName="FiveConn_1-2" presStyleLbl="fgAccFollowNode1" presStyleIdx="0" presStyleCnt="4">
        <dgm:presLayoutVars>
          <dgm:bulletEnabled val="1"/>
        </dgm:presLayoutVars>
      </dgm:prSet>
      <dgm:spPr/>
    </dgm:pt>
    <dgm:pt modelId="{154E1A9E-DCFA-4B53-90F2-1B8FA47FD408}" type="pres">
      <dgm:prSet presAssocID="{66D9A105-4034-4C61-A017-3140148477EB}" presName="FiveConn_2-3" presStyleLbl="fgAccFollowNode1" presStyleIdx="1" presStyleCnt="4">
        <dgm:presLayoutVars>
          <dgm:bulletEnabled val="1"/>
        </dgm:presLayoutVars>
      </dgm:prSet>
      <dgm:spPr/>
    </dgm:pt>
    <dgm:pt modelId="{4E74EE47-BFE5-4C66-BFBE-2AB565665F8D}" type="pres">
      <dgm:prSet presAssocID="{66D9A105-4034-4C61-A017-3140148477EB}" presName="FiveConn_3-4" presStyleLbl="fgAccFollowNode1" presStyleIdx="2" presStyleCnt="4">
        <dgm:presLayoutVars>
          <dgm:bulletEnabled val="1"/>
        </dgm:presLayoutVars>
      </dgm:prSet>
      <dgm:spPr/>
    </dgm:pt>
    <dgm:pt modelId="{E050FD09-6547-4B65-87F5-5E42B1946796}" type="pres">
      <dgm:prSet presAssocID="{66D9A105-4034-4C61-A017-3140148477EB}" presName="FiveConn_4-5" presStyleLbl="fgAccFollowNode1" presStyleIdx="3" presStyleCnt="4">
        <dgm:presLayoutVars>
          <dgm:bulletEnabled val="1"/>
        </dgm:presLayoutVars>
      </dgm:prSet>
      <dgm:spPr/>
    </dgm:pt>
    <dgm:pt modelId="{741AC76C-8EBC-42A9-8A79-238BD9031257}" type="pres">
      <dgm:prSet presAssocID="{66D9A105-4034-4C61-A017-3140148477EB}" presName="FiveNodes_1_text" presStyleLbl="node1" presStyleIdx="4" presStyleCnt="5">
        <dgm:presLayoutVars>
          <dgm:bulletEnabled val="1"/>
        </dgm:presLayoutVars>
      </dgm:prSet>
      <dgm:spPr/>
    </dgm:pt>
    <dgm:pt modelId="{FECBB4F6-DCB0-4AEA-8972-1DC7308D1234}" type="pres">
      <dgm:prSet presAssocID="{66D9A105-4034-4C61-A017-3140148477EB}" presName="FiveNodes_2_text" presStyleLbl="node1" presStyleIdx="4" presStyleCnt="5">
        <dgm:presLayoutVars>
          <dgm:bulletEnabled val="1"/>
        </dgm:presLayoutVars>
      </dgm:prSet>
      <dgm:spPr/>
    </dgm:pt>
    <dgm:pt modelId="{690F3C4A-F660-4D41-8196-0EE0165C286E}" type="pres">
      <dgm:prSet presAssocID="{66D9A105-4034-4C61-A017-3140148477EB}" presName="FiveNodes_3_text" presStyleLbl="node1" presStyleIdx="4" presStyleCnt="5">
        <dgm:presLayoutVars>
          <dgm:bulletEnabled val="1"/>
        </dgm:presLayoutVars>
      </dgm:prSet>
      <dgm:spPr/>
    </dgm:pt>
    <dgm:pt modelId="{0E74D2E4-4070-4BB6-B067-1A97629366BA}" type="pres">
      <dgm:prSet presAssocID="{66D9A105-4034-4C61-A017-3140148477EB}" presName="FiveNodes_4_text" presStyleLbl="node1" presStyleIdx="4" presStyleCnt="5">
        <dgm:presLayoutVars>
          <dgm:bulletEnabled val="1"/>
        </dgm:presLayoutVars>
      </dgm:prSet>
      <dgm:spPr/>
    </dgm:pt>
    <dgm:pt modelId="{FD3B2554-FFA2-4646-BC85-6EFC2FA4A401}" type="pres">
      <dgm:prSet presAssocID="{66D9A105-4034-4C61-A017-3140148477EB}" presName="FiveNodes_5_text" presStyleLbl="node1" presStyleIdx="4" presStyleCnt="5">
        <dgm:presLayoutVars>
          <dgm:bulletEnabled val="1"/>
        </dgm:presLayoutVars>
      </dgm:prSet>
      <dgm:spPr/>
    </dgm:pt>
  </dgm:ptLst>
  <dgm:cxnLst>
    <dgm:cxn modelId="{104EF017-D965-4E2C-9F07-1FA235CF65F9}" type="presOf" srcId="{6EE60F81-6205-4CCC-9A6E-1F4258305DAA}" destId="{5E5A7A3A-F6A5-474D-B48B-A950118FC352}" srcOrd="0" destOrd="0" presId="urn:microsoft.com/office/officeart/2005/8/layout/vProcess5"/>
    <dgm:cxn modelId="{C61E511C-996D-4BFE-9E54-DDC7178BCEC0}" type="presOf" srcId="{3B7F2940-473A-4E52-B5B6-2527CE23BCCA}" destId="{88F204AA-94AC-4B6B-8806-29ECBB6D1CFC}" srcOrd="0" destOrd="0" presId="urn:microsoft.com/office/officeart/2005/8/layout/vProcess5"/>
    <dgm:cxn modelId="{39E57A1C-6458-49CF-AA89-25CB9D3775DC}" type="presOf" srcId="{F2763ECF-6CC7-457F-A2DA-84D7EE7B9383}" destId="{0E74D2E4-4070-4BB6-B067-1A97629366BA}" srcOrd="1" destOrd="0" presId="urn:microsoft.com/office/officeart/2005/8/layout/vProcess5"/>
    <dgm:cxn modelId="{AE613B3C-F075-47D3-BC52-C1093E3674D1}" srcId="{66D9A105-4034-4C61-A017-3140148477EB}" destId="{FF9A32D3-5485-4F9E-AB4C-E7191A16B554}" srcOrd="1" destOrd="0" parTransId="{04FA250E-FB6E-4384-870E-282697E17738}" sibTransId="{89F13B96-C989-4393-A2C4-1F886F7A750F}"/>
    <dgm:cxn modelId="{59DC6941-B324-4AD8-8859-0595DD3F14A3}" srcId="{66D9A105-4034-4C61-A017-3140148477EB}" destId="{6EE60F81-6205-4CCC-9A6E-1F4258305DAA}" srcOrd="2" destOrd="0" parTransId="{37F3ADCA-F8A8-4D53-808B-65F626546CF9}" sibTransId="{90BB28FB-49F1-402C-82CB-53E56C8D0C60}"/>
    <dgm:cxn modelId="{BC68F362-10A3-448A-9C5C-1FB63D5795E1}" type="presOf" srcId="{FF9A32D3-5485-4F9E-AB4C-E7191A16B554}" destId="{0F5BB4A0-A8E7-420C-80CC-6035A3534B47}" srcOrd="0" destOrd="0" presId="urn:microsoft.com/office/officeart/2005/8/layout/vProcess5"/>
    <dgm:cxn modelId="{FA85C067-6F35-48DF-A4F6-6E8734F35C13}" type="presOf" srcId="{D7E2687B-6B47-435B-A107-52026CA61D01}" destId="{E050FD09-6547-4B65-87F5-5E42B1946796}" srcOrd="0" destOrd="0" presId="urn:microsoft.com/office/officeart/2005/8/layout/vProcess5"/>
    <dgm:cxn modelId="{B71FCE67-1130-4726-A084-0AFE89081FF3}" type="presOf" srcId="{A56DA739-E151-48E7-92A4-A5D5FB40AFE5}" destId="{7BA40C37-82E2-4079-8406-951081FED631}" srcOrd="0" destOrd="0" presId="urn:microsoft.com/office/officeart/2005/8/layout/vProcess5"/>
    <dgm:cxn modelId="{5ED2E74B-05E3-4246-BFF4-517BCE02E682}" type="presOf" srcId="{12937FCE-82DE-44EE-95CF-AB49612D45B3}" destId="{42630652-FADE-4CBB-A1EE-587F019A7ABF}" srcOrd="0" destOrd="0" presId="urn:microsoft.com/office/officeart/2005/8/layout/vProcess5"/>
    <dgm:cxn modelId="{761D6672-B7A4-4D95-BC84-2BDFCA93C849}" type="presOf" srcId="{89F13B96-C989-4393-A2C4-1F886F7A750F}" destId="{154E1A9E-DCFA-4B53-90F2-1B8FA47FD408}" srcOrd="0" destOrd="0" presId="urn:microsoft.com/office/officeart/2005/8/layout/vProcess5"/>
    <dgm:cxn modelId="{25E22176-71CD-4EDF-9A79-D18794B99384}" srcId="{66D9A105-4034-4C61-A017-3140148477EB}" destId="{3B7F2940-473A-4E52-B5B6-2527CE23BCCA}" srcOrd="4" destOrd="0" parTransId="{9F33AF1F-187A-477E-B008-70DD5DEBB79B}" sibTransId="{3EBAA847-1CC4-4091-B443-A59AC9963EEE}"/>
    <dgm:cxn modelId="{1D16D658-456C-48D4-A2FB-DE5562E8DD08}" type="presOf" srcId="{F2763ECF-6CC7-457F-A2DA-84D7EE7B9383}" destId="{9A009F42-924C-421A-A482-BDA72524D5EF}" srcOrd="0" destOrd="0" presId="urn:microsoft.com/office/officeart/2005/8/layout/vProcess5"/>
    <dgm:cxn modelId="{C97C0079-8199-472A-AFA6-B4EDDA961B34}" type="presOf" srcId="{A56DA739-E151-48E7-92A4-A5D5FB40AFE5}" destId="{741AC76C-8EBC-42A9-8A79-238BD9031257}" srcOrd="1" destOrd="0" presId="urn:microsoft.com/office/officeart/2005/8/layout/vProcess5"/>
    <dgm:cxn modelId="{49A56259-F637-49A6-826A-11542C024F4C}" type="presOf" srcId="{6EE60F81-6205-4CCC-9A6E-1F4258305DAA}" destId="{690F3C4A-F660-4D41-8196-0EE0165C286E}" srcOrd="1" destOrd="0" presId="urn:microsoft.com/office/officeart/2005/8/layout/vProcess5"/>
    <dgm:cxn modelId="{49A734BE-A8F6-45DC-91CD-80843A1CC045}" srcId="{66D9A105-4034-4C61-A017-3140148477EB}" destId="{F2763ECF-6CC7-457F-A2DA-84D7EE7B9383}" srcOrd="3" destOrd="0" parTransId="{3EFC2E0B-F098-49BA-B161-2DE663C82850}" sibTransId="{D7E2687B-6B47-435B-A107-52026CA61D01}"/>
    <dgm:cxn modelId="{D04115C0-6C02-4EFE-A7F2-B51532FC8D18}" type="presOf" srcId="{FF9A32D3-5485-4F9E-AB4C-E7191A16B554}" destId="{FECBB4F6-DCB0-4AEA-8972-1DC7308D1234}" srcOrd="1" destOrd="0" presId="urn:microsoft.com/office/officeart/2005/8/layout/vProcess5"/>
    <dgm:cxn modelId="{435E09CE-0DB7-4F02-8D7D-AFBBF7FB387C}" type="presOf" srcId="{90BB28FB-49F1-402C-82CB-53E56C8D0C60}" destId="{4E74EE47-BFE5-4C66-BFBE-2AB565665F8D}" srcOrd="0" destOrd="0" presId="urn:microsoft.com/office/officeart/2005/8/layout/vProcess5"/>
    <dgm:cxn modelId="{6F1928D1-A13E-41C3-8DB2-CAB838A1C0B3}" type="presOf" srcId="{3B7F2940-473A-4E52-B5B6-2527CE23BCCA}" destId="{FD3B2554-FFA2-4646-BC85-6EFC2FA4A401}" srcOrd="1" destOrd="0" presId="urn:microsoft.com/office/officeart/2005/8/layout/vProcess5"/>
    <dgm:cxn modelId="{3B806AF1-8582-40EC-BF4E-926AB71714DB}" srcId="{66D9A105-4034-4C61-A017-3140148477EB}" destId="{A56DA739-E151-48E7-92A4-A5D5FB40AFE5}" srcOrd="0" destOrd="0" parTransId="{910B6820-71CF-42C8-8C65-4A98C5EB9DF8}" sibTransId="{12937FCE-82DE-44EE-95CF-AB49612D45B3}"/>
    <dgm:cxn modelId="{4F3FECFA-6B40-49E6-B294-D4680CFBB058}" type="presOf" srcId="{66D9A105-4034-4C61-A017-3140148477EB}" destId="{A7DCFEB6-2C94-47B9-9E87-AD70BEB00DA1}" srcOrd="0" destOrd="0" presId="urn:microsoft.com/office/officeart/2005/8/layout/vProcess5"/>
    <dgm:cxn modelId="{0F2F272D-FB60-4106-ABB6-B50A5F9D4EA8}" type="presParOf" srcId="{A7DCFEB6-2C94-47B9-9E87-AD70BEB00DA1}" destId="{A85DABF5-C97D-4097-87ED-171E280292C2}" srcOrd="0" destOrd="0" presId="urn:microsoft.com/office/officeart/2005/8/layout/vProcess5"/>
    <dgm:cxn modelId="{F7DB115C-B375-4159-BF65-F215FBBDDB0B}" type="presParOf" srcId="{A7DCFEB6-2C94-47B9-9E87-AD70BEB00DA1}" destId="{7BA40C37-82E2-4079-8406-951081FED631}" srcOrd="1" destOrd="0" presId="urn:microsoft.com/office/officeart/2005/8/layout/vProcess5"/>
    <dgm:cxn modelId="{A8AF5489-BB9B-48D4-AC9A-69BFFBB1D936}" type="presParOf" srcId="{A7DCFEB6-2C94-47B9-9E87-AD70BEB00DA1}" destId="{0F5BB4A0-A8E7-420C-80CC-6035A3534B47}" srcOrd="2" destOrd="0" presId="urn:microsoft.com/office/officeart/2005/8/layout/vProcess5"/>
    <dgm:cxn modelId="{79CCD3A8-AFA0-461B-B208-37B7C19A796A}" type="presParOf" srcId="{A7DCFEB6-2C94-47B9-9E87-AD70BEB00DA1}" destId="{5E5A7A3A-F6A5-474D-B48B-A950118FC352}" srcOrd="3" destOrd="0" presId="urn:microsoft.com/office/officeart/2005/8/layout/vProcess5"/>
    <dgm:cxn modelId="{56FED749-E321-4F51-AD56-4BB4AFEE8DDA}" type="presParOf" srcId="{A7DCFEB6-2C94-47B9-9E87-AD70BEB00DA1}" destId="{9A009F42-924C-421A-A482-BDA72524D5EF}" srcOrd="4" destOrd="0" presId="urn:microsoft.com/office/officeart/2005/8/layout/vProcess5"/>
    <dgm:cxn modelId="{32743E2F-4A5D-4456-A759-7683810C65D0}" type="presParOf" srcId="{A7DCFEB6-2C94-47B9-9E87-AD70BEB00DA1}" destId="{88F204AA-94AC-4B6B-8806-29ECBB6D1CFC}" srcOrd="5" destOrd="0" presId="urn:microsoft.com/office/officeart/2005/8/layout/vProcess5"/>
    <dgm:cxn modelId="{CCA7CD10-40FA-4569-B9EB-BF6F79A55937}" type="presParOf" srcId="{A7DCFEB6-2C94-47B9-9E87-AD70BEB00DA1}" destId="{42630652-FADE-4CBB-A1EE-587F019A7ABF}" srcOrd="6" destOrd="0" presId="urn:microsoft.com/office/officeart/2005/8/layout/vProcess5"/>
    <dgm:cxn modelId="{A8304455-CA76-4713-821C-C451DA681F30}" type="presParOf" srcId="{A7DCFEB6-2C94-47B9-9E87-AD70BEB00DA1}" destId="{154E1A9E-DCFA-4B53-90F2-1B8FA47FD408}" srcOrd="7" destOrd="0" presId="urn:microsoft.com/office/officeart/2005/8/layout/vProcess5"/>
    <dgm:cxn modelId="{B86923B2-62CD-4167-BF9D-F06318C6ADE3}" type="presParOf" srcId="{A7DCFEB6-2C94-47B9-9E87-AD70BEB00DA1}" destId="{4E74EE47-BFE5-4C66-BFBE-2AB565665F8D}" srcOrd="8" destOrd="0" presId="urn:microsoft.com/office/officeart/2005/8/layout/vProcess5"/>
    <dgm:cxn modelId="{4CA51554-3646-467A-9D63-B119B6BCD5DA}" type="presParOf" srcId="{A7DCFEB6-2C94-47B9-9E87-AD70BEB00DA1}" destId="{E050FD09-6547-4B65-87F5-5E42B1946796}" srcOrd="9" destOrd="0" presId="urn:microsoft.com/office/officeart/2005/8/layout/vProcess5"/>
    <dgm:cxn modelId="{F012B7B0-7D70-4AD9-A800-EFE7BCE9A72A}" type="presParOf" srcId="{A7DCFEB6-2C94-47B9-9E87-AD70BEB00DA1}" destId="{741AC76C-8EBC-42A9-8A79-238BD9031257}" srcOrd="10" destOrd="0" presId="urn:microsoft.com/office/officeart/2005/8/layout/vProcess5"/>
    <dgm:cxn modelId="{31640D13-8736-4DC7-A0E8-3D76DBE88FB6}" type="presParOf" srcId="{A7DCFEB6-2C94-47B9-9E87-AD70BEB00DA1}" destId="{FECBB4F6-DCB0-4AEA-8972-1DC7308D1234}" srcOrd="11" destOrd="0" presId="urn:microsoft.com/office/officeart/2005/8/layout/vProcess5"/>
    <dgm:cxn modelId="{8B823B45-4D16-443B-BD05-A5180DDFEEB6}" type="presParOf" srcId="{A7DCFEB6-2C94-47B9-9E87-AD70BEB00DA1}" destId="{690F3C4A-F660-4D41-8196-0EE0165C286E}" srcOrd="12" destOrd="0" presId="urn:microsoft.com/office/officeart/2005/8/layout/vProcess5"/>
    <dgm:cxn modelId="{D6FA8E9B-18BC-47B2-BCCF-233050AC8EF5}" type="presParOf" srcId="{A7DCFEB6-2C94-47B9-9E87-AD70BEB00DA1}" destId="{0E74D2E4-4070-4BB6-B067-1A97629366BA}" srcOrd="13" destOrd="0" presId="urn:microsoft.com/office/officeart/2005/8/layout/vProcess5"/>
    <dgm:cxn modelId="{B2349F82-5F0A-4D13-BC95-9A9F90D2D6C6}" type="presParOf" srcId="{A7DCFEB6-2C94-47B9-9E87-AD70BEB00DA1}" destId="{FD3B2554-FFA2-4646-BC85-6EFC2FA4A401}"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9ACEC3-AD26-44F4-A8C1-67DC198F546A}">
      <dsp:nvSpPr>
        <dsp:cNvPr id="0" name=""/>
        <dsp:cNvSpPr/>
      </dsp:nvSpPr>
      <dsp:spPr>
        <a:xfrm>
          <a:off x="0" y="50610"/>
          <a:ext cx="6492875" cy="2467529"/>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As a YouTube channel grows, it gets a lot of comments from viewers. These comments are important for understanding viewer expectations and improving engagement. However, not all comments are useful. </a:t>
          </a:r>
        </a:p>
      </dsp:txBody>
      <dsp:txXfrm>
        <a:off x="120455" y="171065"/>
        <a:ext cx="6251965" cy="2226619"/>
      </dsp:txXfrm>
    </dsp:sp>
    <dsp:sp modelId="{8B3ADAC6-71DC-4D43-8B2B-382374B5947E}">
      <dsp:nvSpPr>
        <dsp:cNvPr id="0" name=""/>
        <dsp:cNvSpPr/>
      </dsp:nvSpPr>
      <dsp:spPr>
        <a:xfrm>
          <a:off x="0" y="2587259"/>
          <a:ext cx="6492875" cy="2467529"/>
        </a:xfrm>
        <a:prstGeom prst="roundRect">
          <a:avLst/>
        </a:prstGeom>
        <a:solidFill>
          <a:schemeClr val="accent2">
            <a:hueOff val="-3593961"/>
            <a:satOff val="24722"/>
            <a:lumOff val="274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Some have mistakes and are not well-written. It's hard for content creators to find the most relevant comments. This project helps categorize comments based on sentiment and sentence types to help YouTubers find useful feedback for growing their audience.</a:t>
          </a:r>
        </a:p>
      </dsp:txBody>
      <dsp:txXfrm>
        <a:off x="120455" y="2707714"/>
        <a:ext cx="6251965" cy="22266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A40C37-82E2-4079-8406-951081FED631}">
      <dsp:nvSpPr>
        <dsp:cNvPr id="0" name=""/>
        <dsp:cNvSpPr/>
      </dsp:nvSpPr>
      <dsp:spPr>
        <a:xfrm>
          <a:off x="0" y="0"/>
          <a:ext cx="7501585" cy="557394"/>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Collecting and Preprocessing of data</a:t>
          </a:r>
        </a:p>
      </dsp:txBody>
      <dsp:txXfrm>
        <a:off x="16326" y="16326"/>
        <a:ext cx="6834896" cy="524742"/>
      </dsp:txXfrm>
    </dsp:sp>
    <dsp:sp modelId="{0F5BB4A0-A8E7-420C-80CC-6035A3534B47}">
      <dsp:nvSpPr>
        <dsp:cNvPr id="0" name=""/>
        <dsp:cNvSpPr/>
      </dsp:nvSpPr>
      <dsp:spPr>
        <a:xfrm>
          <a:off x="560183" y="634810"/>
          <a:ext cx="7501585" cy="557394"/>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Sentiment Analysis</a:t>
          </a:r>
        </a:p>
      </dsp:txBody>
      <dsp:txXfrm>
        <a:off x="576509" y="651136"/>
        <a:ext cx="6546443" cy="524742"/>
      </dsp:txXfrm>
    </dsp:sp>
    <dsp:sp modelId="{5E5A7A3A-F6A5-474D-B48B-A950118FC352}">
      <dsp:nvSpPr>
        <dsp:cNvPr id="0" name=""/>
        <dsp:cNvSpPr/>
      </dsp:nvSpPr>
      <dsp:spPr>
        <a:xfrm>
          <a:off x="1120366" y="1269621"/>
          <a:ext cx="7501585" cy="557394"/>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Error Detection and Correction</a:t>
          </a:r>
        </a:p>
      </dsp:txBody>
      <dsp:txXfrm>
        <a:off x="1136692" y="1285947"/>
        <a:ext cx="6546443" cy="524742"/>
      </dsp:txXfrm>
    </dsp:sp>
    <dsp:sp modelId="{9A009F42-924C-421A-A482-BDA72524D5EF}">
      <dsp:nvSpPr>
        <dsp:cNvPr id="0" name=""/>
        <dsp:cNvSpPr/>
      </dsp:nvSpPr>
      <dsp:spPr>
        <a:xfrm>
          <a:off x="1680550" y="1904432"/>
          <a:ext cx="7501585" cy="557394"/>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Categorization by Sentence Type</a:t>
          </a:r>
        </a:p>
      </dsp:txBody>
      <dsp:txXfrm>
        <a:off x="1696876" y="1920758"/>
        <a:ext cx="6546443" cy="524742"/>
      </dsp:txXfrm>
    </dsp:sp>
    <dsp:sp modelId="{88F204AA-94AC-4B6B-8806-29ECBB6D1CFC}">
      <dsp:nvSpPr>
        <dsp:cNvPr id="0" name=""/>
        <dsp:cNvSpPr/>
      </dsp:nvSpPr>
      <dsp:spPr>
        <a:xfrm>
          <a:off x="2240733" y="2539243"/>
          <a:ext cx="7501585" cy="557394"/>
        </a:xfrm>
        <a:prstGeom prst="roundRect">
          <a:avLst>
            <a:gd name="adj" fmla="val 10000"/>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Filtering Poorly Constructed Comments and Presenting</a:t>
          </a:r>
        </a:p>
      </dsp:txBody>
      <dsp:txXfrm>
        <a:off x="2257059" y="2555569"/>
        <a:ext cx="6546443" cy="524742"/>
      </dsp:txXfrm>
    </dsp:sp>
    <dsp:sp modelId="{42630652-FADE-4CBB-A1EE-587F019A7ABF}">
      <dsp:nvSpPr>
        <dsp:cNvPr id="0" name=""/>
        <dsp:cNvSpPr/>
      </dsp:nvSpPr>
      <dsp:spPr>
        <a:xfrm>
          <a:off x="7139278" y="407207"/>
          <a:ext cx="362306" cy="362306"/>
        </a:xfrm>
        <a:prstGeom prst="downArrow">
          <a:avLst>
            <a:gd name="adj1" fmla="val 55000"/>
            <a:gd name="adj2" fmla="val 45000"/>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7220797" y="407207"/>
        <a:ext cx="199268" cy="272635"/>
      </dsp:txXfrm>
    </dsp:sp>
    <dsp:sp modelId="{154E1A9E-DCFA-4B53-90F2-1B8FA47FD408}">
      <dsp:nvSpPr>
        <dsp:cNvPr id="0" name=""/>
        <dsp:cNvSpPr/>
      </dsp:nvSpPr>
      <dsp:spPr>
        <a:xfrm>
          <a:off x="7699462" y="1042018"/>
          <a:ext cx="362306" cy="362306"/>
        </a:xfrm>
        <a:prstGeom prst="downArrow">
          <a:avLst>
            <a:gd name="adj1" fmla="val 55000"/>
            <a:gd name="adj2" fmla="val 45000"/>
          </a:avLst>
        </a:prstGeom>
        <a:solidFill>
          <a:schemeClr val="accent3">
            <a:tint val="40000"/>
            <a:alpha val="90000"/>
            <a:hueOff val="0"/>
            <a:satOff val="0"/>
            <a:lumOff val="0"/>
            <a:alphaOff val="0"/>
          </a:schemeClr>
        </a:solidFill>
        <a:ln w="1587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7780981" y="1042018"/>
        <a:ext cx="199268" cy="272635"/>
      </dsp:txXfrm>
    </dsp:sp>
    <dsp:sp modelId="{4E74EE47-BFE5-4C66-BFBE-2AB565665F8D}">
      <dsp:nvSpPr>
        <dsp:cNvPr id="0" name=""/>
        <dsp:cNvSpPr/>
      </dsp:nvSpPr>
      <dsp:spPr>
        <a:xfrm>
          <a:off x="8259645" y="1667539"/>
          <a:ext cx="362306" cy="362306"/>
        </a:xfrm>
        <a:prstGeom prst="downArrow">
          <a:avLst>
            <a:gd name="adj1" fmla="val 55000"/>
            <a:gd name="adj2" fmla="val 45000"/>
          </a:avLst>
        </a:prstGeom>
        <a:solidFill>
          <a:schemeClr val="accent4">
            <a:tint val="40000"/>
            <a:alpha val="90000"/>
            <a:hueOff val="0"/>
            <a:satOff val="0"/>
            <a:lumOff val="0"/>
            <a:alphaOff val="0"/>
          </a:schemeClr>
        </a:solidFill>
        <a:ln w="15875"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8341164" y="1667539"/>
        <a:ext cx="199268" cy="272635"/>
      </dsp:txXfrm>
    </dsp:sp>
    <dsp:sp modelId="{E050FD09-6547-4B65-87F5-5E42B1946796}">
      <dsp:nvSpPr>
        <dsp:cNvPr id="0" name=""/>
        <dsp:cNvSpPr/>
      </dsp:nvSpPr>
      <dsp:spPr>
        <a:xfrm>
          <a:off x="8819829" y="2308543"/>
          <a:ext cx="362306" cy="362306"/>
        </a:xfrm>
        <a:prstGeom prst="downArrow">
          <a:avLst>
            <a:gd name="adj1" fmla="val 55000"/>
            <a:gd name="adj2" fmla="val 45000"/>
          </a:avLst>
        </a:prstGeom>
        <a:solidFill>
          <a:schemeClr val="accent5">
            <a:tint val="40000"/>
            <a:alpha val="90000"/>
            <a:hueOff val="0"/>
            <a:satOff val="0"/>
            <a:lumOff val="0"/>
            <a:alphaOff val="0"/>
          </a:schemeClr>
        </a:solidFill>
        <a:ln w="1587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8901348" y="2308543"/>
        <a:ext cx="199268" cy="27263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9E3A1F-F7CE-4C1E-A90C-5142A4C734BD}" type="datetimeFigureOut">
              <a:rPr lang="en-US" smtClean="0"/>
              <a:t>10/14/2023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360638F-F74B-44E2-9E9C-D424BE385B64}" type="slidenum">
              <a:rPr lang="en-US" smtClean="0"/>
              <a:t>‹#›</a:t>
            </a:fld>
            <a:endParaRPr lang="en-US"/>
          </a:p>
        </p:txBody>
      </p:sp>
    </p:spTree>
    <p:extLst>
      <p:ext uri="{BB962C8B-B14F-4D97-AF65-F5344CB8AC3E}">
        <p14:creationId xmlns:p14="http://schemas.microsoft.com/office/powerpoint/2010/main" val="2045678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9E3A1F-F7CE-4C1E-A90C-5142A4C734BD}" type="datetimeFigureOut">
              <a:rPr lang="en-US" smtClean="0"/>
              <a:t>10/14/2023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0638F-F74B-44E2-9E9C-D424BE385B64}" type="slidenum">
              <a:rPr lang="en-US" smtClean="0"/>
              <a:t>‹#›</a:t>
            </a:fld>
            <a:endParaRPr lang="en-US"/>
          </a:p>
        </p:txBody>
      </p:sp>
    </p:spTree>
    <p:extLst>
      <p:ext uri="{BB962C8B-B14F-4D97-AF65-F5344CB8AC3E}">
        <p14:creationId xmlns:p14="http://schemas.microsoft.com/office/powerpoint/2010/main" val="4088931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9E3A1F-F7CE-4C1E-A90C-5142A4C734BD}"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0638F-F74B-44E2-9E9C-D424BE385B64}" type="slidenum">
              <a:rPr lang="en-US" smtClean="0"/>
              <a:t>‹#›</a:t>
            </a:fld>
            <a:endParaRPr lang="en-US"/>
          </a:p>
        </p:txBody>
      </p:sp>
    </p:spTree>
    <p:extLst>
      <p:ext uri="{BB962C8B-B14F-4D97-AF65-F5344CB8AC3E}">
        <p14:creationId xmlns:p14="http://schemas.microsoft.com/office/powerpoint/2010/main" val="910541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9E3A1F-F7CE-4C1E-A90C-5142A4C734BD}"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0638F-F74B-44E2-9E9C-D424BE385B64}" type="slidenum">
              <a:rPr lang="en-US" smtClean="0"/>
              <a:t>‹#›</a:t>
            </a:fld>
            <a:endParaRPr lang="en-US"/>
          </a:p>
        </p:txBody>
      </p:sp>
    </p:spTree>
    <p:extLst>
      <p:ext uri="{BB962C8B-B14F-4D97-AF65-F5344CB8AC3E}">
        <p14:creationId xmlns:p14="http://schemas.microsoft.com/office/powerpoint/2010/main" val="621089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9E3A1F-F7CE-4C1E-A90C-5142A4C734BD}"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0638F-F74B-44E2-9E9C-D424BE385B64}" type="slidenum">
              <a:rPr lang="en-US" smtClean="0"/>
              <a:t>‹#›</a:t>
            </a:fld>
            <a:endParaRPr lang="en-US"/>
          </a:p>
        </p:txBody>
      </p:sp>
    </p:spTree>
    <p:extLst>
      <p:ext uri="{BB962C8B-B14F-4D97-AF65-F5344CB8AC3E}">
        <p14:creationId xmlns:p14="http://schemas.microsoft.com/office/powerpoint/2010/main" val="5452274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9E3A1F-F7CE-4C1E-A90C-5142A4C734BD}"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0638F-F74B-44E2-9E9C-D424BE385B64}" type="slidenum">
              <a:rPr lang="en-US" smtClean="0"/>
              <a:t>‹#›</a:t>
            </a:fld>
            <a:endParaRPr lang="en-US"/>
          </a:p>
        </p:txBody>
      </p:sp>
    </p:spTree>
    <p:extLst>
      <p:ext uri="{BB962C8B-B14F-4D97-AF65-F5344CB8AC3E}">
        <p14:creationId xmlns:p14="http://schemas.microsoft.com/office/powerpoint/2010/main" val="3649371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9E3A1F-F7CE-4C1E-A90C-5142A4C734BD}"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0638F-F74B-44E2-9E9C-D424BE385B64}" type="slidenum">
              <a:rPr lang="en-US" smtClean="0"/>
              <a:t>‹#›</a:t>
            </a:fld>
            <a:endParaRPr lang="en-US"/>
          </a:p>
        </p:txBody>
      </p:sp>
    </p:spTree>
    <p:extLst>
      <p:ext uri="{BB962C8B-B14F-4D97-AF65-F5344CB8AC3E}">
        <p14:creationId xmlns:p14="http://schemas.microsoft.com/office/powerpoint/2010/main" val="25747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9E3A1F-F7CE-4C1E-A90C-5142A4C734BD}"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0638F-F74B-44E2-9E9C-D424BE385B64}" type="slidenum">
              <a:rPr lang="en-US" smtClean="0"/>
              <a:t>‹#›</a:t>
            </a:fld>
            <a:endParaRPr lang="en-US"/>
          </a:p>
        </p:txBody>
      </p:sp>
    </p:spTree>
    <p:extLst>
      <p:ext uri="{BB962C8B-B14F-4D97-AF65-F5344CB8AC3E}">
        <p14:creationId xmlns:p14="http://schemas.microsoft.com/office/powerpoint/2010/main" val="3907813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9E3A1F-F7CE-4C1E-A90C-5142A4C734BD}"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0638F-F74B-44E2-9E9C-D424BE385B64}" type="slidenum">
              <a:rPr lang="en-US" smtClean="0"/>
              <a:t>‹#›</a:t>
            </a:fld>
            <a:endParaRPr lang="en-US"/>
          </a:p>
        </p:txBody>
      </p:sp>
    </p:spTree>
    <p:extLst>
      <p:ext uri="{BB962C8B-B14F-4D97-AF65-F5344CB8AC3E}">
        <p14:creationId xmlns:p14="http://schemas.microsoft.com/office/powerpoint/2010/main" val="628082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9E3A1F-F7CE-4C1E-A90C-5142A4C734BD}"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360638F-F74B-44E2-9E9C-D424BE385B64}" type="slidenum">
              <a:rPr lang="en-US" smtClean="0"/>
              <a:t>‹#›</a:t>
            </a:fld>
            <a:endParaRPr lang="en-US"/>
          </a:p>
        </p:txBody>
      </p:sp>
    </p:spTree>
    <p:extLst>
      <p:ext uri="{BB962C8B-B14F-4D97-AF65-F5344CB8AC3E}">
        <p14:creationId xmlns:p14="http://schemas.microsoft.com/office/powerpoint/2010/main" val="3640432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9E3A1F-F7CE-4C1E-A90C-5142A4C734BD}"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0638F-F74B-44E2-9E9C-D424BE385B64}" type="slidenum">
              <a:rPr lang="en-US" smtClean="0"/>
              <a:t>‹#›</a:t>
            </a:fld>
            <a:endParaRPr lang="en-US"/>
          </a:p>
        </p:txBody>
      </p:sp>
    </p:spTree>
    <p:extLst>
      <p:ext uri="{BB962C8B-B14F-4D97-AF65-F5344CB8AC3E}">
        <p14:creationId xmlns:p14="http://schemas.microsoft.com/office/powerpoint/2010/main" val="4199102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9E3A1F-F7CE-4C1E-A90C-5142A4C734BD}" type="datetimeFigureOut">
              <a:rPr lang="en-US" smtClean="0"/>
              <a:t>10/14/2023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0638F-F74B-44E2-9E9C-D424BE385B64}" type="slidenum">
              <a:rPr lang="en-US" smtClean="0"/>
              <a:t>‹#›</a:t>
            </a:fld>
            <a:endParaRPr lang="en-US"/>
          </a:p>
        </p:txBody>
      </p:sp>
    </p:spTree>
    <p:extLst>
      <p:ext uri="{BB962C8B-B14F-4D97-AF65-F5344CB8AC3E}">
        <p14:creationId xmlns:p14="http://schemas.microsoft.com/office/powerpoint/2010/main" val="3050518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9E3A1F-F7CE-4C1E-A90C-5142A4C734BD}" type="datetimeFigureOut">
              <a:rPr lang="en-US" smtClean="0"/>
              <a:t>10/14/2023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60638F-F74B-44E2-9E9C-D424BE385B64}" type="slidenum">
              <a:rPr lang="en-US" smtClean="0"/>
              <a:t>‹#›</a:t>
            </a:fld>
            <a:endParaRPr lang="en-US"/>
          </a:p>
        </p:txBody>
      </p:sp>
    </p:spTree>
    <p:extLst>
      <p:ext uri="{BB962C8B-B14F-4D97-AF65-F5344CB8AC3E}">
        <p14:creationId xmlns:p14="http://schemas.microsoft.com/office/powerpoint/2010/main" val="1850498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9E3A1F-F7CE-4C1E-A90C-5142A4C734BD}" type="datetimeFigureOut">
              <a:rPr lang="en-US" smtClean="0"/>
              <a:t>10/14/2023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60638F-F74B-44E2-9E9C-D424BE385B64}" type="slidenum">
              <a:rPr lang="en-US" smtClean="0"/>
              <a:t>‹#›</a:t>
            </a:fld>
            <a:endParaRPr lang="en-US"/>
          </a:p>
        </p:txBody>
      </p:sp>
    </p:spTree>
    <p:extLst>
      <p:ext uri="{BB962C8B-B14F-4D97-AF65-F5344CB8AC3E}">
        <p14:creationId xmlns:p14="http://schemas.microsoft.com/office/powerpoint/2010/main" val="572626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9E3A1F-F7CE-4C1E-A90C-5142A4C734BD}" type="datetimeFigureOut">
              <a:rPr lang="en-US" smtClean="0"/>
              <a:t>10/14/2023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60638F-F74B-44E2-9E9C-D424BE385B64}" type="slidenum">
              <a:rPr lang="en-US" smtClean="0"/>
              <a:t>‹#›</a:t>
            </a:fld>
            <a:endParaRPr lang="en-US"/>
          </a:p>
        </p:txBody>
      </p:sp>
    </p:spTree>
    <p:extLst>
      <p:ext uri="{BB962C8B-B14F-4D97-AF65-F5344CB8AC3E}">
        <p14:creationId xmlns:p14="http://schemas.microsoft.com/office/powerpoint/2010/main" val="3871051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9E3A1F-F7CE-4C1E-A90C-5142A4C734BD}" type="datetimeFigureOut">
              <a:rPr lang="en-US" smtClean="0"/>
              <a:t>10/14/2023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0638F-F74B-44E2-9E9C-D424BE385B64}" type="slidenum">
              <a:rPr lang="en-US" smtClean="0"/>
              <a:t>‹#›</a:t>
            </a:fld>
            <a:endParaRPr lang="en-US"/>
          </a:p>
        </p:txBody>
      </p:sp>
    </p:spTree>
    <p:extLst>
      <p:ext uri="{BB962C8B-B14F-4D97-AF65-F5344CB8AC3E}">
        <p14:creationId xmlns:p14="http://schemas.microsoft.com/office/powerpoint/2010/main" val="3936420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9E3A1F-F7CE-4C1E-A90C-5142A4C734BD}" type="datetimeFigureOut">
              <a:rPr lang="en-US" smtClean="0"/>
              <a:t>10/14/2023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0638F-F74B-44E2-9E9C-D424BE385B64}" type="slidenum">
              <a:rPr lang="en-US" smtClean="0"/>
              <a:t>‹#›</a:t>
            </a:fld>
            <a:endParaRPr lang="en-US"/>
          </a:p>
        </p:txBody>
      </p:sp>
    </p:spTree>
    <p:extLst>
      <p:ext uri="{BB962C8B-B14F-4D97-AF65-F5344CB8AC3E}">
        <p14:creationId xmlns:p14="http://schemas.microsoft.com/office/powerpoint/2010/main" val="3100188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99E3A1F-F7CE-4C1E-A90C-5142A4C734BD}" type="datetimeFigureOut">
              <a:rPr lang="en-US" smtClean="0"/>
              <a:t>10/14/2023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60638F-F74B-44E2-9E9C-D424BE385B64}" type="slidenum">
              <a:rPr lang="en-US" smtClean="0"/>
              <a:t>‹#›</a:t>
            </a:fld>
            <a:endParaRPr lang="en-US"/>
          </a:p>
        </p:txBody>
      </p:sp>
    </p:spTree>
    <p:extLst>
      <p:ext uri="{BB962C8B-B14F-4D97-AF65-F5344CB8AC3E}">
        <p14:creationId xmlns:p14="http://schemas.microsoft.com/office/powerpoint/2010/main" val="2910711575"/>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kaggle.com/datasets/kevinleekrus/youtube-videos-comments-analysi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person sitting on a table with a sad face&#10;&#10;Description automatically generated">
            <a:extLst>
              <a:ext uri="{FF2B5EF4-FFF2-40B4-BE49-F238E27FC236}">
                <a16:creationId xmlns:a16="http://schemas.microsoft.com/office/drawing/2014/main" id="{3D57F788-4705-DDD7-A47E-E119EF7A8F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extBox 14">
            <a:extLst>
              <a:ext uri="{FF2B5EF4-FFF2-40B4-BE49-F238E27FC236}">
                <a16:creationId xmlns:a16="http://schemas.microsoft.com/office/drawing/2014/main" id="{602AD16F-B077-C9BF-A741-CF6ED111110C}"/>
              </a:ext>
            </a:extLst>
          </p:cNvPr>
          <p:cNvSpPr txBox="1"/>
          <p:nvPr/>
        </p:nvSpPr>
        <p:spPr>
          <a:xfrm>
            <a:off x="1358537" y="5447211"/>
            <a:ext cx="3879669" cy="646331"/>
          </a:xfrm>
          <a:prstGeom prst="rect">
            <a:avLst/>
          </a:prstGeom>
          <a:noFill/>
        </p:spPr>
        <p:txBody>
          <a:bodyPr wrap="square" rtlCol="0">
            <a:spAutoFit/>
          </a:bodyPr>
          <a:lstStyle/>
          <a:p>
            <a:r>
              <a:rPr lang="en-US" sz="2000" dirty="0"/>
              <a:t>Mid Term Project – Group 8</a:t>
            </a:r>
          </a:p>
          <a:p>
            <a:r>
              <a:rPr lang="en-US" sz="1600" dirty="0"/>
              <a:t>Distributed and Scalable Data Engineering</a:t>
            </a:r>
          </a:p>
        </p:txBody>
      </p:sp>
    </p:spTree>
    <p:extLst>
      <p:ext uri="{BB962C8B-B14F-4D97-AF65-F5344CB8AC3E}">
        <p14:creationId xmlns:p14="http://schemas.microsoft.com/office/powerpoint/2010/main" val="550662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yellow emoji with a smile&#10;&#10;Description automatically generated">
            <a:extLst>
              <a:ext uri="{FF2B5EF4-FFF2-40B4-BE49-F238E27FC236}">
                <a16:creationId xmlns:a16="http://schemas.microsoft.com/office/drawing/2014/main" id="{2422E8E1-C38C-47DC-6105-2E6A38EA2F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07246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0B462-4681-D496-7CC3-983BDDA2C2F3}"/>
              </a:ext>
            </a:extLst>
          </p:cNvPr>
          <p:cNvSpPr>
            <a:spLocks noGrp="1"/>
          </p:cNvSpPr>
          <p:nvPr>
            <p:ph type="title"/>
          </p:nvPr>
        </p:nvSpPr>
        <p:spPr>
          <a:xfrm>
            <a:off x="1544111" y="2196632"/>
            <a:ext cx="2454052" cy="3029344"/>
          </a:xfrm>
        </p:spPr>
        <p:txBody>
          <a:bodyPr>
            <a:normAutofit/>
          </a:bodyPr>
          <a:lstStyle/>
          <a:p>
            <a:r>
              <a:rPr lang="en-US" sz="3600" b="1" dirty="0">
                <a:solidFill>
                  <a:schemeClr val="accent1">
                    <a:lumMod val="75000"/>
                  </a:schemeClr>
                </a:solidFill>
              </a:rPr>
              <a:t>TEAM MEMBERS</a:t>
            </a:r>
          </a:p>
        </p:txBody>
      </p:sp>
      <p:sp>
        <p:nvSpPr>
          <p:cNvPr id="46" name="TextBox 45">
            <a:extLst>
              <a:ext uri="{FF2B5EF4-FFF2-40B4-BE49-F238E27FC236}">
                <a16:creationId xmlns:a16="http://schemas.microsoft.com/office/drawing/2014/main" id="{90901D8C-72D0-458C-4F8D-B41CFECE9C6F}"/>
              </a:ext>
            </a:extLst>
          </p:cNvPr>
          <p:cNvSpPr txBox="1"/>
          <p:nvPr/>
        </p:nvSpPr>
        <p:spPr>
          <a:xfrm>
            <a:off x="8845812" y="2843718"/>
            <a:ext cx="2714625" cy="646331"/>
          </a:xfrm>
          <a:prstGeom prst="rect">
            <a:avLst/>
          </a:prstGeom>
          <a:noFill/>
        </p:spPr>
        <p:txBody>
          <a:bodyPr wrap="square" rtlCol="0">
            <a:spAutoFit/>
          </a:bodyPr>
          <a:lstStyle/>
          <a:p>
            <a:pPr algn="ctr"/>
            <a:r>
              <a:rPr lang="en-US">
                <a:latin typeface="Söhne"/>
              </a:rPr>
              <a:t>Harshith Reddy Pathpi</a:t>
            </a:r>
          </a:p>
          <a:p>
            <a:pPr algn="ctr"/>
            <a:r>
              <a:rPr lang="en-US">
                <a:latin typeface="Söhne"/>
              </a:rPr>
              <a:t>(Data Scientist)</a:t>
            </a:r>
            <a:endParaRPr lang="en-US" dirty="0">
              <a:latin typeface="Söhne"/>
            </a:endParaRPr>
          </a:p>
        </p:txBody>
      </p:sp>
      <p:pic>
        <p:nvPicPr>
          <p:cNvPr id="48" name="Picture 47" descr="A person in a yellow shirt&#10;&#10;Description automatically generated">
            <a:extLst>
              <a:ext uri="{FF2B5EF4-FFF2-40B4-BE49-F238E27FC236}">
                <a16:creationId xmlns:a16="http://schemas.microsoft.com/office/drawing/2014/main" id="{6FC5294C-6FD1-706F-B683-070805AB3C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6500" y="3595899"/>
            <a:ext cx="1978090" cy="2352071"/>
          </a:xfrm>
          <a:prstGeom prst="rect">
            <a:avLst/>
          </a:prstGeom>
        </p:spPr>
      </p:pic>
      <p:sp>
        <p:nvSpPr>
          <p:cNvPr id="49" name="TextBox 48">
            <a:extLst>
              <a:ext uri="{FF2B5EF4-FFF2-40B4-BE49-F238E27FC236}">
                <a16:creationId xmlns:a16="http://schemas.microsoft.com/office/drawing/2014/main" id="{1A14F6A6-3CBD-545B-A659-C7DC31C5FF7D}"/>
              </a:ext>
            </a:extLst>
          </p:cNvPr>
          <p:cNvSpPr txBox="1"/>
          <p:nvPr/>
        </p:nvSpPr>
        <p:spPr>
          <a:xfrm>
            <a:off x="4755364" y="6130437"/>
            <a:ext cx="2981325" cy="646331"/>
          </a:xfrm>
          <a:prstGeom prst="rect">
            <a:avLst/>
          </a:prstGeom>
          <a:noFill/>
        </p:spPr>
        <p:txBody>
          <a:bodyPr wrap="square" rtlCol="0">
            <a:spAutoFit/>
          </a:bodyPr>
          <a:lstStyle/>
          <a:p>
            <a:pPr algn="ctr"/>
            <a:r>
              <a:rPr lang="en-US">
                <a:latin typeface="Söhne"/>
              </a:rPr>
              <a:t>Sai Chaitanya Kolli</a:t>
            </a:r>
          </a:p>
          <a:p>
            <a:pPr algn="ctr"/>
            <a:r>
              <a:rPr lang="en-US">
                <a:latin typeface="Söhne"/>
              </a:rPr>
              <a:t>(Data Modeling)</a:t>
            </a:r>
            <a:endParaRPr lang="en-US" dirty="0">
              <a:latin typeface="Söhne"/>
            </a:endParaRPr>
          </a:p>
        </p:txBody>
      </p:sp>
      <p:pic>
        <p:nvPicPr>
          <p:cNvPr id="55" name="Picture 54" descr="A person standing in a city&#10;&#10;Description automatically generated">
            <a:extLst>
              <a:ext uri="{FF2B5EF4-FFF2-40B4-BE49-F238E27FC236}">
                <a16:creationId xmlns:a16="http://schemas.microsoft.com/office/drawing/2014/main" id="{EFDBF990-3675-C51C-F9E9-9C9BF47037B4}"/>
              </a:ext>
            </a:extLst>
          </p:cNvPr>
          <p:cNvPicPr>
            <a:picLocks noChangeAspect="1"/>
          </p:cNvPicPr>
          <p:nvPr/>
        </p:nvPicPr>
        <p:blipFill rotWithShape="1">
          <a:blip r:embed="rId3">
            <a:extLst>
              <a:ext uri="{28A0092B-C50C-407E-A947-70E740481C1C}">
                <a14:useLocalDpi xmlns:a14="http://schemas.microsoft.com/office/drawing/2010/main" val="0"/>
              </a:ext>
            </a:extLst>
          </a:blip>
          <a:srcRect l="9496" t="30177" r="33930" b="16614"/>
          <a:stretch/>
        </p:blipFill>
        <p:spPr>
          <a:xfrm>
            <a:off x="5303483" y="3595899"/>
            <a:ext cx="1978091" cy="2500604"/>
          </a:xfrm>
          <a:prstGeom prst="rect">
            <a:avLst/>
          </a:prstGeom>
        </p:spPr>
      </p:pic>
      <p:sp>
        <p:nvSpPr>
          <p:cNvPr id="56" name="TextBox 55">
            <a:extLst>
              <a:ext uri="{FF2B5EF4-FFF2-40B4-BE49-F238E27FC236}">
                <a16:creationId xmlns:a16="http://schemas.microsoft.com/office/drawing/2014/main" id="{202292B7-237B-BC60-1121-8C941663404B}"/>
              </a:ext>
            </a:extLst>
          </p:cNvPr>
          <p:cNvSpPr txBox="1"/>
          <p:nvPr/>
        </p:nvSpPr>
        <p:spPr>
          <a:xfrm>
            <a:off x="8526016" y="6053820"/>
            <a:ext cx="3354219" cy="923330"/>
          </a:xfrm>
          <a:prstGeom prst="rect">
            <a:avLst/>
          </a:prstGeom>
          <a:noFill/>
        </p:spPr>
        <p:txBody>
          <a:bodyPr wrap="square" rtlCol="0">
            <a:spAutoFit/>
          </a:bodyPr>
          <a:lstStyle/>
          <a:p>
            <a:pPr algn="ctr"/>
            <a:r>
              <a:rPr lang="en-US">
                <a:latin typeface="Söhne"/>
              </a:rPr>
              <a:t>Manikanta Teja Babu Paritala (Data Visualization)</a:t>
            </a:r>
          </a:p>
          <a:p>
            <a:pPr algn="ctr"/>
            <a:endParaRPr lang="en-US" dirty="0"/>
          </a:p>
        </p:txBody>
      </p:sp>
      <p:sp>
        <p:nvSpPr>
          <p:cNvPr id="59" name="TextBox 58">
            <a:extLst>
              <a:ext uri="{FF2B5EF4-FFF2-40B4-BE49-F238E27FC236}">
                <a16:creationId xmlns:a16="http://schemas.microsoft.com/office/drawing/2014/main" id="{52DF2300-CF8A-9F8B-127E-8A8597DAD8F2}"/>
              </a:ext>
            </a:extLst>
          </p:cNvPr>
          <p:cNvSpPr txBox="1"/>
          <p:nvPr/>
        </p:nvSpPr>
        <p:spPr>
          <a:xfrm>
            <a:off x="4950626" y="2843718"/>
            <a:ext cx="2590800" cy="646331"/>
          </a:xfrm>
          <a:prstGeom prst="rect">
            <a:avLst/>
          </a:prstGeom>
          <a:noFill/>
        </p:spPr>
        <p:txBody>
          <a:bodyPr wrap="square" rtlCol="0">
            <a:spAutoFit/>
          </a:bodyPr>
          <a:lstStyle/>
          <a:p>
            <a:pPr algn="ctr"/>
            <a:r>
              <a:rPr lang="en-US">
                <a:latin typeface="Söhne"/>
              </a:rPr>
              <a:t>Sai Rekha Unnam</a:t>
            </a:r>
          </a:p>
          <a:p>
            <a:pPr algn="ctr"/>
            <a:r>
              <a:rPr lang="en-US">
                <a:latin typeface="Söhne"/>
              </a:rPr>
              <a:t>(Team Leader)</a:t>
            </a:r>
            <a:endParaRPr lang="en-US" dirty="0"/>
          </a:p>
        </p:txBody>
      </p:sp>
      <p:pic>
        <p:nvPicPr>
          <p:cNvPr id="61" name="Picture 60" descr="A person wearing sunglasses and smiling&#10;&#10;Description automatically generated">
            <a:extLst>
              <a:ext uri="{FF2B5EF4-FFF2-40B4-BE49-F238E27FC236}">
                <a16:creationId xmlns:a16="http://schemas.microsoft.com/office/drawing/2014/main" id="{68F13608-EE50-C366-9F2A-C29C82C379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4383" y="241847"/>
            <a:ext cx="2000207" cy="2601871"/>
          </a:xfrm>
          <a:prstGeom prst="rect">
            <a:avLst/>
          </a:prstGeom>
        </p:spPr>
      </p:pic>
      <p:pic>
        <p:nvPicPr>
          <p:cNvPr id="71" name="Picture 70" descr="A person with long hair wearing a purple and green shirt&#10;&#10;Description automatically generated">
            <a:extLst>
              <a:ext uri="{FF2B5EF4-FFF2-40B4-BE49-F238E27FC236}">
                <a16:creationId xmlns:a16="http://schemas.microsoft.com/office/drawing/2014/main" id="{0CD62092-F663-9EC1-B780-E8156F24A98A}"/>
              </a:ext>
            </a:extLst>
          </p:cNvPr>
          <p:cNvPicPr>
            <a:picLocks noChangeAspect="1"/>
          </p:cNvPicPr>
          <p:nvPr/>
        </p:nvPicPr>
        <p:blipFill rotWithShape="1">
          <a:blip r:embed="rId5">
            <a:extLst>
              <a:ext uri="{28A0092B-C50C-407E-A947-70E740481C1C}">
                <a14:useLocalDpi xmlns:a14="http://schemas.microsoft.com/office/drawing/2010/main" val="0"/>
              </a:ext>
            </a:extLst>
          </a:blip>
          <a:srcRect b="28990"/>
          <a:stretch/>
        </p:blipFill>
        <p:spPr>
          <a:xfrm>
            <a:off x="5292424" y="241847"/>
            <a:ext cx="2000208" cy="2601871"/>
          </a:xfrm>
          <a:prstGeom prst="rect">
            <a:avLst/>
          </a:prstGeom>
        </p:spPr>
      </p:pic>
    </p:spTree>
    <p:extLst>
      <p:ext uri="{BB962C8B-B14F-4D97-AF65-F5344CB8AC3E}">
        <p14:creationId xmlns:p14="http://schemas.microsoft.com/office/powerpoint/2010/main" val="2073342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F9E47-4EC7-C86F-2772-E44F62CDF62C}"/>
              </a:ext>
            </a:extLst>
          </p:cNvPr>
          <p:cNvSpPr>
            <a:spLocks noGrp="1"/>
          </p:cNvSpPr>
          <p:nvPr>
            <p:ph type="title"/>
          </p:nvPr>
        </p:nvSpPr>
        <p:spPr>
          <a:xfrm>
            <a:off x="1484311" y="685800"/>
            <a:ext cx="10018713" cy="1185333"/>
          </a:xfrm>
        </p:spPr>
        <p:txBody>
          <a:bodyPr>
            <a:normAutofit/>
          </a:bodyPr>
          <a:lstStyle/>
          <a:p>
            <a:pPr>
              <a:lnSpc>
                <a:spcPct val="90000"/>
              </a:lnSpc>
            </a:pPr>
            <a:r>
              <a:rPr lang="en-US" sz="3700" b="1"/>
              <a:t>SENTIMENT ANALYSIS</a:t>
            </a:r>
            <a:br>
              <a:rPr lang="en-US" sz="3700" b="1"/>
            </a:br>
            <a:r>
              <a:rPr lang="en-US" sz="3700" b="1"/>
              <a:t>BRIEF OVERVIEW</a:t>
            </a:r>
          </a:p>
        </p:txBody>
      </p:sp>
      <p:sp>
        <p:nvSpPr>
          <p:cNvPr id="3" name="Content Placeholder 2">
            <a:extLst>
              <a:ext uri="{FF2B5EF4-FFF2-40B4-BE49-F238E27FC236}">
                <a16:creationId xmlns:a16="http://schemas.microsoft.com/office/drawing/2014/main" id="{2A183056-BBD7-5918-4D80-D0BCAAB7B86B}"/>
              </a:ext>
            </a:extLst>
          </p:cNvPr>
          <p:cNvSpPr>
            <a:spLocks noGrp="1"/>
          </p:cNvSpPr>
          <p:nvPr>
            <p:ph idx="1"/>
          </p:nvPr>
        </p:nvSpPr>
        <p:spPr>
          <a:xfrm>
            <a:off x="1484311" y="1998133"/>
            <a:ext cx="6855356" cy="3793067"/>
          </a:xfrm>
        </p:spPr>
        <p:txBody>
          <a:bodyPr>
            <a:normAutofit/>
          </a:bodyPr>
          <a:lstStyle/>
          <a:p>
            <a:pPr marL="0" indent="0">
              <a:buNone/>
            </a:pPr>
            <a:endParaRPr lang="en-US" dirty="0"/>
          </a:p>
          <a:p>
            <a:endParaRPr lang="en-US" dirty="0"/>
          </a:p>
          <a:p>
            <a:r>
              <a:rPr lang="en-US"/>
              <a:t>Sentiment Analysis is the most common text classification tool that analyses an incoming message and tells whether the underlying sentiment is positive, negative and neutral</a:t>
            </a:r>
          </a:p>
          <a:p>
            <a:endParaRPr lang="en-US" b="1" dirty="0"/>
          </a:p>
          <a:p>
            <a:pPr marL="0" indent="0">
              <a:buNone/>
            </a:pPr>
            <a:endParaRPr lang="en-US" dirty="0"/>
          </a:p>
        </p:txBody>
      </p:sp>
      <p:pic>
        <p:nvPicPr>
          <p:cNvPr id="10" name="Picture 9" descr="A blue circle with a white pen and paper&#10;&#10;Description automatically generated">
            <a:extLst>
              <a:ext uri="{FF2B5EF4-FFF2-40B4-BE49-F238E27FC236}">
                <a16:creationId xmlns:a16="http://schemas.microsoft.com/office/drawing/2014/main" id="{21BA1785-3A0D-7564-3CE8-C750BCDF5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5908" y="2536108"/>
            <a:ext cx="2717116" cy="2717116"/>
          </a:xfrm>
          <a:prstGeom prst="rect">
            <a:avLst/>
          </a:prstGeom>
        </p:spPr>
      </p:pic>
    </p:spTree>
    <p:extLst>
      <p:ext uri="{BB962C8B-B14F-4D97-AF65-F5344CB8AC3E}">
        <p14:creationId xmlns:p14="http://schemas.microsoft.com/office/powerpoint/2010/main" val="3772561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5524B-B519-639A-1233-6EC3044A3042}"/>
              </a:ext>
            </a:extLst>
          </p:cNvPr>
          <p:cNvSpPr>
            <a:spLocks noGrp="1"/>
          </p:cNvSpPr>
          <p:nvPr>
            <p:ph type="title"/>
          </p:nvPr>
        </p:nvSpPr>
        <p:spPr/>
        <p:txBody>
          <a:bodyPr/>
          <a:lstStyle/>
          <a:p>
            <a:r>
              <a:rPr lang="en-US" b="1" dirty="0">
                <a:solidFill>
                  <a:schemeClr val="tx2">
                    <a:lumMod val="90000"/>
                    <a:lumOff val="10000"/>
                  </a:schemeClr>
                </a:solidFill>
              </a:rPr>
              <a:t>Understanding the Classification of Sentiment Analysis</a:t>
            </a:r>
          </a:p>
        </p:txBody>
      </p:sp>
      <p:graphicFrame>
        <p:nvGraphicFramePr>
          <p:cNvPr id="4" name="Table 3">
            <a:extLst>
              <a:ext uri="{FF2B5EF4-FFF2-40B4-BE49-F238E27FC236}">
                <a16:creationId xmlns:a16="http://schemas.microsoft.com/office/drawing/2014/main" id="{82A6F10A-BAB3-E9D6-0174-EED6EC830750}"/>
              </a:ext>
            </a:extLst>
          </p:cNvPr>
          <p:cNvGraphicFramePr>
            <a:graphicFrameLocks noGrp="1"/>
          </p:cNvGraphicFramePr>
          <p:nvPr>
            <p:extLst>
              <p:ext uri="{D42A27DB-BD31-4B8C-83A1-F6EECF244321}">
                <p14:modId xmlns:p14="http://schemas.microsoft.com/office/powerpoint/2010/main" val="3828553099"/>
              </p:ext>
            </p:extLst>
          </p:nvPr>
        </p:nvGraphicFramePr>
        <p:xfrm>
          <a:off x="2429667" y="3055360"/>
          <a:ext cx="8128000" cy="2065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672197856"/>
                    </a:ext>
                  </a:extLst>
                </a:gridCol>
                <a:gridCol w="4064000">
                  <a:extLst>
                    <a:ext uri="{9D8B030D-6E8A-4147-A177-3AD203B41FA5}">
                      <a16:colId xmlns:a16="http://schemas.microsoft.com/office/drawing/2014/main" val="315448314"/>
                    </a:ext>
                  </a:extLst>
                </a:gridCol>
              </a:tblGrid>
              <a:tr h="516320">
                <a:tc>
                  <a:txBody>
                    <a:bodyPr/>
                    <a:lstStyle/>
                    <a:p>
                      <a:pPr algn="ctr"/>
                      <a:r>
                        <a:rPr lang="en-US" dirty="0"/>
                        <a:t>Raw Statement</a:t>
                      </a:r>
                    </a:p>
                  </a:txBody>
                  <a:tcPr/>
                </a:tc>
                <a:tc>
                  <a:txBody>
                    <a:bodyPr/>
                    <a:lstStyle/>
                    <a:p>
                      <a:pPr algn="ctr"/>
                      <a:r>
                        <a:rPr lang="en-US" dirty="0"/>
                        <a:t>Sentiment</a:t>
                      </a:r>
                    </a:p>
                  </a:txBody>
                  <a:tcPr/>
                </a:tc>
                <a:extLst>
                  <a:ext uri="{0D108BD9-81ED-4DB2-BD59-A6C34878D82A}">
                    <a16:rowId xmlns:a16="http://schemas.microsoft.com/office/drawing/2014/main" val="3496505973"/>
                  </a:ext>
                </a:extLst>
              </a:tr>
              <a:tr h="516320">
                <a:tc>
                  <a:txBody>
                    <a:bodyPr/>
                    <a:lstStyle/>
                    <a:p>
                      <a:pPr algn="ctr"/>
                      <a:r>
                        <a:rPr lang="en-US" dirty="0"/>
                        <a:t>I don’t like the way of approach</a:t>
                      </a:r>
                    </a:p>
                  </a:txBody>
                  <a:tcPr/>
                </a:tc>
                <a:tc>
                  <a:txBody>
                    <a:bodyPr/>
                    <a:lstStyle/>
                    <a:p>
                      <a:pPr algn="ctr"/>
                      <a:r>
                        <a:rPr lang="en-US" dirty="0"/>
                        <a:t>Negative</a:t>
                      </a:r>
                    </a:p>
                  </a:txBody>
                  <a:tcPr/>
                </a:tc>
                <a:extLst>
                  <a:ext uri="{0D108BD9-81ED-4DB2-BD59-A6C34878D82A}">
                    <a16:rowId xmlns:a16="http://schemas.microsoft.com/office/drawing/2014/main" val="4171802488"/>
                  </a:ext>
                </a:extLst>
              </a:tr>
              <a:tr h="516320">
                <a:tc>
                  <a:txBody>
                    <a:bodyPr/>
                    <a:lstStyle/>
                    <a:p>
                      <a:pPr algn="ctr"/>
                      <a:r>
                        <a:rPr lang="en-US" dirty="0"/>
                        <a:t>I like the way they explain the video</a:t>
                      </a:r>
                    </a:p>
                  </a:txBody>
                  <a:tcPr/>
                </a:tc>
                <a:tc>
                  <a:txBody>
                    <a:bodyPr/>
                    <a:lstStyle/>
                    <a:p>
                      <a:pPr algn="ctr"/>
                      <a:r>
                        <a:rPr lang="en-US" dirty="0"/>
                        <a:t>Positive</a:t>
                      </a:r>
                    </a:p>
                  </a:txBody>
                  <a:tcPr/>
                </a:tc>
                <a:extLst>
                  <a:ext uri="{0D108BD9-81ED-4DB2-BD59-A6C34878D82A}">
                    <a16:rowId xmlns:a16="http://schemas.microsoft.com/office/drawing/2014/main" val="1283671757"/>
                  </a:ext>
                </a:extLst>
              </a:tr>
              <a:tr h="516320">
                <a:tc>
                  <a:txBody>
                    <a:bodyPr/>
                    <a:lstStyle/>
                    <a:p>
                      <a:pPr algn="ctr"/>
                      <a:r>
                        <a:rPr lang="en-US" dirty="0"/>
                        <a:t>The video is ok but not as expected</a:t>
                      </a:r>
                    </a:p>
                  </a:txBody>
                  <a:tcPr/>
                </a:tc>
                <a:tc>
                  <a:txBody>
                    <a:bodyPr/>
                    <a:lstStyle/>
                    <a:p>
                      <a:pPr algn="ctr"/>
                      <a:r>
                        <a:rPr lang="en-US" dirty="0"/>
                        <a:t>Neutral</a:t>
                      </a:r>
                    </a:p>
                  </a:txBody>
                  <a:tcPr/>
                </a:tc>
                <a:extLst>
                  <a:ext uri="{0D108BD9-81ED-4DB2-BD59-A6C34878D82A}">
                    <a16:rowId xmlns:a16="http://schemas.microsoft.com/office/drawing/2014/main" val="792816218"/>
                  </a:ext>
                </a:extLst>
              </a:tr>
            </a:tbl>
          </a:graphicData>
        </a:graphic>
      </p:graphicFrame>
    </p:spTree>
    <p:extLst>
      <p:ext uri="{BB962C8B-B14F-4D97-AF65-F5344CB8AC3E}">
        <p14:creationId xmlns:p14="http://schemas.microsoft.com/office/powerpoint/2010/main" val="699006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C8CE05C-8786-9A03-ED96-6F7ED6B65ACB}"/>
              </a:ext>
            </a:extLst>
          </p:cNvPr>
          <p:cNvSpPr>
            <a:spLocks noGrp="1"/>
          </p:cNvSpPr>
          <p:nvPr>
            <p:ph type="title"/>
          </p:nvPr>
        </p:nvSpPr>
        <p:spPr>
          <a:xfrm>
            <a:off x="451048" y="1394363"/>
            <a:ext cx="2639962" cy="5105400"/>
          </a:xfrm>
        </p:spPr>
        <p:txBody>
          <a:bodyPr>
            <a:normAutofit/>
          </a:bodyPr>
          <a:lstStyle/>
          <a:p>
            <a:r>
              <a:rPr lang="en-US" dirty="0">
                <a:solidFill>
                  <a:srgbClr val="FFFFFF"/>
                </a:solidFill>
              </a:rPr>
              <a:t>What’s Our Project Aims To Achieve</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graphicFrame>
        <p:nvGraphicFramePr>
          <p:cNvPr id="5" name="Content Placeholder 2">
            <a:extLst>
              <a:ext uri="{FF2B5EF4-FFF2-40B4-BE49-F238E27FC236}">
                <a16:creationId xmlns:a16="http://schemas.microsoft.com/office/drawing/2014/main" id="{BF0A80FF-CCCA-DEC3-7023-FDDFB152BC9A}"/>
              </a:ext>
            </a:extLst>
          </p:cNvPr>
          <p:cNvGraphicFramePr>
            <a:graphicFrameLocks noGrp="1"/>
          </p:cNvGraphicFramePr>
          <p:nvPr>
            <p:ph idx="1"/>
            <p:extLst>
              <p:ext uri="{D42A27DB-BD31-4B8C-83A1-F6EECF244321}">
                <p14:modId xmlns:p14="http://schemas.microsoft.com/office/powerpoint/2010/main" val="262163469"/>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Oval 3">
            <a:extLst>
              <a:ext uri="{FF2B5EF4-FFF2-40B4-BE49-F238E27FC236}">
                <a16:creationId xmlns:a16="http://schemas.microsoft.com/office/drawing/2014/main" id="{81FEC0DE-8880-4FF2-063C-F22337BA79C1}"/>
              </a:ext>
            </a:extLst>
          </p:cNvPr>
          <p:cNvSpPr/>
          <p:nvPr/>
        </p:nvSpPr>
        <p:spPr>
          <a:xfrm>
            <a:off x="1064749" y="824654"/>
            <a:ext cx="1644420" cy="164442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light bulb with rays of light shining on it&#10;&#10;Description automatically generated">
            <a:extLst>
              <a:ext uri="{FF2B5EF4-FFF2-40B4-BE49-F238E27FC236}">
                <a16:creationId xmlns:a16="http://schemas.microsoft.com/office/drawing/2014/main" id="{A7588438-C5AA-BECE-129E-A3560612241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4828" y="941130"/>
            <a:ext cx="1451489" cy="1451489"/>
          </a:xfrm>
          <a:prstGeom prst="rect">
            <a:avLst/>
          </a:prstGeom>
        </p:spPr>
      </p:pic>
    </p:spTree>
    <p:extLst>
      <p:ext uri="{BB962C8B-B14F-4D97-AF65-F5344CB8AC3E}">
        <p14:creationId xmlns:p14="http://schemas.microsoft.com/office/powerpoint/2010/main" val="3927960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FE1EA-2B94-AF27-D830-58A2A1A7C5D4}"/>
              </a:ext>
            </a:extLst>
          </p:cNvPr>
          <p:cNvSpPr>
            <a:spLocks noGrp="1"/>
          </p:cNvSpPr>
          <p:nvPr>
            <p:ph type="title"/>
          </p:nvPr>
        </p:nvSpPr>
        <p:spPr>
          <a:xfrm>
            <a:off x="1760706" y="685800"/>
            <a:ext cx="9742318" cy="1752599"/>
          </a:xfrm>
        </p:spPr>
        <p:txBody>
          <a:bodyPr>
            <a:normAutofit/>
          </a:bodyPr>
          <a:lstStyle/>
          <a:p>
            <a:r>
              <a:rPr lang="en-US"/>
              <a:t>Project Plan to build Classifier Model</a:t>
            </a:r>
          </a:p>
        </p:txBody>
      </p:sp>
      <p:graphicFrame>
        <p:nvGraphicFramePr>
          <p:cNvPr id="11" name="Content Placeholder 8">
            <a:extLst>
              <a:ext uri="{FF2B5EF4-FFF2-40B4-BE49-F238E27FC236}">
                <a16:creationId xmlns:a16="http://schemas.microsoft.com/office/drawing/2014/main" id="{ED95662A-4FEB-B1E6-E179-A63700EB2B9D}"/>
              </a:ext>
            </a:extLst>
          </p:cNvPr>
          <p:cNvGraphicFramePr>
            <a:graphicFrameLocks noGrp="1"/>
          </p:cNvGraphicFramePr>
          <p:nvPr>
            <p:ph idx="1"/>
            <p:extLst>
              <p:ext uri="{D42A27DB-BD31-4B8C-83A1-F6EECF244321}">
                <p14:modId xmlns:p14="http://schemas.microsoft.com/office/powerpoint/2010/main" val="547285683"/>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8570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928EC-F644-97A0-718D-2266015A7753}"/>
              </a:ext>
            </a:extLst>
          </p:cNvPr>
          <p:cNvSpPr>
            <a:spLocks noGrp="1"/>
          </p:cNvSpPr>
          <p:nvPr>
            <p:ph type="title"/>
          </p:nvPr>
        </p:nvSpPr>
        <p:spPr>
          <a:xfrm>
            <a:off x="6323114" y="165726"/>
            <a:ext cx="5619581" cy="1259894"/>
          </a:xfrm>
        </p:spPr>
        <p:txBody>
          <a:bodyPr>
            <a:normAutofit/>
          </a:bodyPr>
          <a:lstStyle/>
          <a:p>
            <a:r>
              <a:rPr lang="en-US" b="1" dirty="0">
                <a:solidFill>
                  <a:schemeClr val="accent1">
                    <a:lumMod val="75000"/>
                  </a:schemeClr>
                </a:solidFill>
              </a:rPr>
              <a:t>DATASET SAMPLE</a:t>
            </a:r>
          </a:p>
        </p:txBody>
      </p:sp>
      <p:sp>
        <p:nvSpPr>
          <p:cNvPr id="9" name="Content Placeholder 8">
            <a:extLst>
              <a:ext uri="{FF2B5EF4-FFF2-40B4-BE49-F238E27FC236}">
                <a16:creationId xmlns:a16="http://schemas.microsoft.com/office/drawing/2014/main" id="{8AC44BAB-592D-1177-147A-1750981017A6}"/>
              </a:ext>
            </a:extLst>
          </p:cNvPr>
          <p:cNvSpPr>
            <a:spLocks noGrp="1"/>
          </p:cNvSpPr>
          <p:nvPr>
            <p:ph idx="1"/>
          </p:nvPr>
        </p:nvSpPr>
        <p:spPr>
          <a:xfrm>
            <a:off x="1374782" y="2303074"/>
            <a:ext cx="3650278" cy="3759253"/>
          </a:xfrm>
        </p:spPr>
        <p:txBody>
          <a:bodyPr>
            <a:normAutofit/>
          </a:bodyPr>
          <a:lstStyle/>
          <a:p>
            <a:pPr>
              <a:buClr>
                <a:srgbClr val="2895FC"/>
              </a:buClr>
            </a:pPr>
            <a:r>
              <a:rPr lang="en-US" dirty="0"/>
              <a:t>We have taken the datasets from Kaggle.</a:t>
            </a:r>
          </a:p>
          <a:p>
            <a:pPr>
              <a:buClr>
                <a:srgbClr val="2895FC"/>
              </a:buClr>
            </a:pPr>
            <a:r>
              <a:rPr lang="en-US" dirty="0"/>
              <a:t>Link: </a:t>
            </a:r>
            <a:r>
              <a:rPr lang="en-US" dirty="0">
                <a:hlinkClick r:id="rId2"/>
              </a:rPr>
              <a:t>https://www.kaggle.com/datasets/kevinleekrus/youtube-videos-comments-analysis</a:t>
            </a:r>
            <a:endParaRPr lang="en-US" dirty="0"/>
          </a:p>
          <a:p>
            <a:pPr>
              <a:buClr>
                <a:srgbClr val="2895FC"/>
              </a:buClr>
            </a:pPr>
            <a:endParaRPr lang="en-US" dirty="0"/>
          </a:p>
        </p:txBody>
      </p:sp>
      <p:pic>
        <p:nvPicPr>
          <p:cNvPr id="5" name="Content Placeholder 4">
            <a:extLst>
              <a:ext uri="{FF2B5EF4-FFF2-40B4-BE49-F238E27FC236}">
                <a16:creationId xmlns:a16="http://schemas.microsoft.com/office/drawing/2014/main" id="{FA0427FE-4DA7-06C9-3382-D5F46E8497DD}"/>
              </a:ext>
            </a:extLst>
          </p:cNvPr>
          <p:cNvPicPr>
            <a:picLocks noChangeAspect="1"/>
          </p:cNvPicPr>
          <p:nvPr/>
        </p:nvPicPr>
        <p:blipFill>
          <a:blip r:embed="rId3"/>
          <a:stretch>
            <a:fillRect/>
          </a:stretch>
        </p:blipFill>
        <p:spPr>
          <a:xfrm>
            <a:off x="6096000" y="2668834"/>
            <a:ext cx="5619581" cy="2526544"/>
          </a:xfrm>
          <a:prstGeom prst="rect">
            <a:avLst/>
          </a:prstGeom>
        </p:spPr>
      </p:pic>
    </p:spTree>
    <p:extLst>
      <p:ext uri="{BB962C8B-B14F-4D97-AF65-F5344CB8AC3E}">
        <p14:creationId xmlns:p14="http://schemas.microsoft.com/office/powerpoint/2010/main" val="1108724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20" name="Picture 19" descr="Geometric shapes on a wooden background">
            <a:extLst>
              <a:ext uri="{FF2B5EF4-FFF2-40B4-BE49-F238E27FC236}">
                <a16:creationId xmlns:a16="http://schemas.microsoft.com/office/drawing/2014/main" id="{BA2F17BA-F7F9-CD01-0BE3-B1AAF1BCC0E4}"/>
              </a:ext>
            </a:extLst>
          </p:cNvPr>
          <p:cNvPicPr>
            <a:picLocks noChangeAspect="1"/>
          </p:cNvPicPr>
          <p:nvPr/>
        </p:nvPicPr>
        <p:blipFill rotWithShape="1">
          <a:blip r:embed="rId4">
            <a:duotone>
              <a:schemeClr val="bg2">
                <a:shade val="45000"/>
                <a:satMod val="135000"/>
              </a:schemeClr>
              <a:prstClr val="white"/>
            </a:duotone>
            <a:alphaModFix amt="21000"/>
          </a:blip>
          <a:srcRect t="2692" b="13039"/>
          <a:stretch/>
        </p:blipFill>
        <p:spPr>
          <a:xfrm>
            <a:off x="20" y="10"/>
            <a:ext cx="12191980" cy="6857990"/>
          </a:xfrm>
          <a:prstGeom prst="rect">
            <a:avLst/>
          </a:prstGeom>
        </p:spPr>
      </p:pic>
      <p:grpSp>
        <p:nvGrpSpPr>
          <p:cNvPr id="41" name="Group 40">
            <a:extLst>
              <a:ext uri="{FF2B5EF4-FFF2-40B4-BE49-F238E27FC236}">
                <a16:creationId xmlns:a16="http://schemas.microsoft.com/office/drawing/2014/main" id="{CE44BAAA-0355-4DE7-A0FE-B7F21F18A4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2" name="Freeform 6">
              <a:extLst>
                <a:ext uri="{FF2B5EF4-FFF2-40B4-BE49-F238E27FC236}">
                  <a16:creationId xmlns:a16="http://schemas.microsoft.com/office/drawing/2014/main" id="{881F11E1-3B50-4A51-992E-148EA526F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42" name="Freeform 7">
              <a:extLst>
                <a:ext uri="{FF2B5EF4-FFF2-40B4-BE49-F238E27FC236}">
                  <a16:creationId xmlns:a16="http://schemas.microsoft.com/office/drawing/2014/main" id="{10E700E6-F178-46CD-A8F7-C7105888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43" name="Freeform 8">
              <a:extLst>
                <a:ext uri="{FF2B5EF4-FFF2-40B4-BE49-F238E27FC236}">
                  <a16:creationId xmlns:a16="http://schemas.microsoft.com/office/drawing/2014/main" id="{76DA14BF-8092-436D-9DA3-C6E098F98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44" name="Freeform 9">
              <a:extLst>
                <a:ext uri="{FF2B5EF4-FFF2-40B4-BE49-F238E27FC236}">
                  <a16:creationId xmlns:a16="http://schemas.microsoft.com/office/drawing/2014/main" id="{97EEEB8A-6EE6-421C-BF9F-D7AC6A4E35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45" name="Freeform 10">
              <a:extLst>
                <a:ext uri="{FF2B5EF4-FFF2-40B4-BE49-F238E27FC236}">
                  <a16:creationId xmlns:a16="http://schemas.microsoft.com/office/drawing/2014/main" id="{0910DC29-86B5-4496-8762-C01240162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46" name="Freeform 11">
              <a:extLst>
                <a:ext uri="{FF2B5EF4-FFF2-40B4-BE49-F238E27FC236}">
                  <a16:creationId xmlns:a16="http://schemas.microsoft.com/office/drawing/2014/main" id="{4F0484A8-90CF-4948-A538-103F963D2B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9E0FFF38-EDCC-5FE1-D763-C6A759DBC2FE}"/>
              </a:ext>
            </a:extLst>
          </p:cNvPr>
          <p:cNvSpPr>
            <a:spLocks noGrp="1"/>
          </p:cNvSpPr>
          <p:nvPr>
            <p:ph type="title"/>
          </p:nvPr>
        </p:nvSpPr>
        <p:spPr>
          <a:xfrm>
            <a:off x="1484311" y="685800"/>
            <a:ext cx="10018713" cy="1752599"/>
          </a:xfrm>
        </p:spPr>
        <p:txBody>
          <a:bodyPr>
            <a:normAutofit/>
          </a:bodyPr>
          <a:lstStyle/>
          <a:p>
            <a:r>
              <a:rPr lang="en-US" b="1"/>
              <a:t>MACHINE LEARNING MODELS</a:t>
            </a:r>
          </a:p>
        </p:txBody>
      </p:sp>
      <p:sp>
        <p:nvSpPr>
          <p:cNvPr id="3" name="Content Placeholder 2">
            <a:extLst>
              <a:ext uri="{FF2B5EF4-FFF2-40B4-BE49-F238E27FC236}">
                <a16:creationId xmlns:a16="http://schemas.microsoft.com/office/drawing/2014/main" id="{41908572-6963-8152-2838-7630BC91634C}"/>
              </a:ext>
            </a:extLst>
          </p:cNvPr>
          <p:cNvSpPr>
            <a:spLocks noGrp="1"/>
          </p:cNvSpPr>
          <p:nvPr>
            <p:ph idx="1"/>
          </p:nvPr>
        </p:nvSpPr>
        <p:spPr>
          <a:xfrm>
            <a:off x="1484310" y="2666999"/>
            <a:ext cx="10018713" cy="3124201"/>
          </a:xfrm>
        </p:spPr>
        <p:txBody>
          <a:bodyPr>
            <a:normAutofit/>
          </a:bodyPr>
          <a:lstStyle/>
          <a:p>
            <a:r>
              <a:rPr lang="en-US"/>
              <a:t>Multinomial Naive-Bayes Model</a:t>
            </a:r>
          </a:p>
          <a:p>
            <a:r>
              <a:rPr lang="en-US"/>
              <a:t>Logistic Regression</a:t>
            </a:r>
          </a:p>
          <a:p>
            <a:r>
              <a:rPr lang="en-US"/>
              <a:t>SVC (Support Vector Classifier)</a:t>
            </a:r>
          </a:p>
          <a:p>
            <a:r>
              <a:rPr lang="en-US"/>
              <a:t>Decision Tree</a:t>
            </a:r>
          </a:p>
          <a:p>
            <a:r>
              <a:rPr lang="en-US"/>
              <a:t>Random Forest</a:t>
            </a:r>
          </a:p>
        </p:txBody>
      </p:sp>
    </p:spTree>
    <p:custDataLst>
      <p:tags r:id="rId1"/>
    </p:custDataLst>
    <p:extLst>
      <p:ext uri="{BB962C8B-B14F-4D97-AF65-F5344CB8AC3E}">
        <p14:creationId xmlns:p14="http://schemas.microsoft.com/office/powerpoint/2010/main" val="2420250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0C9EF-5730-7C73-7117-F1C2B1F69275}"/>
              </a:ext>
            </a:extLst>
          </p:cNvPr>
          <p:cNvSpPr>
            <a:spLocks noGrp="1"/>
          </p:cNvSpPr>
          <p:nvPr>
            <p:ph type="title"/>
          </p:nvPr>
        </p:nvSpPr>
        <p:spPr>
          <a:xfrm>
            <a:off x="897839" y="4021181"/>
            <a:ext cx="3650279" cy="1259894"/>
          </a:xfrm>
        </p:spPr>
        <p:txBody>
          <a:bodyPr>
            <a:normAutofit fontScale="90000"/>
          </a:bodyPr>
          <a:lstStyle/>
          <a:p>
            <a:pPr algn="ctr"/>
            <a:r>
              <a:rPr lang="en-US" b="1" dirty="0">
                <a:solidFill>
                  <a:schemeClr val="accent1">
                    <a:lumMod val="75000"/>
                  </a:schemeClr>
                </a:solidFill>
              </a:rPr>
              <a:t>CRISP DM </a:t>
            </a:r>
            <a:r>
              <a:rPr lang="en-US" b="1" dirty="0">
                <a:solidFill>
                  <a:schemeClr val="tx2">
                    <a:lumMod val="90000"/>
                    <a:lumOff val="10000"/>
                  </a:schemeClr>
                </a:solidFill>
              </a:rPr>
              <a:t>METHODOLOGY</a:t>
            </a:r>
          </a:p>
        </p:txBody>
      </p:sp>
      <p:pic>
        <p:nvPicPr>
          <p:cNvPr id="1026" name="Picture 2" descr="Diagram&#10;&#10;Description automatically generated">
            <a:extLst>
              <a:ext uri="{FF2B5EF4-FFF2-40B4-BE49-F238E27FC236}">
                <a16:creationId xmlns:a16="http://schemas.microsoft.com/office/drawing/2014/main" id="{3498B497-8BC7-DD4B-A25F-B6BC37282F9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87405" y="561703"/>
            <a:ext cx="5609100" cy="5174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1525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7|3.2|2.6|2.4|2.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2858</TotalTime>
  <Words>264</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Corbel</vt:lpstr>
      <vt:lpstr>Söhne</vt:lpstr>
      <vt:lpstr>Parallax</vt:lpstr>
      <vt:lpstr>PowerPoint Presentation</vt:lpstr>
      <vt:lpstr>TEAM MEMBERS</vt:lpstr>
      <vt:lpstr>SENTIMENT ANALYSIS BRIEF OVERVIEW</vt:lpstr>
      <vt:lpstr>Understanding the Classification of Sentiment Analysis</vt:lpstr>
      <vt:lpstr>What’s Our Project Aims To Achieve</vt:lpstr>
      <vt:lpstr>Project Plan to build Classifier Model</vt:lpstr>
      <vt:lpstr>DATASET SAMPLE</vt:lpstr>
      <vt:lpstr>MACHINE LEARNING MODELS</vt:lpstr>
      <vt:lpstr>CRISP DM METHODOLOGY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Comment Sentiment Analysis</dc:title>
  <dc:creator>SaiRekha Unnam</dc:creator>
  <cp:lastModifiedBy>SaiRekha Unnam</cp:lastModifiedBy>
  <cp:revision>19</cp:revision>
  <dcterms:created xsi:type="dcterms:W3CDTF">2023-10-12T20:28:16Z</dcterms:created>
  <dcterms:modified xsi:type="dcterms:W3CDTF">2023-10-14T20:12:56Z</dcterms:modified>
</cp:coreProperties>
</file>