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8" r:id="rId3"/>
    <p:sldId id="257" r:id="rId4"/>
    <p:sldId id="258" r:id="rId5"/>
    <p:sldId id="276" r:id="rId6"/>
    <p:sldId id="259" r:id="rId7"/>
    <p:sldId id="279" r:id="rId8"/>
    <p:sldId id="260" r:id="rId9"/>
    <p:sldId id="261" r:id="rId10"/>
    <p:sldId id="280" r:id="rId11"/>
    <p:sldId id="277" r:id="rId12"/>
    <p:sldId id="262" r:id="rId13"/>
    <p:sldId id="263"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0" d="100"/>
          <a:sy n="80" d="100"/>
        </p:scale>
        <p:origin x="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rvi Nayak" userId="6ba6e55bffb9e99e" providerId="LiveId" clId="{C99EE473-BCF3-434D-949B-CD823B63635B}"/>
    <pc:docChg chg="undo redo custSel addSld delSld modSld">
      <pc:chgData name="Poorvi Nayak" userId="6ba6e55bffb9e99e" providerId="LiveId" clId="{C99EE473-BCF3-434D-949B-CD823B63635B}" dt="2024-10-20T13:30:40.210" v="904" actId="207"/>
      <pc:docMkLst>
        <pc:docMk/>
      </pc:docMkLst>
      <pc:sldChg chg="modSp mod">
        <pc:chgData name="Poorvi Nayak" userId="6ba6e55bffb9e99e" providerId="LiveId" clId="{C99EE473-BCF3-434D-949B-CD823B63635B}" dt="2024-10-20T13:30:40.210" v="904" actId="207"/>
        <pc:sldMkLst>
          <pc:docMk/>
          <pc:sldMk cId="0" sldId="256"/>
        </pc:sldMkLst>
        <pc:spChg chg="mod">
          <ac:chgData name="Poorvi Nayak" userId="6ba6e55bffb9e99e" providerId="LiveId" clId="{C99EE473-BCF3-434D-949B-CD823B63635B}" dt="2024-10-20T13:30:40.210" v="904" actId="207"/>
          <ac:spMkLst>
            <pc:docMk/>
            <pc:sldMk cId="0" sldId="256"/>
            <ac:spMk id="8" creationId="{00000000-0000-0000-0000-000000000000}"/>
          </ac:spMkLst>
        </pc:spChg>
      </pc:sldChg>
      <pc:sldChg chg="modSp mod">
        <pc:chgData name="Poorvi Nayak" userId="6ba6e55bffb9e99e" providerId="LiveId" clId="{C99EE473-BCF3-434D-949B-CD823B63635B}" dt="2024-10-20T10:19:08.947" v="829" actId="255"/>
        <pc:sldMkLst>
          <pc:docMk/>
          <pc:sldMk cId="3767711167" sldId="258"/>
        </pc:sldMkLst>
        <pc:spChg chg="mod">
          <ac:chgData name="Poorvi Nayak" userId="6ba6e55bffb9e99e" providerId="LiveId" clId="{C99EE473-BCF3-434D-949B-CD823B63635B}" dt="2024-10-20T10:19:08.947" v="829" actId="255"/>
          <ac:spMkLst>
            <pc:docMk/>
            <pc:sldMk cId="3767711167" sldId="258"/>
            <ac:spMk id="3" creationId="{00000000-0000-0000-0000-000000000000}"/>
          </ac:spMkLst>
        </pc:spChg>
      </pc:sldChg>
      <pc:sldChg chg="modSp mod">
        <pc:chgData name="Poorvi Nayak" userId="6ba6e55bffb9e99e" providerId="LiveId" clId="{C99EE473-BCF3-434D-949B-CD823B63635B}" dt="2024-10-20T09:31:34.564" v="342" actId="255"/>
        <pc:sldMkLst>
          <pc:docMk/>
          <pc:sldMk cId="2659618667" sldId="259"/>
        </pc:sldMkLst>
        <pc:spChg chg="mod">
          <ac:chgData name="Poorvi Nayak" userId="6ba6e55bffb9e99e" providerId="LiveId" clId="{C99EE473-BCF3-434D-949B-CD823B63635B}" dt="2024-10-20T09:31:34.564" v="342" actId="255"/>
          <ac:spMkLst>
            <pc:docMk/>
            <pc:sldMk cId="2659618667" sldId="259"/>
            <ac:spMk id="3" creationId="{00000000-0000-0000-0000-000000000000}"/>
          </ac:spMkLst>
        </pc:spChg>
      </pc:sldChg>
      <pc:sldChg chg="modSp mod">
        <pc:chgData name="Poorvi Nayak" userId="6ba6e55bffb9e99e" providerId="LiveId" clId="{C99EE473-BCF3-434D-949B-CD823B63635B}" dt="2024-10-20T09:36:54.466" v="434" actId="20577"/>
        <pc:sldMkLst>
          <pc:docMk/>
          <pc:sldMk cId="2666729557" sldId="260"/>
        </pc:sldMkLst>
        <pc:spChg chg="mod">
          <ac:chgData name="Poorvi Nayak" userId="6ba6e55bffb9e99e" providerId="LiveId" clId="{C99EE473-BCF3-434D-949B-CD823B63635B}" dt="2024-10-20T09:36:54.466" v="434" actId="20577"/>
          <ac:spMkLst>
            <pc:docMk/>
            <pc:sldMk cId="2666729557" sldId="260"/>
            <ac:spMk id="3" creationId="{00000000-0000-0000-0000-000000000000}"/>
          </ac:spMkLst>
        </pc:spChg>
      </pc:sldChg>
      <pc:sldChg chg="modSp mod">
        <pc:chgData name="Poorvi Nayak" userId="6ba6e55bffb9e99e" providerId="LiveId" clId="{C99EE473-BCF3-434D-949B-CD823B63635B}" dt="2024-10-20T09:48:36.345" v="665" actId="1076"/>
        <pc:sldMkLst>
          <pc:docMk/>
          <pc:sldMk cId="2314944744" sldId="261"/>
        </pc:sldMkLst>
        <pc:spChg chg="mod">
          <ac:chgData name="Poorvi Nayak" userId="6ba6e55bffb9e99e" providerId="LiveId" clId="{C99EE473-BCF3-434D-949B-CD823B63635B}" dt="2024-10-20T09:48:36.345" v="665" actId="1076"/>
          <ac:spMkLst>
            <pc:docMk/>
            <pc:sldMk cId="2314944744" sldId="261"/>
            <ac:spMk id="3" creationId="{00000000-0000-0000-0000-000000000000}"/>
          </ac:spMkLst>
        </pc:spChg>
      </pc:sldChg>
      <pc:sldChg chg="addSp delSp modSp mod">
        <pc:chgData name="Poorvi Nayak" userId="6ba6e55bffb9e99e" providerId="LiveId" clId="{C99EE473-BCF3-434D-949B-CD823B63635B}" dt="2024-10-20T09:32:35.194" v="349" actId="1076"/>
        <pc:sldMkLst>
          <pc:docMk/>
          <pc:sldMk cId="3677332887" sldId="262"/>
        </pc:sldMkLst>
        <pc:spChg chg="del mod">
          <ac:chgData name="Poorvi Nayak" userId="6ba6e55bffb9e99e" providerId="LiveId" clId="{C99EE473-BCF3-434D-949B-CD823B63635B}" dt="2024-10-20T09:32:29.004" v="347" actId="478"/>
          <ac:spMkLst>
            <pc:docMk/>
            <pc:sldMk cId="3677332887" sldId="262"/>
            <ac:spMk id="3" creationId="{00000000-0000-0000-0000-000000000000}"/>
          </ac:spMkLst>
        </pc:spChg>
        <pc:picChg chg="add mod">
          <ac:chgData name="Poorvi Nayak" userId="6ba6e55bffb9e99e" providerId="LiveId" clId="{C99EE473-BCF3-434D-949B-CD823B63635B}" dt="2024-10-20T09:32:35.194" v="349" actId="1076"/>
          <ac:picMkLst>
            <pc:docMk/>
            <pc:sldMk cId="3677332887" sldId="262"/>
            <ac:picMk id="4" creationId="{CCE979A1-D429-F662-E351-BB9EAB519AC9}"/>
          </ac:picMkLst>
        </pc:picChg>
      </pc:sldChg>
      <pc:sldChg chg="addSp delSp modSp mod">
        <pc:chgData name="Poorvi Nayak" userId="6ba6e55bffb9e99e" providerId="LiveId" clId="{C99EE473-BCF3-434D-949B-CD823B63635B}" dt="2024-10-20T10:37:01.842" v="900" actId="20577"/>
        <pc:sldMkLst>
          <pc:docMk/>
          <pc:sldMk cId="1923928155" sldId="263"/>
        </pc:sldMkLst>
        <pc:spChg chg="del mod">
          <ac:chgData name="Poorvi Nayak" userId="6ba6e55bffb9e99e" providerId="LiveId" clId="{C99EE473-BCF3-434D-949B-CD823B63635B}" dt="2024-10-20T10:31:27.076" v="831"/>
          <ac:spMkLst>
            <pc:docMk/>
            <pc:sldMk cId="1923928155" sldId="263"/>
            <ac:spMk id="3" creationId="{00000000-0000-0000-0000-000000000000}"/>
          </ac:spMkLst>
        </pc:spChg>
        <pc:spChg chg="add del mod">
          <ac:chgData name="Poorvi Nayak" userId="6ba6e55bffb9e99e" providerId="LiveId" clId="{C99EE473-BCF3-434D-949B-CD823B63635B}" dt="2024-10-20T10:34:30.020" v="873" actId="478"/>
          <ac:spMkLst>
            <pc:docMk/>
            <pc:sldMk cId="1923928155" sldId="263"/>
            <ac:spMk id="4" creationId="{EFBEEB86-2EE3-D07C-3C62-AE96D0C25587}"/>
          </ac:spMkLst>
        </pc:spChg>
        <pc:spChg chg="add mod">
          <ac:chgData name="Poorvi Nayak" userId="6ba6e55bffb9e99e" providerId="LiveId" clId="{C99EE473-BCF3-434D-949B-CD823B63635B}" dt="2024-10-20T10:37:01.842" v="900" actId="20577"/>
          <ac:spMkLst>
            <pc:docMk/>
            <pc:sldMk cId="1923928155" sldId="263"/>
            <ac:spMk id="5" creationId="{A17A3ADD-FDEB-59DF-BBF2-F5E9A928DF6A}"/>
          </ac:spMkLst>
        </pc:spChg>
        <pc:spChg chg="add mod">
          <ac:chgData name="Poorvi Nayak" userId="6ba6e55bffb9e99e" providerId="LiveId" clId="{C99EE473-BCF3-434D-949B-CD823B63635B}" dt="2024-10-20T10:34:20.645" v="869" actId="5793"/>
          <ac:spMkLst>
            <pc:docMk/>
            <pc:sldMk cId="1923928155" sldId="263"/>
            <ac:spMk id="6" creationId="{CA90E7D5-E678-3F16-B854-DF34EE3E9503}"/>
          </ac:spMkLst>
        </pc:spChg>
        <pc:spChg chg="add del mod">
          <ac:chgData name="Poorvi Nayak" userId="6ba6e55bffb9e99e" providerId="LiveId" clId="{C99EE473-BCF3-434D-949B-CD823B63635B}" dt="2024-10-20T10:34:32.592" v="874" actId="478"/>
          <ac:spMkLst>
            <pc:docMk/>
            <pc:sldMk cId="1923928155" sldId="263"/>
            <ac:spMk id="7" creationId="{D3637129-0CE5-B99D-40D8-689CD18170B5}"/>
          </ac:spMkLst>
        </pc:spChg>
      </pc:sldChg>
      <pc:sldChg chg="del">
        <pc:chgData name="Poorvi Nayak" userId="6ba6e55bffb9e99e" providerId="LiveId" clId="{C99EE473-BCF3-434D-949B-CD823B63635B}" dt="2024-10-20T09:32:38.501" v="350" actId="47"/>
        <pc:sldMkLst>
          <pc:docMk/>
          <pc:sldMk cId="2238571193" sldId="264"/>
        </pc:sldMkLst>
      </pc:sldChg>
      <pc:sldChg chg="modSp mod">
        <pc:chgData name="Poorvi Nayak" userId="6ba6e55bffb9e99e" providerId="LiveId" clId="{C99EE473-BCF3-434D-949B-CD823B63635B}" dt="2024-10-20T10:06:55.869" v="767" actId="20577"/>
        <pc:sldMkLst>
          <pc:docMk/>
          <pc:sldMk cId="3613863315" sldId="265"/>
        </pc:sldMkLst>
        <pc:spChg chg="mod">
          <ac:chgData name="Poorvi Nayak" userId="6ba6e55bffb9e99e" providerId="LiveId" clId="{C99EE473-BCF3-434D-949B-CD823B63635B}" dt="2024-10-20T10:06:55.869" v="767" actId="20577"/>
          <ac:spMkLst>
            <pc:docMk/>
            <pc:sldMk cId="3613863315" sldId="265"/>
            <ac:spMk id="3" creationId="{00000000-0000-0000-0000-000000000000}"/>
          </ac:spMkLst>
        </pc:spChg>
      </pc:sldChg>
      <pc:sldChg chg="delSp mod">
        <pc:chgData name="Poorvi Nayak" userId="6ba6e55bffb9e99e" providerId="LiveId" clId="{C99EE473-BCF3-434D-949B-CD823B63635B}" dt="2024-10-20T09:50:52.922" v="675" actId="478"/>
        <pc:sldMkLst>
          <pc:docMk/>
          <pc:sldMk cId="3691672322" sldId="266"/>
        </pc:sldMkLst>
        <pc:spChg chg="del">
          <ac:chgData name="Poorvi Nayak" userId="6ba6e55bffb9e99e" providerId="LiveId" clId="{C99EE473-BCF3-434D-949B-CD823B63635B}" dt="2024-10-20T09:50:52.922" v="675" actId="478"/>
          <ac:spMkLst>
            <pc:docMk/>
            <pc:sldMk cId="3691672322" sldId="266"/>
            <ac:spMk id="2" creationId="{00000000-0000-0000-0000-000000000000}"/>
          </ac:spMkLst>
        </pc:spChg>
      </pc:sldChg>
      <pc:sldChg chg="delSp modSp mod">
        <pc:chgData name="Poorvi Nayak" userId="6ba6e55bffb9e99e" providerId="LiveId" clId="{C99EE473-BCF3-434D-949B-CD823B63635B}" dt="2024-10-20T09:50:45.262" v="674" actId="1076"/>
        <pc:sldMkLst>
          <pc:docMk/>
          <pc:sldMk cId="2856357337" sldId="268"/>
        </pc:sldMkLst>
        <pc:spChg chg="del">
          <ac:chgData name="Poorvi Nayak" userId="6ba6e55bffb9e99e" providerId="LiveId" clId="{C99EE473-BCF3-434D-949B-CD823B63635B}" dt="2024-10-20T09:50:39.644" v="673" actId="478"/>
          <ac:spMkLst>
            <pc:docMk/>
            <pc:sldMk cId="2856357337" sldId="268"/>
            <ac:spMk id="4" creationId="{00000000-0000-0000-0000-000000000000}"/>
          </ac:spMkLst>
        </pc:spChg>
        <pc:spChg chg="mod">
          <ac:chgData name="Poorvi Nayak" userId="6ba6e55bffb9e99e" providerId="LiveId" clId="{C99EE473-BCF3-434D-949B-CD823B63635B}" dt="2024-10-20T09:50:45.262" v="674" actId="1076"/>
          <ac:spMkLst>
            <pc:docMk/>
            <pc:sldMk cId="2856357337" sldId="268"/>
            <ac:spMk id="5" creationId="{00000000-0000-0000-0000-000000000000}"/>
          </ac:spMkLst>
        </pc:spChg>
      </pc:sldChg>
      <pc:sldChg chg="modSp mod">
        <pc:chgData name="Poorvi Nayak" userId="6ba6e55bffb9e99e" providerId="LiveId" clId="{C99EE473-BCF3-434D-949B-CD823B63635B}" dt="2024-10-20T09:51:06.734" v="679" actId="1076"/>
        <pc:sldMkLst>
          <pc:docMk/>
          <pc:sldMk cId="3795449471" sldId="274"/>
        </pc:sldMkLst>
        <pc:picChg chg="mod">
          <ac:chgData name="Poorvi Nayak" userId="6ba6e55bffb9e99e" providerId="LiveId" clId="{C99EE473-BCF3-434D-949B-CD823B63635B}" dt="2024-10-20T09:51:06.734" v="679" actId="1076"/>
          <ac:picMkLst>
            <pc:docMk/>
            <pc:sldMk cId="3795449471" sldId="274"/>
            <ac:picMk id="8" creationId="{90DEF78C-A0C4-EB04-02C4-4052E05259EB}"/>
          </ac:picMkLst>
        </pc:picChg>
      </pc:sldChg>
      <pc:sldChg chg="del">
        <pc:chgData name="Poorvi Nayak" userId="6ba6e55bffb9e99e" providerId="LiveId" clId="{C99EE473-BCF3-434D-949B-CD823B63635B}" dt="2024-10-20T13:30:02.840" v="901" actId="47"/>
        <pc:sldMkLst>
          <pc:docMk/>
          <pc:sldMk cId="593898751" sldId="275"/>
        </pc:sldMkLst>
      </pc:sldChg>
      <pc:sldChg chg="modSp mod">
        <pc:chgData name="Poorvi Nayak" userId="6ba6e55bffb9e99e" providerId="LiveId" clId="{C99EE473-BCF3-434D-949B-CD823B63635B}" dt="2024-10-20T09:54:40.290" v="717" actId="255"/>
        <pc:sldMkLst>
          <pc:docMk/>
          <pc:sldMk cId="825552305" sldId="277"/>
        </pc:sldMkLst>
        <pc:spChg chg="mod">
          <ac:chgData name="Poorvi Nayak" userId="6ba6e55bffb9e99e" providerId="LiveId" clId="{C99EE473-BCF3-434D-949B-CD823B63635B}" dt="2024-10-20T09:54:19.196" v="713" actId="20577"/>
          <ac:spMkLst>
            <pc:docMk/>
            <pc:sldMk cId="825552305" sldId="277"/>
            <ac:spMk id="2" creationId="{941B97FD-7A7C-F5A7-82F8-E665F49E37A5}"/>
          </ac:spMkLst>
        </pc:spChg>
        <pc:spChg chg="mod">
          <ac:chgData name="Poorvi Nayak" userId="6ba6e55bffb9e99e" providerId="LiveId" clId="{C99EE473-BCF3-434D-949B-CD823B63635B}" dt="2024-10-20T09:54:40.290" v="717" actId="255"/>
          <ac:spMkLst>
            <pc:docMk/>
            <pc:sldMk cId="825552305" sldId="277"/>
            <ac:spMk id="3" creationId="{15C84BCC-0DB1-FDE0-3402-D7F5BF535CDB}"/>
          </ac:spMkLst>
        </pc:spChg>
      </pc:sldChg>
      <pc:sldChg chg="modSp new mod">
        <pc:chgData name="Poorvi Nayak" userId="6ba6e55bffb9e99e" providerId="LiveId" clId="{C99EE473-BCF3-434D-949B-CD823B63635B}" dt="2024-10-20T09:31:46.851" v="345" actId="255"/>
        <pc:sldMkLst>
          <pc:docMk/>
          <pc:sldMk cId="869595537" sldId="279"/>
        </pc:sldMkLst>
        <pc:spChg chg="mod">
          <ac:chgData name="Poorvi Nayak" userId="6ba6e55bffb9e99e" providerId="LiveId" clId="{C99EE473-BCF3-434D-949B-CD823B63635B}" dt="2024-10-20T09:30:34.221" v="332" actId="20577"/>
          <ac:spMkLst>
            <pc:docMk/>
            <pc:sldMk cId="869595537" sldId="279"/>
            <ac:spMk id="2" creationId="{3FC3B525-B660-E568-D76C-0DA319D303B7}"/>
          </ac:spMkLst>
        </pc:spChg>
        <pc:spChg chg="mod">
          <ac:chgData name="Poorvi Nayak" userId="6ba6e55bffb9e99e" providerId="LiveId" clId="{C99EE473-BCF3-434D-949B-CD823B63635B}" dt="2024-10-20T09:31:46.851" v="345" actId="255"/>
          <ac:spMkLst>
            <pc:docMk/>
            <pc:sldMk cId="869595537" sldId="279"/>
            <ac:spMk id="3" creationId="{F003E0F1-794F-AD22-94AA-B1933A14FF7D}"/>
          </ac:spMkLst>
        </pc:spChg>
      </pc:sldChg>
      <pc:sldChg chg="modSp new mod">
        <pc:chgData name="Poorvi Nayak" userId="6ba6e55bffb9e99e" providerId="LiveId" clId="{C99EE473-BCF3-434D-949B-CD823B63635B}" dt="2024-10-20T09:47:10.366" v="654" actId="948"/>
        <pc:sldMkLst>
          <pc:docMk/>
          <pc:sldMk cId="4132977629" sldId="280"/>
        </pc:sldMkLst>
        <pc:spChg chg="mod">
          <ac:chgData name="Poorvi Nayak" userId="6ba6e55bffb9e99e" providerId="LiveId" clId="{C99EE473-BCF3-434D-949B-CD823B63635B}" dt="2024-10-20T09:42:08.208" v="527"/>
          <ac:spMkLst>
            <pc:docMk/>
            <pc:sldMk cId="4132977629" sldId="280"/>
            <ac:spMk id="2" creationId="{E046318A-B6BC-35BC-9980-E51909C68CDA}"/>
          </ac:spMkLst>
        </pc:spChg>
        <pc:spChg chg="mod">
          <ac:chgData name="Poorvi Nayak" userId="6ba6e55bffb9e99e" providerId="LiveId" clId="{C99EE473-BCF3-434D-949B-CD823B63635B}" dt="2024-10-20T09:47:10.366" v="654" actId="948"/>
          <ac:spMkLst>
            <pc:docMk/>
            <pc:sldMk cId="4132977629" sldId="280"/>
            <ac:spMk id="3" creationId="{9AC9B6E0-F43A-2F7B-4C07-86EDC43CA8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SE133/Capstone-project---Health-budd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ncbi.nlm.nih.gov/pmc/articles/PMC7551874/" TargetMode="External"/><Relationship Id="rId13" Type="http://schemas.openxmlformats.org/officeDocument/2006/relationships/hyperlink" Target="https://www.kaggle.com/datasets/utsavdey1410/food-nutrition-dataset" TargetMode="External"/><Relationship Id="rId3" Type="http://schemas.openxmlformats.org/officeDocument/2006/relationships/hyperlink" Target="https://www.researchgate.net/publication/364083577_Nutrition_information_estimation_from_food_photos_using_machine_learning_based_on_multiple_datasets" TargetMode="External"/><Relationship Id="rId7" Type="http://schemas.openxmlformats.org/officeDocument/2006/relationships/hyperlink" Target="https://www.researchgate.net/publication/348403597_The_Diabetic_Buddy_A_Diet_Regulator_andTracking_System_for_Diabetics" TargetMode="External"/><Relationship Id="rId12" Type="http://schemas.openxmlformats.org/officeDocument/2006/relationships/hyperlink" Target="https://www.healthyfamiliesbc.ca/sites/hfbcprox-prod.health.gov.bc.ca/files/restaurant_info/guide-to-nutrient-analysis.pdf" TargetMode="External"/><Relationship Id="rId2" Type="http://schemas.openxmlformats.org/officeDocument/2006/relationships/hyperlink" Target="https://mhealth.jmir.org/2016/3/e85/" TargetMode="External"/><Relationship Id="rId1" Type="http://schemas.openxmlformats.org/officeDocument/2006/relationships/slideLayout" Target="../slideLayouts/slideLayout2.xml"/><Relationship Id="rId6" Type="http://schemas.openxmlformats.org/officeDocument/2006/relationships/hyperlink" Target="https://www.ijraset.com/research-paper/vitamin-deficiency-and-food-recommendation-system-using-ml" TargetMode="External"/><Relationship Id="rId11" Type="http://schemas.openxmlformats.org/officeDocument/2006/relationships/hyperlink" Target="https://www.sciencedirect.com/science/article/pii/B9780123848628000091" TargetMode="External"/><Relationship Id="rId5" Type="http://schemas.openxmlformats.org/officeDocument/2006/relationships/hyperlink" Target="https://www.ncbi.nlm.nih.gov/pmc/articles/PMC9776646/" TargetMode="External"/><Relationship Id="rId10" Type="http://schemas.openxmlformats.org/officeDocument/2006/relationships/hyperlink" Target="https://www.sciencedirect.com/science/article/pii/B9780124095472143148" TargetMode="External"/><Relationship Id="rId4" Type="http://schemas.openxmlformats.org/officeDocument/2006/relationships/hyperlink" Target="https://www.ncbi.nlm.nih.gov/pmc/articles/PMC5499922/" TargetMode="External"/><Relationship Id="rId9" Type="http://schemas.openxmlformats.org/officeDocument/2006/relationships/hyperlink" Target="https://www.sciencedirect.com/science/article/pii/B9780124095472143124"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t>HEALTH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Number:CSE133</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16522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r>
              <a:rPr lang="en-GB" sz="2000" b="1" dirty="0">
                <a:solidFill>
                  <a:srgbClr val="17365D"/>
                </a:solidFill>
                <a:latin typeface="Cambria" panose="02040503050406030204" pitchFamily="18" charset="0"/>
                <a:ea typeface="Cambria" panose="02040503050406030204" pitchFamily="18" charset="0"/>
                <a:cs typeface="Verdana"/>
                <a:sym typeface="Verdana"/>
              </a:rPr>
              <a:t>,</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Shanmugarathinam</a:t>
            </a:r>
            <a:endParaRPr lang="en-GB"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90500" y="464694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CSE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Google Shape;89;p13">
            <a:extLst>
              <a:ext uri="{FF2B5EF4-FFF2-40B4-BE49-F238E27FC236}">
                <a16:creationId xmlns:a16="http://schemas.microsoft.com/office/drawing/2014/main" id="{DE5811CB-59C7-463E-A843-CEC175793D6A}"/>
              </a:ext>
            </a:extLst>
          </p:cNvPr>
          <p:cNvGraphicFramePr/>
          <p:nvPr>
            <p:extLst>
              <p:ext uri="{D42A27DB-BD31-4B8C-83A1-F6EECF244321}">
                <p14:modId xmlns:p14="http://schemas.microsoft.com/office/powerpoint/2010/main" val="154026366"/>
              </p:ext>
            </p:extLst>
          </p:nvPr>
        </p:nvGraphicFramePr>
        <p:xfrm>
          <a:off x="686790" y="2513340"/>
          <a:ext cx="5356386" cy="2194620"/>
        </p:xfrm>
        <a:graphic>
          <a:graphicData uri="http://schemas.openxmlformats.org/drawingml/2006/table">
            <a:tbl>
              <a:tblPr firstRow="1" bandRow="1">
                <a:noFill/>
              </a:tblPr>
              <a:tblGrid>
                <a:gridCol w="2061032">
                  <a:extLst>
                    <a:ext uri="{9D8B030D-6E8A-4147-A177-3AD203B41FA5}">
                      <a16:colId xmlns:a16="http://schemas.microsoft.com/office/drawing/2014/main" val="20000"/>
                    </a:ext>
                  </a:extLst>
                </a:gridCol>
                <a:gridCol w="3295354">
                  <a:extLst>
                    <a:ext uri="{9D8B030D-6E8A-4147-A177-3AD203B41FA5}">
                      <a16:colId xmlns:a16="http://schemas.microsoft.com/office/drawing/2014/main" val="20001"/>
                    </a:ext>
                  </a:extLst>
                </a:gridCol>
              </a:tblGrid>
              <a:tr h="336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36760">
                <a:tc>
                  <a:txBody>
                    <a:bodyPr/>
                    <a:lstStyle/>
                    <a:p>
                      <a:pPr marL="0" marR="0" lvl="0" indent="0" algn="ctr" rtl="0">
                        <a:spcBef>
                          <a:spcPts val="0"/>
                        </a:spcBef>
                        <a:spcAft>
                          <a:spcPts val="0"/>
                        </a:spcAft>
                        <a:buFont typeface="+mj-lt"/>
                        <a:buNone/>
                      </a:pPr>
                      <a:r>
                        <a:rPr lang="en-IN" sz="1800" u="none" strike="noStrike" cap="none" dirty="0"/>
                        <a:t>20211CSE0531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Tilakraj Ratnanj Revankar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6760">
                <a:tc>
                  <a:txBody>
                    <a:bodyPr/>
                    <a:lstStyle/>
                    <a:p>
                      <a:pPr marL="0" marR="0" lvl="0" indent="0" algn="ctr" rtl="0">
                        <a:spcBef>
                          <a:spcPts val="0"/>
                        </a:spcBef>
                        <a:spcAft>
                          <a:spcPts val="0"/>
                        </a:spcAft>
                        <a:buNone/>
                      </a:pPr>
                      <a:r>
                        <a:rPr lang="en-IN" sz="1800" u="none" strike="noStrike" cap="none" dirty="0"/>
                        <a:t>20211CSE0532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Siddhant Chavan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6760">
                <a:tc>
                  <a:txBody>
                    <a:bodyPr/>
                    <a:lstStyle/>
                    <a:p>
                      <a:pPr marL="0" marR="0" lvl="0" indent="0" algn="ctr" rtl="0">
                        <a:spcBef>
                          <a:spcPts val="0"/>
                        </a:spcBef>
                        <a:spcAft>
                          <a:spcPts val="0"/>
                        </a:spcAft>
                        <a:buNone/>
                      </a:pPr>
                      <a:r>
                        <a:rPr lang="en-IN" sz="1800" u="none" strike="noStrike" cap="none" dirty="0"/>
                        <a:t>20211CSE0537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dirty="0"/>
                        <a:t>Anisha Kumari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36760">
                <a:tc>
                  <a:txBody>
                    <a:bodyPr/>
                    <a:lstStyle/>
                    <a:p>
                      <a:pPr marL="0" marR="0" lvl="0" indent="0" algn="ctr" rtl="0">
                        <a:spcBef>
                          <a:spcPts val="0"/>
                        </a:spcBef>
                        <a:spcAft>
                          <a:spcPts val="0"/>
                        </a:spcAft>
                        <a:buNone/>
                      </a:pPr>
                      <a:r>
                        <a:rPr lang="en-IN" sz="1800" u="none" strike="noStrike" cap="none" dirty="0"/>
                        <a:t>20211CSE0547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dirty="0"/>
                        <a:t>Poorvika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36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318A-B6BC-35BC-9980-E51909C68CDA}"/>
              </a:ext>
            </a:extLst>
          </p:cNvPr>
          <p:cNvSpPr>
            <a:spLocks noGrp="1"/>
          </p:cNvSpPr>
          <p:nvPr>
            <p:ph type="title"/>
          </p:nvPr>
        </p:nvSpPr>
        <p:spPr/>
        <p:txBody>
          <a:bodyPr/>
          <a:lstStyle/>
          <a:p>
            <a:r>
              <a:rPr lang="en-GB" dirty="0"/>
              <a:t>Methodology/Modules</a:t>
            </a:r>
            <a:endParaRPr lang="en-US" dirty="0"/>
          </a:p>
        </p:txBody>
      </p:sp>
      <p:sp>
        <p:nvSpPr>
          <p:cNvPr id="3" name="Content Placeholder 2">
            <a:extLst>
              <a:ext uri="{FF2B5EF4-FFF2-40B4-BE49-F238E27FC236}">
                <a16:creationId xmlns:a16="http://schemas.microsoft.com/office/drawing/2014/main" id="{9AC9B6E0-F43A-2F7B-4C07-86EDC43CA8FF}"/>
              </a:ext>
            </a:extLst>
          </p:cNvPr>
          <p:cNvSpPr>
            <a:spLocks noGrp="1"/>
          </p:cNvSpPr>
          <p:nvPr>
            <p:ph idx="1"/>
          </p:nvPr>
        </p:nvSpPr>
        <p:spPr/>
        <p:txBody>
          <a:bodyPr>
            <a:normAutofit fontScale="62500" lnSpcReduction="20000"/>
          </a:bodyPr>
          <a:lstStyle/>
          <a:p>
            <a:pPr marL="0" indent="0">
              <a:buNone/>
            </a:pPr>
            <a:r>
              <a:rPr lang="en-US" sz="2400" dirty="0">
                <a:latin typeface="Cambria" panose="02040503050406030204" pitchFamily="18" charset="0"/>
                <a:ea typeface="Cambria" panose="02040503050406030204" pitchFamily="18" charset="0"/>
              </a:rPr>
              <a:t>4.   Integration and Testing</a:t>
            </a:r>
          </a:p>
          <a:p>
            <a:r>
              <a:rPr lang="en-US" sz="2400" dirty="0">
                <a:latin typeface="Cambria" panose="02040503050406030204" pitchFamily="18" charset="0"/>
                <a:ea typeface="Cambria" panose="02040503050406030204" pitchFamily="18" charset="0"/>
              </a:rPr>
              <a:t>Integration Testing: Ensure all components (frontend, backend, third-party services) work seamlessly together.</a:t>
            </a:r>
          </a:p>
          <a:p>
            <a:r>
              <a:rPr lang="en-US" sz="2400" dirty="0">
                <a:latin typeface="Cambria" panose="02040503050406030204" pitchFamily="18" charset="0"/>
                <a:ea typeface="Cambria" panose="02040503050406030204" pitchFamily="18" charset="0"/>
              </a:rPr>
              <a:t>Quality Assurance (QA) Testing: Conduct thorough testing to identify and fix bugs. This includes functional testing (feature performance), usability testing, and performance testing (response times).</a:t>
            </a:r>
          </a:p>
          <a:p>
            <a:r>
              <a:rPr lang="en-US" sz="2400" dirty="0">
                <a:latin typeface="Cambria" panose="02040503050406030204" pitchFamily="18" charset="0"/>
                <a:ea typeface="Cambria" panose="02040503050406030204" pitchFamily="18" charset="0"/>
              </a:rPr>
              <a:t>User Acceptance Testing (UAT): Involve a group of end users to test the app in real-life scenarios and provide feedback for final adjustments.</a:t>
            </a:r>
          </a:p>
          <a:p>
            <a:pPr marL="0" indent="0">
              <a:lnSpc>
                <a:spcPct val="70000"/>
              </a:lnSpc>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5.   Deployment</a:t>
            </a:r>
          </a:p>
          <a:p>
            <a:r>
              <a:rPr lang="en-US" sz="2400" dirty="0">
                <a:latin typeface="Cambria" panose="02040503050406030204" pitchFamily="18" charset="0"/>
                <a:ea typeface="Cambria" panose="02040503050406030204" pitchFamily="18" charset="0"/>
              </a:rPr>
              <a:t>App Store Submission: Publish the app on relevant app stores (Google Play, Apple App Store) following their guidelines.</a:t>
            </a:r>
          </a:p>
          <a:p>
            <a:r>
              <a:rPr lang="en-US" sz="2400" dirty="0">
                <a:latin typeface="Cambria" panose="02040503050406030204" pitchFamily="18" charset="0"/>
                <a:ea typeface="Cambria" panose="02040503050406030204" pitchFamily="18" charset="0"/>
              </a:rPr>
              <a:t>Backend Deployment: Host the server-side components on a reliable cloud service (e.g., AWS, Azure) with scaling capabilities.</a:t>
            </a:r>
          </a:p>
          <a:p>
            <a:pPr marL="0" indent="0">
              <a:lnSpc>
                <a:spcPct val="70000"/>
              </a:lnSpc>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6.   Maintenance and Updates</a:t>
            </a:r>
          </a:p>
          <a:p>
            <a:r>
              <a:rPr lang="en-US" sz="2400" dirty="0">
                <a:latin typeface="Cambria" panose="02040503050406030204" pitchFamily="18" charset="0"/>
                <a:ea typeface="Cambria" panose="02040503050406030204" pitchFamily="18" charset="0"/>
              </a:rPr>
              <a:t>Regular Updates: Continuously improve the app based on user feedback, technological advancements, and emerging health trends.</a:t>
            </a:r>
          </a:p>
          <a:p>
            <a:r>
              <a:rPr lang="en-US" sz="2400" dirty="0">
                <a:latin typeface="Cambria" panose="02040503050406030204" pitchFamily="18" charset="0"/>
                <a:ea typeface="Cambria" panose="02040503050406030204" pitchFamily="18" charset="0"/>
              </a:rPr>
              <a:t>Bug Fixes: Monitor for bugs or security issues and address them promptly through updates.</a:t>
            </a:r>
          </a:p>
          <a:p>
            <a:r>
              <a:rPr lang="en-US" sz="2400" dirty="0">
                <a:latin typeface="Cambria" panose="02040503050406030204" pitchFamily="18" charset="0"/>
                <a:ea typeface="Cambria" panose="02040503050406030204" pitchFamily="18" charset="0"/>
              </a:rPr>
              <a:t>Feature Expansion: Roll out new features or integrations as the app evolves to enhance user experience and maintain relevance.</a:t>
            </a:r>
          </a:p>
          <a:p>
            <a:pPr marL="0" indent="0">
              <a:lnSpc>
                <a:spcPct val="70000"/>
              </a:lnSpc>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7.   Data Analysis and Optimization</a:t>
            </a:r>
          </a:p>
          <a:p>
            <a:r>
              <a:rPr lang="en-US" sz="2400" dirty="0">
                <a:latin typeface="Cambria" panose="02040503050406030204" pitchFamily="18" charset="0"/>
                <a:ea typeface="Cambria" panose="02040503050406030204" pitchFamily="18" charset="0"/>
              </a:rPr>
              <a:t>User Behavior Analysis: Monitor app usage patterns to understand user engagement and identify areas for improvement.</a:t>
            </a:r>
          </a:p>
          <a:p>
            <a:r>
              <a:rPr lang="en-US" sz="2400" dirty="0">
                <a:latin typeface="Cambria" panose="02040503050406030204" pitchFamily="18" charset="0"/>
                <a:ea typeface="Cambria" panose="02040503050406030204" pitchFamily="18" charset="0"/>
              </a:rPr>
              <a:t>Health Data Analysis: Utilize anonymized health data (with user consent) to generate insights, such as trends in user behavior or popular health concerns.</a:t>
            </a:r>
          </a:p>
        </p:txBody>
      </p:sp>
    </p:spTree>
    <p:extLst>
      <p:ext uri="{BB962C8B-B14F-4D97-AF65-F5344CB8AC3E}">
        <p14:creationId xmlns:p14="http://schemas.microsoft.com/office/powerpoint/2010/main" val="413297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1127430"/>
            <a:ext cx="10668000" cy="5003026"/>
          </a:xfrm>
        </p:spPr>
        <p:txBody>
          <a:bodyPr>
            <a:normAutofit fontScale="25000" lnSpcReduction="20000"/>
          </a:bodyPr>
          <a:lstStyle/>
          <a:p>
            <a:pPr>
              <a:lnSpc>
                <a:spcPct val="107000"/>
              </a:lnSpc>
              <a:spcAft>
                <a:spcPts val="800"/>
              </a:spcAft>
            </a:pPr>
            <a:r>
              <a:rPr lang="en-US" sz="6000" b="1" kern="100" dirty="0">
                <a:effectLst/>
                <a:latin typeface="Cambria" panose="02040503050406030204" pitchFamily="18" charset="0"/>
                <a:ea typeface="Cambria" panose="02040503050406030204" pitchFamily="18" charset="0"/>
                <a:cs typeface="Mangal" panose="02040503050203030202" pitchFamily="18" charset="0"/>
              </a:rPr>
              <a:t>Development Tools:</a:t>
            </a:r>
            <a:r>
              <a:rPr lang="en-IN" sz="6000" kern="100" dirty="0">
                <a:latin typeface="Cambria" panose="02040503050406030204" pitchFamily="18" charset="0"/>
                <a:ea typeface="Cambria" panose="02040503050406030204" pitchFamily="18" charset="0"/>
                <a:cs typeface="Mangal" panose="02040503050203030202" pitchFamily="18" charset="0"/>
              </a:rPr>
              <a:t> </a:t>
            </a:r>
            <a:r>
              <a:rPr lang="en-US" sz="6000" b="1" kern="100" dirty="0">
                <a:effectLst/>
                <a:latin typeface="Cambria" panose="02040503050406030204" pitchFamily="18" charset="0"/>
                <a:ea typeface="Cambria" panose="02040503050406030204" pitchFamily="18" charset="0"/>
                <a:cs typeface="Mangal" panose="02040503050203030202" pitchFamily="18" charset="0"/>
              </a:rPr>
              <a:t>IDEs/Editors:</a:t>
            </a:r>
            <a:r>
              <a:rPr lang="en-US" sz="6000" kern="100" dirty="0">
                <a:effectLst/>
                <a:latin typeface="Cambria" panose="02040503050406030204" pitchFamily="18" charset="0"/>
                <a:ea typeface="Cambria" panose="02040503050406030204" pitchFamily="18" charset="0"/>
                <a:cs typeface="Mangal" panose="02040503050203030202" pitchFamily="18" charset="0"/>
              </a:rPr>
              <a:t> Visual Studio Code</a:t>
            </a:r>
            <a:r>
              <a:rPr lang="en-US" sz="6000" kern="100" dirty="0">
                <a:latin typeface="Cambria" panose="02040503050406030204" pitchFamily="18" charset="0"/>
                <a:ea typeface="Cambria" panose="02040503050406030204" pitchFamily="18" charset="0"/>
                <a:cs typeface="Mangal" panose="02040503050203030202" pitchFamily="18" charset="0"/>
              </a:rPr>
              <a:t>,</a:t>
            </a:r>
            <a:r>
              <a:rPr lang="en-US" sz="6000" kern="100" dirty="0">
                <a:effectLst/>
                <a:latin typeface="Cambria" panose="02040503050406030204" pitchFamily="18" charset="0"/>
                <a:ea typeface="Cambria" panose="02040503050406030204" pitchFamily="18" charset="0"/>
                <a:cs typeface="Mangal" panose="02040503050203030202" pitchFamily="18" charset="0"/>
              </a:rPr>
              <a:t> Android Studio</a:t>
            </a:r>
            <a:endParaRPr lang="en-IN" sz="6000" kern="100" dirty="0">
              <a:effectLst/>
              <a:latin typeface="Cambria" panose="02040503050406030204" pitchFamily="18" charset="0"/>
              <a:ea typeface="Cambria" panose="02040503050406030204" pitchFamily="18" charset="0"/>
              <a:cs typeface="Mangal" panose="02040503050203030202" pitchFamily="18" charset="0"/>
            </a:endParaRPr>
          </a:p>
          <a:p>
            <a:pPr marL="0" lvl="0" indent="0">
              <a:lnSpc>
                <a:spcPct val="107000"/>
              </a:lnSpc>
              <a:spcAft>
                <a:spcPts val="800"/>
              </a:spcAft>
              <a:buSzPts val="1000"/>
              <a:buNone/>
              <a:tabLst>
                <a:tab pos="457200" algn="l"/>
              </a:tabLst>
            </a:pPr>
            <a:r>
              <a:rPr lang="en-US" sz="6000" b="1" kern="100" dirty="0">
                <a:effectLst/>
                <a:latin typeface="Cambria" panose="02040503050406030204" pitchFamily="18" charset="0"/>
                <a:ea typeface="Cambria" panose="02040503050406030204" pitchFamily="18" charset="0"/>
                <a:cs typeface="Mangal" panose="02040503050203030202" pitchFamily="18" charset="0"/>
              </a:rPr>
              <a:t>	Version Control:</a:t>
            </a:r>
            <a:r>
              <a:rPr lang="en-US" sz="6000" kern="100" dirty="0">
                <a:effectLst/>
                <a:latin typeface="Cambria" panose="02040503050406030204" pitchFamily="18" charset="0"/>
                <a:ea typeface="Cambria" panose="02040503050406030204" pitchFamily="18" charset="0"/>
                <a:cs typeface="Mangal" panose="02040503050203030202" pitchFamily="18" charset="0"/>
              </a:rPr>
              <a:t> Git, GitHub/GitLab/Bitbucket</a:t>
            </a:r>
            <a:endParaRPr lang="en-IN" sz="6000" kern="100" dirty="0">
              <a:effectLst/>
              <a:latin typeface="Cambria" panose="02040503050406030204" pitchFamily="18" charset="0"/>
              <a:ea typeface="Cambria" panose="02040503050406030204" pitchFamily="18" charset="0"/>
              <a:cs typeface="Mangal" panose="02040503050203030202" pitchFamily="18" charset="0"/>
            </a:endParaRPr>
          </a:p>
          <a:p>
            <a:pPr marL="0" lvl="0" indent="0">
              <a:lnSpc>
                <a:spcPct val="107000"/>
              </a:lnSpc>
              <a:spcAft>
                <a:spcPts val="800"/>
              </a:spcAft>
              <a:buSzPts val="1000"/>
              <a:buNone/>
              <a:tabLst>
                <a:tab pos="457200" algn="l"/>
              </a:tabLst>
            </a:pPr>
            <a:r>
              <a:rPr lang="en-US" sz="6000" b="1" kern="100" dirty="0">
                <a:effectLst/>
                <a:latin typeface="Cambria" panose="02040503050406030204" pitchFamily="18" charset="0"/>
                <a:ea typeface="Cambria" panose="02040503050406030204" pitchFamily="18" charset="0"/>
                <a:cs typeface="Mangal" panose="02040503050203030202" pitchFamily="18" charset="0"/>
              </a:rPr>
              <a:t>	CI/CD:</a:t>
            </a:r>
            <a:r>
              <a:rPr lang="en-US" sz="6000" kern="100" dirty="0">
                <a:effectLst/>
                <a:latin typeface="Cambria" panose="02040503050406030204" pitchFamily="18" charset="0"/>
                <a:ea typeface="Cambria" panose="02040503050406030204" pitchFamily="18" charset="0"/>
                <a:cs typeface="Mangal" panose="02040503050203030202" pitchFamily="18" charset="0"/>
              </a:rPr>
              <a:t> Jenkins, GitHub Actions, GitLab CI/CD.</a:t>
            </a:r>
            <a:endParaRPr lang="en-IN" sz="6000" kern="100" dirty="0">
              <a:effectLst/>
              <a:latin typeface="Cambria" panose="02040503050406030204" pitchFamily="18" charset="0"/>
              <a:ea typeface="Cambria" panose="02040503050406030204" pitchFamily="18" charset="0"/>
              <a:cs typeface="Mangal" panose="02040503050203030202" pitchFamily="18" charset="0"/>
            </a:endParaRPr>
          </a:p>
          <a:p>
            <a:pPr>
              <a:lnSpc>
                <a:spcPct val="107000"/>
              </a:lnSpc>
              <a:spcAft>
                <a:spcPts val="800"/>
              </a:spcAft>
            </a:pPr>
            <a:r>
              <a:rPr lang="en-US" sz="6000" b="1" kern="100" dirty="0">
                <a:effectLst/>
                <a:latin typeface="Cambria" panose="02040503050406030204" pitchFamily="18" charset="0"/>
                <a:ea typeface="Cambria" panose="02040503050406030204" pitchFamily="18" charset="0"/>
                <a:cs typeface="Mangal" panose="02040503050203030202" pitchFamily="18" charset="0"/>
              </a:rPr>
              <a:t>Front-End Development: Frameworks/Libraries:</a:t>
            </a:r>
            <a:r>
              <a:rPr lang="en-US" sz="6000" kern="100" dirty="0">
                <a:effectLst/>
                <a:latin typeface="Cambria" panose="02040503050406030204" pitchFamily="18" charset="0"/>
                <a:ea typeface="Cambria" panose="02040503050406030204" pitchFamily="18" charset="0"/>
                <a:cs typeface="Mangal" panose="02040503050203030202" pitchFamily="18" charset="0"/>
              </a:rPr>
              <a:t> React Native, Flutter, Kotlin (Android)</a:t>
            </a:r>
            <a:endParaRPr lang="en-IN" sz="6000" kern="100" dirty="0">
              <a:effectLst/>
              <a:latin typeface="Cambria" panose="02040503050406030204" pitchFamily="18" charset="0"/>
              <a:ea typeface="Cambria" panose="02040503050406030204" pitchFamily="18" charset="0"/>
              <a:cs typeface="Mangal" panose="02040503050203030202" pitchFamily="18" charset="0"/>
            </a:endParaRPr>
          </a:p>
          <a:p>
            <a:pPr>
              <a:lnSpc>
                <a:spcPct val="107000"/>
              </a:lnSpc>
              <a:spcAft>
                <a:spcPts val="800"/>
              </a:spcAft>
            </a:pPr>
            <a:r>
              <a:rPr lang="en-US" sz="6000" b="1" kern="100" dirty="0">
                <a:effectLst/>
                <a:latin typeface="Cambria" panose="02040503050406030204" pitchFamily="18" charset="0"/>
                <a:ea typeface="Cambria" panose="02040503050406030204" pitchFamily="18" charset="0"/>
                <a:cs typeface="Mangal" panose="02040503050203030202" pitchFamily="18" charset="0"/>
              </a:rPr>
              <a:t>Back-End Development: Languages/Frameworks:</a:t>
            </a:r>
            <a:r>
              <a:rPr lang="en-US" sz="6000" kern="100" dirty="0">
                <a:effectLst/>
                <a:latin typeface="Cambria" panose="02040503050406030204" pitchFamily="18" charset="0"/>
                <a:ea typeface="Cambria" panose="02040503050406030204" pitchFamily="18" charset="0"/>
                <a:cs typeface="Mangal" panose="02040503050203030202" pitchFamily="18" charset="0"/>
              </a:rPr>
              <a:t> Node.js, Spring Boot (Java), ASP.NET Core (C#)</a:t>
            </a:r>
            <a:endParaRPr lang="en-IN" sz="6000" kern="100" dirty="0">
              <a:effectLst/>
              <a:latin typeface="Cambria" panose="02040503050406030204" pitchFamily="18" charset="0"/>
              <a:ea typeface="Cambria" panose="02040503050406030204" pitchFamily="18" charset="0"/>
              <a:cs typeface="Mangal" panose="02040503050203030202" pitchFamily="18" charset="0"/>
            </a:endParaRPr>
          </a:p>
          <a:p>
            <a:pPr>
              <a:lnSpc>
                <a:spcPct val="107000"/>
              </a:lnSpc>
              <a:spcAft>
                <a:spcPts val="800"/>
              </a:spcAft>
            </a:pPr>
            <a:r>
              <a:rPr lang="en-US" sz="6000" b="1" kern="100" dirty="0">
                <a:effectLst/>
                <a:latin typeface="Cambria" panose="02040503050406030204" pitchFamily="18" charset="0"/>
                <a:ea typeface="Cambria" panose="02040503050406030204" pitchFamily="18" charset="0"/>
                <a:cs typeface="Mangal" panose="02040503050203030202" pitchFamily="18" charset="0"/>
              </a:rPr>
              <a:t>Databases: Relational:</a:t>
            </a:r>
            <a:r>
              <a:rPr lang="en-US" sz="6000" kern="100" dirty="0">
                <a:effectLst/>
                <a:latin typeface="Cambria" panose="02040503050406030204" pitchFamily="18" charset="0"/>
                <a:ea typeface="Cambria" panose="02040503050406030204" pitchFamily="18" charset="0"/>
                <a:cs typeface="Mangal" panose="02040503050203030202" pitchFamily="18" charset="0"/>
              </a:rPr>
              <a:t> MySQL</a:t>
            </a:r>
            <a:endParaRPr lang="en-IN" sz="6000" kern="100" dirty="0">
              <a:effectLst/>
              <a:latin typeface="Cambria" panose="02040503050406030204" pitchFamily="18" charset="0"/>
              <a:ea typeface="Cambria" panose="02040503050406030204" pitchFamily="18" charset="0"/>
              <a:cs typeface="Mangal" panose="02040503050203030202" pitchFamily="18" charset="0"/>
            </a:endParaRPr>
          </a:p>
          <a:p>
            <a:pPr marL="0" lvl="0" indent="0">
              <a:lnSpc>
                <a:spcPct val="107000"/>
              </a:lnSpc>
              <a:spcAft>
                <a:spcPts val="800"/>
              </a:spcAft>
              <a:buSzPts val="1000"/>
              <a:buNone/>
              <a:tabLst>
                <a:tab pos="457200" algn="l"/>
              </a:tabLst>
            </a:pPr>
            <a:r>
              <a:rPr lang="en-US" sz="6000" b="1" kern="100" dirty="0">
                <a:latin typeface="Cambria" panose="02040503050406030204" pitchFamily="18" charset="0"/>
                <a:ea typeface="Cambria" panose="02040503050406030204" pitchFamily="18" charset="0"/>
                <a:cs typeface="Mangal" panose="02040503050203030202" pitchFamily="18" charset="0"/>
              </a:rPr>
              <a:t>	</a:t>
            </a:r>
            <a:r>
              <a:rPr lang="en-US" sz="6000" b="1" kern="100" dirty="0">
                <a:effectLst/>
                <a:latin typeface="Cambria" panose="02040503050406030204" pitchFamily="18" charset="0"/>
                <a:ea typeface="Cambria" panose="02040503050406030204" pitchFamily="18" charset="0"/>
                <a:cs typeface="Mangal" panose="02040503050203030202" pitchFamily="18" charset="0"/>
              </a:rPr>
              <a:t>NoSQL:</a:t>
            </a:r>
            <a:r>
              <a:rPr lang="en-US" sz="6000" kern="100" dirty="0">
                <a:effectLst/>
                <a:latin typeface="Cambria" panose="02040503050406030204" pitchFamily="18" charset="0"/>
                <a:ea typeface="Cambria" panose="02040503050406030204" pitchFamily="18" charset="0"/>
                <a:cs typeface="Mangal" panose="02040503050203030202" pitchFamily="18" charset="0"/>
              </a:rPr>
              <a:t> MongoDB.</a:t>
            </a:r>
          </a:p>
          <a:p>
            <a:pPr marL="0" lvl="0" indent="0">
              <a:lnSpc>
                <a:spcPct val="107000"/>
              </a:lnSpc>
              <a:spcAft>
                <a:spcPts val="800"/>
              </a:spcAft>
              <a:buSzPts val="1000"/>
              <a:buNone/>
              <a:tabLst>
                <a:tab pos="457200" algn="l"/>
              </a:tabLst>
            </a:pPr>
            <a:r>
              <a:rPr lang="en-US" sz="6000" b="1" kern="100" dirty="0">
                <a:effectLst/>
                <a:latin typeface="Cambria" panose="02040503050406030204" pitchFamily="18" charset="0"/>
                <a:ea typeface="Cambria" panose="02040503050406030204" pitchFamily="18" charset="0"/>
                <a:cs typeface="Mangal" panose="02040503050203030202" pitchFamily="18" charset="0"/>
              </a:rPr>
              <a:t>	Management Tools:</a:t>
            </a:r>
            <a:r>
              <a:rPr lang="en-US" sz="6000" kern="100" dirty="0">
                <a:effectLst/>
                <a:latin typeface="Cambria" panose="02040503050406030204" pitchFamily="18" charset="0"/>
                <a:ea typeface="Cambria" panose="02040503050406030204" pitchFamily="18" charset="0"/>
                <a:cs typeface="Mangal" panose="02040503050203030202" pitchFamily="18" charset="0"/>
              </a:rPr>
              <a:t>  MySQL Workbench, MongoDB Compass</a:t>
            </a:r>
            <a:endParaRPr lang="en-IN" sz="6000" kern="100" dirty="0">
              <a:effectLst/>
              <a:latin typeface="Cambria" panose="02040503050406030204" pitchFamily="18" charset="0"/>
              <a:ea typeface="Cambria" panose="02040503050406030204" pitchFamily="18" charset="0"/>
              <a:cs typeface="Mangal" panose="02040503050203030202" pitchFamily="18" charset="0"/>
            </a:endParaRPr>
          </a:p>
          <a:p>
            <a:pPr>
              <a:lnSpc>
                <a:spcPct val="107000"/>
              </a:lnSpc>
              <a:spcAft>
                <a:spcPts val="800"/>
              </a:spcAft>
            </a:pPr>
            <a:r>
              <a:rPr lang="en-US" sz="6000" b="1" kern="100" dirty="0">
                <a:effectLst/>
                <a:latin typeface="Cambria" panose="02040503050406030204" pitchFamily="18" charset="0"/>
                <a:ea typeface="Cambria" panose="02040503050406030204" pitchFamily="18" charset="0"/>
                <a:cs typeface="Mangal" panose="02040503050203030202" pitchFamily="18" charset="0"/>
              </a:rPr>
              <a:t>Machine Learning &amp; Data Analysis: Frameworks:</a:t>
            </a:r>
            <a:r>
              <a:rPr lang="en-US" sz="6000" kern="100" dirty="0">
                <a:effectLst/>
                <a:latin typeface="Cambria" panose="02040503050406030204" pitchFamily="18" charset="0"/>
                <a:ea typeface="Cambria" panose="02040503050406030204" pitchFamily="18" charset="0"/>
                <a:cs typeface="Mangal" panose="02040503050203030202" pitchFamily="18" charset="0"/>
              </a:rPr>
              <a:t> TensorFlow, PyTorch</a:t>
            </a:r>
            <a:endParaRPr lang="en-IN" sz="6000" kern="100" dirty="0">
              <a:effectLst/>
              <a:latin typeface="Cambria" panose="02040503050406030204" pitchFamily="18" charset="0"/>
              <a:ea typeface="Cambria" panose="02040503050406030204" pitchFamily="18" charset="0"/>
              <a:cs typeface="Mangal" panose="02040503050203030202" pitchFamily="18" charset="0"/>
            </a:endParaRPr>
          </a:p>
          <a:p>
            <a:pPr marL="0" lvl="0" indent="0">
              <a:lnSpc>
                <a:spcPct val="107000"/>
              </a:lnSpc>
              <a:spcAft>
                <a:spcPts val="800"/>
              </a:spcAft>
              <a:buSzPts val="1000"/>
              <a:buNone/>
              <a:tabLst>
                <a:tab pos="457200" algn="l"/>
              </a:tabLst>
            </a:pPr>
            <a:r>
              <a:rPr lang="en-US" sz="6000" b="1" kern="100" dirty="0">
                <a:effectLst/>
                <a:latin typeface="Cambria" panose="02040503050406030204" pitchFamily="18" charset="0"/>
                <a:ea typeface="Cambria" panose="02040503050406030204" pitchFamily="18" charset="0"/>
                <a:cs typeface="Mangal" panose="02040503050203030202" pitchFamily="18" charset="0"/>
              </a:rPr>
              <a:t>	Libraries:</a:t>
            </a:r>
            <a:r>
              <a:rPr lang="en-US" sz="6000" kern="100" dirty="0">
                <a:effectLst/>
                <a:latin typeface="Cambria" panose="02040503050406030204" pitchFamily="18" charset="0"/>
                <a:ea typeface="Cambria" panose="02040503050406030204" pitchFamily="18" charset="0"/>
                <a:cs typeface="Mangal" panose="02040503050203030202" pitchFamily="18" charset="0"/>
              </a:rPr>
              <a:t> Pandas, NumPy, Scikit-learn.</a:t>
            </a:r>
          </a:p>
          <a:p>
            <a:pPr>
              <a:lnSpc>
                <a:spcPct val="107000"/>
              </a:lnSpc>
              <a:spcAft>
                <a:spcPts val="800"/>
              </a:spcAft>
            </a:pPr>
            <a:r>
              <a:rPr lang="en-US" sz="6000" b="1" kern="100" dirty="0">
                <a:effectLst/>
                <a:latin typeface="Cambria" panose="02040503050406030204" pitchFamily="18" charset="0"/>
                <a:ea typeface="Cambria" panose="02040503050406030204" pitchFamily="18" charset="0"/>
                <a:cs typeface="Mangal" panose="02040503050203030202" pitchFamily="18" charset="0"/>
              </a:rPr>
              <a:t>Cloud &amp; Infrastructure:</a:t>
            </a:r>
            <a:r>
              <a:rPr lang="en-IN" sz="6000" kern="100" dirty="0">
                <a:latin typeface="Cambria" panose="02040503050406030204" pitchFamily="18" charset="0"/>
                <a:ea typeface="Cambria" panose="02040503050406030204" pitchFamily="18" charset="0"/>
                <a:cs typeface="Mangal" panose="02040503050203030202" pitchFamily="18" charset="0"/>
              </a:rPr>
              <a:t> </a:t>
            </a:r>
            <a:r>
              <a:rPr lang="en-US" sz="6000" b="1" kern="100" dirty="0">
                <a:effectLst/>
                <a:latin typeface="Cambria" panose="02040503050406030204" pitchFamily="18" charset="0"/>
                <a:ea typeface="Cambria" panose="02040503050406030204" pitchFamily="18" charset="0"/>
                <a:cs typeface="Mangal" panose="02040503050203030202" pitchFamily="18" charset="0"/>
              </a:rPr>
              <a:t>Providers:</a:t>
            </a:r>
            <a:r>
              <a:rPr lang="en-US" sz="6000" kern="100" dirty="0">
                <a:effectLst/>
                <a:latin typeface="Cambria" panose="02040503050406030204" pitchFamily="18" charset="0"/>
                <a:ea typeface="Cambria" panose="02040503050406030204" pitchFamily="18" charset="0"/>
                <a:cs typeface="Mangal" panose="02040503050203030202" pitchFamily="18" charset="0"/>
              </a:rPr>
              <a:t> AWS, Google Cloud</a:t>
            </a:r>
            <a:r>
              <a:rPr lang="en-US" sz="6000" b="1" kern="100" dirty="0">
                <a:effectLst/>
                <a:latin typeface="Cambria" panose="02040503050406030204" pitchFamily="18" charset="0"/>
                <a:ea typeface="Cambria" panose="02040503050406030204" pitchFamily="18" charset="0"/>
                <a:cs typeface="Mangal" panose="02040503050203030202" pitchFamily="18" charset="0"/>
              </a:rPr>
              <a:t>	</a:t>
            </a:r>
          </a:p>
          <a:p>
            <a:pPr>
              <a:lnSpc>
                <a:spcPct val="107000"/>
              </a:lnSpc>
              <a:spcAft>
                <a:spcPts val="800"/>
              </a:spcAft>
            </a:pPr>
            <a:r>
              <a:rPr lang="en-US" sz="6000" b="1" kern="100" dirty="0">
                <a:effectLst/>
                <a:latin typeface="Cambria" panose="02040503050406030204" pitchFamily="18" charset="0"/>
                <a:ea typeface="Cambria" panose="02040503050406030204" pitchFamily="18" charset="0"/>
                <a:cs typeface="Mangal" panose="02040503050203030202" pitchFamily="18" charset="0"/>
              </a:rPr>
              <a:t>Storage:</a:t>
            </a:r>
            <a:r>
              <a:rPr lang="en-US" sz="6000" kern="100" dirty="0">
                <a:effectLst/>
                <a:latin typeface="Cambria" panose="02040503050406030204" pitchFamily="18" charset="0"/>
                <a:ea typeface="Cambria" panose="02040503050406030204" pitchFamily="18" charset="0"/>
                <a:cs typeface="Mangal" panose="02040503050203030202" pitchFamily="18" charset="0"/>
              </a:rPr>
              <a:t> Amazon S3, Google Cloud Storage.</a:t>
            </a:r>
          </a:p>
          <a:p>
            <a:pPr>
              <a:lnSpc>
                <a:spcPct val="107000"/>
              </a:lnSpc>
              <a:spcAft>
                <a:spcPts val="800"/>
              </a:spcAft>
            </a:pPr>
            <a:r>
              <a:rPr lang="en-US" sz="6000" b="1" kern="100" dirty="0">
                <a:effectLst/>
                <a:latin typeface="Cambria" panose="02040503050406030204" pitchFamily="18" charset="0"/>
                <a:ea typeface="Cambria" panose="02040503050406030204" pitchFamily="18" charset="0"/>
                <a:cs typeface="Mangal" panose="02040503050203030202" pitchFamily="18" charset="0"/>
              </a:rPr>
              <a:t>Communication &amp; Notification: Push Notifications:</a:t>
            </a:r>
            <a:r>
              <a:rPr lang="en-US" sz="6000" kern="100" dirty="0">
                <a:effectLst/>
                <a:latin typeface="Cambria" panose="02040503050406030204" pitchFamily="18" charset="0"/>
                <a:ea typeface="Cambria" panose="02040503050406030204" pitchFamily="18" charset="0"/>
                <a:cs typeface="Mangal" panose="02040503050203030202" pitchFamily="18" charset="0"/>
              </a:rPr>
              <a:t> Firebase Cloud Messaging</a:t>
            </a:r>
          </a:p>
          <a:p>
            <a:pPr>
              <a:lnSpc>
                <a:spcPct val="107000"/>
              </a:lnSpc>
              <a:spcAft>
                <a:spcPts val="800"/>
              </a:spcAft>
            </a:pPr>
            <a:r>
              <a:rPr lang="en-US" sz="6000" b="1" kern="100" dirty="0">
                <a:effectLst/>
                <a:latin typeface="Cambria" panose="02040503050406030204" pitchFamily="18" charset="0"/>
                <a:ea typeface="Cambria" panose="02040503050406030204" pitchFamily="18" charset="0"/>
                <a:cs typeface="Mangal" panose="02040503050203030202" pitchFamily="18" charset="0"/>
              </a:rPr>
              <a:t>APIs &amp; Integration: Nutrition Databases:</a:t>
            </a:r>
            <a:r>
              <a:rPr lang="en-US" sz="6000" kern="100" dirty="0">
                <a:effectLst/>
                <a:latin typeface="Cambria" panose="02040503050406030204" pitchFamily="18" charset="0"/>
                <a:ea typeface="Cambria" panose="02040503050406030204" pitchFamily="18" charset="0"/>
                <a:cs typeface="Mangal" panose="02040503050203030202" pitchFamily="18" charset="0"/>
              </a:rPr>
              <a:t> USDA Food Data Central, Nutritionix API</a:t>
            </a:r>
            <a:endParaRPr lang="en-IN" sz="6000" kern="100" dirty="0">
              <a:effectLst/>
              <a:latin typeface="Cambria" panose="02040503050406030204" pitchFamily="18" charset="0"/>
              <a:ea typeface="Cambria" panose="02040503050406030204" pitchFamily="18"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CCE979A1-D429-F662-E351-BB9EAB519AC9}"/>
              </a:ext>
            </a:extLst>
          </p:cNvPr>
          <p:cNvPicPr>
            <a:picLocks noGrp="1" noChangeAspect="1"/>
          </p:cNvPicPr>
          <p:nvPr>
            <p:ph idx="1"/>
          </p:nvPr>
        </p:nvPicPr>
        <p:blipFill>
          <a:blip r:embed="rId2"/>
          <a:srcRect b="7744"/>
          <a:stretch/>
        </p:blipFill>
        <p:spPr>
          <a:xfrm>
            <a:off x="1738312" y="1135493"/>
            <a:ext cx="8715375" cy="458701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TextBox 4">
            <a:extLst>
              <a:ext uri="{FF2B5EF4-FFF2-40B4-BE49-F238E27FC236}">
                <a16:creationId xmlns:a16="http://schemas.microsoft.com/office/drawing/2014/main" id="{A17A3ADD-FDEB-59DF-BBF2-F5E9A928DF6A}"/>
              </a:ext>
            </a:extLst>
          </p:cNvPr>
          <p:cNvSpPr txBox="1"/>
          <p:nvPr/>
        </p:nvSpPr>
        <p:spPr>
          <a:xfrm>
            <a:off x="691763" y="1049572"/>
            <a:ext cx="10845580" cy="5170646"/>
          </a:xfrm>
          <a:prstGeom prst="rect">
            <a:avLst/>
          </a:prstGeom>
          <a:noFill/>
        </p:spPr>
        <p:txBody>
          <a:bodyPr wrap="square" rtlCol="0">
            <a:spAutoFit/>
          </a:bodyPr>
          <a:lstStyle/>
          <a:p>
            <a:r>
              <a:rPr lang="en-US" sz="1400" b="1" dirty="0">
                <a:latin typeface="Cambria" panose="02040503050406030204" pitchFamily="18" charset="0"/>
                <a:ea typeface="Cambria" panose="02040503050406030204" pitchFamily="18" charset="0"/>
              </a:rPr>
              <a:t>1</a:t>
            </a:r>
            <a:r>
              <a:rPr lang="en-US" sz="1500" b="1" dirty="0">
                <a:latin typeface="Cambria" panose="02040503050406030204" pitchFamily="18" charset="0"/>
                <a:ea typeface="Cambria" panose="02040503050406030204" pitchFamily="18" charset="0"/>
              </a:rPr>
              <a:t>. User Health Monitoring &amp; Insights:</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Nutritional Analysis: Users will receive detailed breakdowns of the vitamins, proteins, and calories consumed from their meals.</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Deficiency Detection: After a few days of tracking, the app will identify potential vitamin deficiencies and provide health warnings related to those deficiencies .</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Disease Prevention: By informing users of potential deficiencies, the app may reduce risks of nutrition-related diseases </a:t>
            </a:r>
          </a:p>
          <a:p>
            <a:r>
              <a:rPr lang="en-US" sz="1500" b="1" dirty="0">
                <a:latin typeface="Cambria" panose="02040503050406030204" pitchFamily="18" charset="0"/>
                <a:ea typeface="Cambria" panose="02040503050406030204" pitchFamily="18" charset="0"/>
              </a:rPr>
              <a:t>2. Personalized Recommendations:</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Diet Suggestions: Based on detected deficiencies, the app will recommend foods rich in the missing nutrients </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Hydration Reminders: Users will receive reminders to drink more water based on their intake trends.</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Physical Activity Tracking: Insights on calories burned will allow users to understand their energy balance, motivating them to stay active.</a:t>
            </a:r>
          </a:p>
          <a:p>
            <a:r>
              <a:rPr lang="en-US" sz="1500" b="1" dirty="0">
                <a:latin typeface="Cambria" panose="02040503050406030204" pitchFamily="18" charset="0"/>
                <a:ea typeface="Cambria" panose="02040503050406030204" pitchFamily="18" charset="0"/>
              </a:rPr>
              <a:t>3. Improved User Habits:</a:t>
            </a:r>
          </a:p>
          <a:p>
            <a:pPr>
              <a:buFont typeface="Arial" panose="020B0604020202020204" pitchFamily="34" charset="0"/>
              <a:buChar char="•"/>
            </a:pPr>
            <a:r>
              <a:rPr lang="en-US" sz="1500">
                <a:latin typeface="Cambria" panose="02040503050406030204" pitchFamily="18" charset="0"/>
                <a:ea typeface="Cambria" panose="02040503050406030204" pitchFamily="18" charset="0"/>
              </a:rPr>
              <a:t>Behavioral </a:t>
            </a:r>
            <a:r>
              <a:rPr lang="en-US" sz="1500" dirty="0">
                <a:latin typeface="Cambria" panose="02040503050406030204" pitchFamily="18" charset="0"/>
                <a:ea typeface="Cambria" panose="02040503050406030204" pitchFamily="18" charset="0"/>
              </a:rPr>
              <a:t>Change: Continuous tracking and reminders should help users develop healthier habits, such as consistent hydration and nutrient-rich food choices.</a:t>
            </a:r>
          </a:p>
          <a:p>
            <a:r>
              <a:rPr lang="en-US" sz="1500" b="1" dirty="0">
                <a:latin typeface="Cambria" panose="02040503050406030204" pitchFamily="18" charset="0"/>
                <a:ea typeface="Cambria" panose="02040503050406030204" pitchFamily="18" charset="0"/>
              </a:rPr>
              <a:t>4. User Retention &amp; Engagement:</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Daily Engagement: The app's reminders and feedback loops (hydration reminders, activity tracking, deficiency warnings) will encourage users to check in daily.</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Habit Formation: With consistent tracking, users are likely to develop routines around hydration, physical activity, and balanced nutrition.</a:t>
            </a:r>
          </a:p>
          <a:p>
            <a:r>
              <a:rPr lang="en-US" sz="1500" b="1" dirty="0">
                <a:latin typeface="Cambria" panose="02040503050406030204" pitchFamily="18" charset="0"/>
                <a:ea typeface="Cambria" panose="02040503050406030204" pitchFamily="18" charset="0"/>
              </a:rPr>
              <a:t>5. Data Insights for Future Enhancements:</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User Health Trends: Aggregated data can reveal common deficiencies or health trends, helping improve app recommendations.</a:t>
            </a:r>
          </a:p>
          <a:p>
            <a:pPr>
              <a:buFont typeface="Arial" panose="020B0604020202020204" pitchFamily="34" charset="0"/>
              <a:buChar char="•"/>
            </a:pPr>
            <a:r>
              <a:rPr lang="en-US" sz="1500" dirty="0">
                <a:latin typeface="Cambria" panose="02040503050406030204" pitchFamily="18" charset="0"/>
                <a:ea typeface="Cambria" panose="02040503050406030204" pitchFamily="18" charset="0"/>
              </a:rPr>
              <a:t>Feedback for Machine Learning: As more users input data, the machine learning models will refine predictions, improving accuracy for nutrient intake and deficiency detection.</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031682"/>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None/>
            </a:pPr>
            <a:r>
              <a:rPr lang="en-US" b="1" u="sng" dirty="0">
                <a:solidFill>
                  <a:schemeClr val="accent1">
                    <a:lumMod val="75000"/>
                  </a:schemeClr>
                </a:solidFill>
                <a:latin typeface="Cambria" panose="02040503050406030204" pitchFamily="18" charset="0"/>
                <a:ea typeface="Cambria" panose="02040503050406030204" pitchFamily="18" charset="0"/>
                <a:hlinkClick r:id="rId3"/>
              </a:rPr>
              <a:t>https://github.com/CSE133/Capstone-project---Health-buddy</a:t>
            </a:r>
            <a:endParaRPr lang="en-US" b="1" u="sng" dirty="0">
              <a:solidFill>
                <a:schemeClr val="accent1">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495300">
              <a:spcBef>
                <a:spcPts val="0"/>
              </a:spcBef>
              <a:buFont typeface="Wingdings" panose="05000000000000000000" pitchFamily="2" charset="2"/>
              <a:buChar char="Ø"/>
            </a:pPr>
            <a:r>
              <a:rPr lang="en-US" sz="1600" dirty="0">
                <a:latin typeface="Cambria" panose="02040503050406030204" pitchFamily="18" charset="0"/>
                <a:ea typeface="Cambria" panose="02040503050406030204" pitchFamily="18" charset="0"/>
              </a:rPr>
              <a:t>Research Papers: </a:t>
            </a:r>
          </a:p>
          <a:p>
            <a:pPr marL="495300">
              <a:spcBef>
                <a:spcPts val="0"/>
              </a:spcBef>
            </a:pPr>
            <a:r>
              <a:rPr lang="en-US" sz="16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hlinkClick r:id="rId2"/>
              </a:rPr>
              <a:t>https://mhealth.jmir.org/2016/3/e85/</a:t>
            </a:r>
            <a:endParaRPr lang="en-US"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3"/>
              </a:rPr>
              <a:t>https://www.researchgate.net/publication/364083577_Nutrition_information_estimation_from_food_photos_using_machine_learning_based_on_multiple_datasets</a:t>
            </a:r>
            <a:endParaRPr lang="en-IN"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4"/>
              </a:rPr>
              <a:t>https://www.ncbi.nlm.nih.gov/pmc/articles/PMC5499922/</a:t>
            </a:r>
            <a:endParaRPr lang="en-IN"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5"/>
              </a:rPr>
              <a:t>https://www.ncbi.nlm.nih.gov/pmc/articles/PMC9776646/</a:t>
            </a:r>
            <a:endParaRPr lang="en-IN"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6"/>
              </a:rPr>
              <a:t>https://www.ijraset.com/research-paper/vitamin-deficiency-and-food-recommendation-system-using-ml</a:t>
            </a:r>
            <a:endParaRPr lang="en-IN"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7"/>
              </a:rPr>
              <a:t>https://www.researchgate.net/publication/348403597_The_Diabetic_Buddy_A_Diet_Regulator_andTracking_System_for_Diabetics</a:t>
            </a:r>
            <a:endParaRPr lang="en-IN"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8"/>
              </a:rPr>
              <a:t>https://www.ncbi.nlm.nih.gov/pmc/articles/PMC7551874/</a:t>
            </a:r>
            <a:endParaRPr lang="en-IN"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9"/>
              </a:rPr>
              <a:t>https://www.sciencedirect.com/science/article/pii/B9780124095472143124</a:t>
            </a:r>
            <a:endParaRPr lang="en-IN"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10"/>
              </a:rPr>
              <a:t>https://www.sciencedirect.com/science/article/pii/B9780124095472143148</a:t>
            </a:r>
            <a:endParaRPr lang="en-IN"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11"/>
              </a:rPr>
              <a:t>https://www.sciencedirect.com/science/article/pii/B9780123848628000091</a:t>
            </a:r>
            <a:endParaRPr lang="en-IN" sz="1600" dirty="0">
              <a:latin typeface="Cambria" panose="02040503050406030204" pitchFamily="18" charset="0"/>
              <a:ea typeface="Cambria" panose="02040503050406030204" pitchFamily="18" charset="0"/>
            </a:endParaRPr>
          </a:p>
          <a:p>
            <a:pPr marL="495300">
              <a:spcBef>
                <a:spcPts val="0"/>
              </a:spcBef>
            </a:pPr>
            <a:r>
              <a:rPr lang="en-IN" sz="1600" dirty="0">
                <a:latin typeface="Cambria" panose="02040503050406030204" pitchFamily="18" charset="0"/>
                <a:ea typeface="Cambria" panose="02040503050406030204" pitchFamily="18" charset="0"/>
                <a:hlinkClick r:id="rId12"/>
              </a:rPr>
              <a:t>https://www.healthyfamiliesbc.ca/sites/hfbcprox-prod.health.gov.bc.ca/files/restaurant_info/guide-to-nutrient-analysis.pdf</a:t>
            </a:r>
            <a:endParaRPr lang="en-IN" sz="1600" dirty="0">
              <a:latin typeface="Cambria" panose="02040503050406030204" pitchFamily="18" charset="0"/>
              <a:ea typeface="Cambria" panose="02040503050406030204" pitchFamily="18" charset="0"/>
            </a:endParaRPr>
          </a:p>
          <a:p>
            <a:pPr marL="152400" indent="0">
              <a:spcBef>
                <a:spcPts val="0"/>
              </a:spcBef>
              <a:buNone/>
            </a:pPr>
            <a:endParaRPr lang="en-IN" sz="1600" dirty="0">
              <a:latin typeface="Cambria" panose="02040503050406030204" pitchFamily="18" charset="0"/>
              <a:ea typeface="Cambria" panose="02040503050406030204" pitchFamily="18" charset="0"/>
            </a:endParaRPr>
          </a:p>
          <a:p>
            <a:pPr marL="152400" indent="0">
              <a:spcBef>
                <a:spcPts val="0"/>
              </a:spcBef>
              <a:buNone/>
            </a:pPr>
            <a:r>
              <a:rPr lang="en-IN" sz="1600" dirty="0">
                <a:latin typeface="Cambria" panose="02040503050406030204" pitchFamily="18" charset="0"/>
                <a:ea typeface="Cambria" panose="02040503050406030204" pitchFamily="18" charset="0"/>
              </a:rPr>
              <a:t>Dataset:</a:t>
            </a:r>
          </a:p>
          <a:p>
            <a:pPr marL="152400" indent="0">
              <a:spcBef>
                <a:spcPts val="0"/>
              </a:spcBef>
              <a:buNone/>
            </a:pPr>
            <a:r>
              <a:rPr lang="en-IN" sz="1600" dirty="0">
                <a:latin typeface="Cambria" panose="02040503050406030204" pitchFamily="18" charset="0"/>
                <a:ea typeface="Cambria" panose="02040503050406030204" pitchFamily="18" charset="0"/>
                <a:hlinkClick r:id="rId13"/>
              </a:rPr>
              <a:t>https://www.kaggle.com/datasets/utsavdey1410/food-nutrition-dataset</a:t>
            </a:r>
            <a:endParaRPr lang="en-IN" sz="1600" dirty="0">
              <a:latin typeface="Cambria" panose="02040503050406030204" pitchFamily="18" charset="0"/>
              <a:ea typeface="Cambria" panose="020405030504060302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rcRect l="38414" t="24315" r="48947" b="60989"/>
          <a:stretch/>
        </p:blipFill>
        <p:spPr>
          <a:xfrm>
            <a:off x="7034560" y="1911736"/>
            <a:ext cx="3925540" cy="2183185"/>
          </a:xfrm>
          <a:prstGeom prst="rect">
            <a:avLst/>
          </a:prstGeom>
        </p:spPr>
      </p:pic>
      <p:sp>
        <p:nvSpPr>
          <p:cNvPr id="3" name="TextBox 2">
            <a:extLst>
              <a:ext uri="{FF2B5EF4-FFF2-40B4-BE49-F238E27FC236}">
                <a16:creationId xmlns:a16="http://schemas.microsoft.com/office/drawing/2014/main" id="{B4FECB0E-7F67-2715-0660-538BE485ABAA}"/>
              </a:ext>
            </a:extLst>
          </p:cNvPr>
          <p:cNvSpPr txBox="1"/>
          <p:nvPr/>
        </p:nvSpPr>
        <p:spPr>
          <a:xfrm>
            <a:off x="1231900" y="1308100"/>
            <a:ext cx="6731000" cy="1015663"/>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Good Health and well-Being</a:t>
            </a:r>
          </a:p>
          <a:p>
            <a:endParaRPr lang="en-US" dirty="0"/>
          </a:p>
          <a:p>
            <a:endParaRPr lang="en-US" dirty="0"/>
          </a:p>
        </p:txBody>
      </p:sp>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E201-DF65-857E-E173-2F4DCB2A0AA7}"/>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DA826100-4E69-D7B9-204E-EF4823B1B3F5}"/>
              </a:ext>
            </a:extLst>
          </p:cNvPr>
          <p:cNvSpPr>
            <a:spLocks noGrp="1"/>
          </p:cNvSpPr>
          <p:nvPr>
            <p:ph idx="1"/>
          </p:nvPr>
        </p:nvSpPr>
        <p:spPr/>
        <p:txBody>
          <a:bodyPr/>
          <a:lstStyle/>
          <a:p>
            <a:r>
              <a:rPr lang="en-US" dirty="0"/>
              <a:t>Abstract</a:t>
            </a:r>
          </a:p>
          <a:p>
            <a:r>
              <a:rPr lang="en-US" dirty="0"/>
              <a:t>Literature Survey </a:t>
            </a:r>
          </a:p>
          <a:p>
            <a:r>
              <a:rPr lang="en-US" dirty="0"/>
              <a:t>Objectives</a:t>
            </a:r>
          </a:p>
          <a:p>
            <a:r>
              <a:rPr lang="en-US" dirty="0"/>
              <a:t>Existing Methods-Drawbacks</a:t>
            </a:r>
          </a:p>
          <a:p>
            <a:r>
              <a:rPr lang="en-US" dirty="0"/>
              <a:t>Proposed Method</a:t>
            </a:r>
          </a:p>
          <a:p>
            <a:r>
              <a:rPr lang="en-US" dirty="0"/>
              <a:t>Architecture Diagram</a:t>
            </a:r>
          </a:p>
          <a:p>
            <a:r>
              <a:rPr lang="en-US" dirty="0"/>
              <a:t>Modules</a:t>
            </a:r>
          </a:p>
          <a:p>
            <a:r>
              <a:rPr lang="en-US" dirty="0"/>
              <a:t>Hardware and Software Details</a:t>
            </a:r>
          </a:p>
          <a:p>
            <a:r>
              <a:rPr lang="en-US" dirty="0"/>
              <a:t>Time Line by Gantt Chart</a:t>
            </a:r>
          </a:p>
          <a:p>
            <a:r>
              <a:rPr lang="en-US" dirty="0"/>
              <a:t>References</a:t>
            </a:r>
          </a:p>
        </p:txBody>
      </p:sp>
    </p:spTree>
    <p:extLst>
      <p:ext uri="{BB962C8B-B14F-4D97-AF65-F5344CB8AC3E}">
        <p14:creationId xmlns:p14="http://schemas.microsoft.com/office/powerpoint/2010/main" val="24861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8000" cy="4952997"/>
          </a:xfrm>
        </p:spPr>
        <p:txBody>
          <a:bodyPr>
            <a:normAutofit/>
          </a:bodyPr>
          <a:lstStyle/>
          <a:p>
            <a:pPr marL="342900" lvl="0" indent="-190500" algn="just">
              <a:spcBef>
                <a:spcPts val="0"/>
              </a:spcBef>
              <a:buNone/>
            </a:pPr>
            <a:r>
              <a:rPr lang="en-US" sz="1500" dirty="0">
                <a:latin typeface="Cambria" panose="02040503050406030204" pitchFamily="18" charset="0"/>
                <a:ea typeface="Cambria" panose="02040503050406030204" pitchFamily="18" charset="0"/>
              </a:rPr>
              <a:t>Organization: Cognizant</a:t>
            </a:r>
          </a:p>
          <a:p>
            <a:pPr marL="342900" lvl="0" indent="-190500" algn="just">
              <a:lnSpc>
                <a:spcPct val="200000"/>
              </a:lnSpc>
              <a:spcBef>
                <a:spcPts val="0"/>
              </a:spcBef>
              <a:buNone/>
            </a:pPr>
            <a:r>
              <a:rPr lang="en-US" sz="1500"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sz="1500" dirty="0">
                <a:latin typeface="Cambria" panose="02040503050406030204" pitchFamily="18" charset="0"/>
                <a:ea typeface="Cambria" panose="02040503050406030204" pitchFamily="18" charset="0"/>
              </a:rPr>
              <a:t>Problem Description: Our app allows you to enter the food you ate and with the help of a trained model it'll be able to predict the different types of vitamins and proteins and also calculate the calories consumed. After analyzing the data entered by the user for a couple of days, the app will tell you what vitamin you might be deficient of and the possible diseases you might get if you don't include that in your diet. It also keeps a track of the number of glasses of water you've had while also reminding you to hydrate yourself regularly. It also keeps a track of your physical activities and calories burned.</a:t>
            </a:r>
          </a:p>
          <a:p>
            <a:pPr marL="342900" lvl="0" indent="-190500" algn="just">
              <a:lnSpc>
                <a:spcPct val="200000"/>
              </a:lnSpc>
              <a:spcBef>
                <a:spcPts val="0"/>
              </a:spcBef>
              <a:buNone/>
            </a:pPr>
            <a:r>
              <a:rPr lang="en-US" sz="1500" dirty="0">
                <a:latin typeface="Cambria" panose="02040503050406030204" pitchFamily="18" charset="0"/>
                <a:ea typeface="Cambria" panose="02040503050406030204" pitchFamily="18" charset="0"/>
              </a:rPr>
              <a:t>Difficulty Level: Moderate.</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52501"/>
            <a:ext cx="10668000" cy="5551666"/>
          </a:xfrm>
        </p:spPr>
        <p:txBody>
          <a:bodyPr>
            <a:noAutofit/>
          </a:bodyPr>
          <a:lstStyle/>
          <a:p>
            <a:pPr marL="457200" indent="-457200">
              <a:lnSpc>
                <a:spcPct val="120000"/>
              </a:lnSpc>
              <a:buFont typeface="+mj-lt"/>
              <a:buAutoNum type="arabicPeriod"/>
            </a:pPr>
            <a:r>
              <a:rPr lang="en-US" sz="1350" b="1" dirty="0">
                <a:latin typeface="Cambria" panose="02040503050406030204" pitchFamily="18" charset="0"/>
                <a:ea typeface="Cambria" panose="02040503050406030204" pitchFamily="18" charset="0"/>
              </a:rPr>
              <a:t>Machine Learning Applications for Nutrition Tracking: </a:t>
            </a:r>
            <a:r>
              <a:rPr lang="en-US" sz="1350" dirty="0">
                <a:latin typeface="Cambria" panose="02040503050406030204" pitchFamily="18" charset="0"/>
                <a:ea typeface="Cambria" panose="02040503050406030204" pitchFamily="18" charset="0"/>
              </a:rPr>
              <a:t>Machine learning (ML) is increasingly applied in health and nutrition tracking to enhance personalized diet recommendations. Systems like the one described by Espinosa et al. (2016) leverage mobile health apps to track dietary intake and provide real-time feedback. By utilizing data from food diaries and integrating information from wearable devices, these systems aim to offer users insights into their nutritional habits and deficiencies. The study highlights how ML models can analyze vast datasets to detect patterns in user behavior and provide proactive health recommendations .</a:t>
            </a:r>
          </a:p>
          <a:p>
            <a:pPr marL="457200" indent="-457200">
              <a:lnSpc>
                <a:spcPct val="120000"/>
              </a:lnSpc>
              <a:buFont typeface="+mj-lt"/>
              <a:buAutoNum type="arabicPeriod"/>
            </a:pPr>
            <a:r>
              <a:rPr lang="en-US" sz="1350" b="1" dirty="0">
                <a:latin typeface="Cambria" panose="02040503050406030204" pitchFamily="18" charset="0"/>
                <a:ea typeface="Cambria" panose="02040503050406030204" pitchFamily="18" charset="0"/>
              </a:rPr>
              <a:t>Food Recommendation Systems Based on Health Conditions: </a:t>
            </a:r>
            <a:r>
              <a:rPr lang="en-US" sz="1350" dirty="0">
                <a:latin typeface="Cambria" panose="02040503050406030204" pitchFamily="18" charset="0"/>
                <a:ea typeface="Cambria" panose="02040503050406030204" pitchFamily="18" charset="0"/>
              </a:rPr>
              <a:t>Specific health conditions, such as diabetes or cardiovascular diseases, require tailored diet plans. For instance, the "Diabetic Buddy" system described by Borle et al. (2020) utilizes a personalized ML algorithm to regulate and track dietary intake for diabetic patients. It combines real-time blood sugar levels with food consumption data to offer recommendations that ensure glycemic control while meeting nutritional requirements. ML-based systems like these show promise in reducing user burden by automating the monitoring and suggesting alternatives based on individual health profiles .</a:t>
            </a:r>
          </a:p>
          <a:p>
            <a:pPr marL="457200" indent="-457200">
              <a:lnSpc>
                <a:spcPct val="120000"/>
              </a:lnSpc>
              <a:buFont typeface="+mj-lt"/>
              <a:buAutoNum type="arabicPeriod"/>
            </a:pPr>
            <a:r>
              <a:rPr lang="en-US" sz="1350" b="1" dirty="0">
                <a:latin typeface="Cambria" panose="02040503050406030204" pitchFamily="18" charset="0"/>
                <a:ea typeface="Cambria" panose="02040503050406030204" pitchFamily="18" charset="0"/>
              </a:rPr>
              <a:t>Image-Based Nutrition Estimation: </a:t>
            </a:r>
            <a:r>
              <a:rPr lang="en-US" sz="1350" dirty="0">
                <a:latin typeface="Cambria" panose="02040503050406030204" pitchFamily="18" charset="0"/>
                <a:ea typeface="Cambria" panose="02040503050406030204" pitchFamily="18" charset="0"/>
              </a:rPr>
              <a:t>Estimating nutrition from food images is an exciting area of ML research. The method uses deep learning models trained on datasets containing food photos to predict the nutritional content of the meals. Studies like the one by </a:t>
            </a:r>
            <a:r>
              <a:rPr lang="en-US" sz="1350" dirty="0" err="1">
                <a:latin typeface="Cambria" panose="02040503050406030204" pitchFamily="18" charset="0"/>
                <a:ea typeface="Cambria" panose="02040503050406030204" pitchFamily="18" charset="0"/>
              </a:rPr>
              <a:t>Yanai</a:t>
            </a:r>
            <a:r>
              <a:rPr lang="en-US" sz="1350" dirty="0">
                <a:latin typeface="Cambria" panose="02040503050406030204" pitchFamily="18" charset="0"/>
                <a:ea typeface="Cambria" panose="02040503050406030204" pitchFamily="18" charset="0"/>
              </a:rPr>
              <a:t> et al. (2020) describe systems that extract information from multiple food image datasets, estimating calories, macronutrients, and vitamins from photos. This application could significantly improve dietary self-reporting, making it easier for individuals to monitor their intake without manually logging everything .</a:t>
            </a:r>
          </a:p>
          <a:p>
            <a:pPr marL="457200" indent="-457200">
              <a:lnSpc>
                <a:spcPct val="120000"/>
              </a:lnSpc>
              <a:buFont typeface="+mj-lt"/>
              <a:buAutoNum type="arabicPeriod"/>
            </a:pPr>
            <a:r>
              <a:rPr lang="en-US" sz="1350" b="1" dirty="0">
                <a:latin typeface="Cambria" panose="02040503050406030204" pitchFamily="18" charset="0"/>
                <a:ea typeface="Cambria" panose="02040503050406030204" pitchFamily="18" charset="0"/>
              </a:rPr>
              <a:t>Vitamin Deficiency Detection and Diet Regulation: </a:t>
            </a:r>
            <a:r>
              <a:rPr lang="en-US" sz="1350" dirty="0">
                <a:latin typeface="Cambria" panose="02040503050406030204" pitchFamily="18" charset="0"/>
                <a:ea typeface="Cambria" panose="02040503050406030204" pitchFamily="18" charset="0"/>
              </a:rPr>
              <a:t>Vitamin deficiencies are prevalent worldwide, and ML systems are being developed to address this issue. A recent study discussed the use of machine learning algorithms to predict vitamin deficiencies and recommend suitable food items to mitigate the deficiency. The system analyzed user data such as age, weight, dietary preferences, and food intake to identify potential deficiencies. Once identified, it recommended meals rich in the missing nutrients. This ML-based approach can help address gaps in dietary intake and promote better health outcomes .</a:t>
            </a: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Autofit/>
          </a:bodyPr>
          <a:lstStyle/>
          <a:p>
            <a:pPr marL="457200" indent="-457200">
              <a:buFont typeface="+mj-lt"/>
              <a:buAutoNum type="arabicPeriod"/>
            </a:pPr>
            <a:r>
              <a:rPr lang="en-US" sz="1500" dirty="0">
                <a:latin typeface="Cambria" panose="02040503050406030204" pitchFamily="18" charset="0"/>
                <a:ea typeface="Cambria" panose="02040503050406030204" pitchFamily="18" charset="0"/>
              </a:rPr>
              <a:t>Limited Personalization Issue: Many health apps provide generic advice, tips, and health tracking, but they lack deep personalization. They often fail to account for individual variations like medical history, lifestyle, genetic predispositions, or specific goals.</a:t>
            </a:r>
          </a:p>
          <a:p>
            <a:pPr marL="457200" indent="-457200">
              <a:buFont typeface="+mj-lt"/>
              <a:buAutoNum type="arabicPeriod"/>
            </a:pPr>
            <a:r>
              <a:rPr lang="en-US" sz="1500" dirty="0">
                <a:latin typeface="Cambria" panose="02040503050406030204" pitchFamily="18" charset="0"/>
                <a:ea typeface="Cambria" panose="02040503050406030204" pitchFamily="18" charset="0"/>
              </a:rPr>
              <a:t>Privacy and Security Concerns Issue: Health apps collect sensitive personal health information, and inadequate security measures can put this data at risk. Poor encryption, lack of user control over data, or breaches of confidentiality are common issues. </a:t>
            </a:r>
          </a:p>
          <a:p>
            <a:pPr marL="457200" indent="-457200">
              <a:buFont typeface="+mj-lt"/>
              <a:buAutoNum type="arabicPeriod"/>
            </a:pPr>
            <a:r>
              <a:rPr lang="en-US" sz="1500" dirty="0">
                <a:latin typeface="Cambria" panose="02040503050406030204" pitchFamily="18" charset="0"/>
                <a:ea typeface="Cambria" panose="02040503050406030204" pitchFamily="18" charset="0"/>
              </a:rPr>
              <a:t>User Engagement and Retention Issue: Many health apps struggle to retain users over time. Users may find the app difficult to use, unengaging, or not motivating enough to continue their health goals.</a:t>
            </a:r>
          </a:p>
          <a:p>
            <a:pPr marL="457200" indent="-457200">
              <a:buFont typeface="+mj-lt"/>
              <a:buAutoNum type="arabicPeriod"/>
            </a:pPr>
            <a:r>
              <a:rPr lang="en-US" sz="1500" dirty="0">
                <a:latin typeface="Cambria" panose="02040503050406030204" pitchFamily="18" charset="0"/>
                <a:ea typeface="Cambria" panose="02040503050406030204" pitchFamily="18" charset="0"/>
              </a:rPr>
              <a:t>Overwhelming or Complex UI/UX Issue: Some health apps have a cluttered interface, complicated navigation, or too many features that overwhelm the user. </a:t>
            </a:r>
          </a:p>
          <a:p>
            <a:pPr marL="457200" indent="-457200">
              <a:buFont typeface="+mj-lt"/>
              <a:buAutoNum type="arabicPeriod"/>
            </a:pPr>
            <a:r>
              <a:rPr lang="en-US" sz="1500" dirty="0">
                <a:latin typeface="Cambria" panose="02040503050406030204" pitchFamily="18" charset="0"/>
                <a:ea typeface="Cambria" panose="02040503050406030204" pitchFamily="18" charset="0"/>
              </a:rPr>
              <a:t>Lack of Interactivity with Healthcare Providers Issue: Some health apps focus solely on self-care and fail to create a bridge between users and healthcare professionals.</a:t>
            </a:r>
          </a:p>
          <a:p>
            <a:pPr marL="457200" indent="-457200">
              <a:buFont typeface="+mj-lt"/>
              <a:buAutoNum type="arabicPeriod"/>
            </a:pPr>
            <a:r>
              <a:rPr lang="en-US" sz="1500" dirty="0">
                <a:latin typeface="Cambria" panose="02040503050406030204" pitchFamily="18" charset="0"/>
                <a:ea typeface="Cambria" panose="02040503050406030204" pitchFamily="18" charset="0"/>
              </a:rPr>
              <a:t>Limited Adaptability for Chronic or Specific Conditions Issue: Apps often fail to provide adequate support for users with chronic conditions or specific health concerns, such as diabetes, hypertension, or mental health issues.</a:t>
            </a:r>
          </a:p>
          <a:p>
            <a:pPr marL="457200" indent="-457200">
              <a:buFont typeface="+mj-lt"/>
              <a:buAutoNum type="arabicPeriod"/>
            </a:pPr>
            <a:r>
              <a:rPr lang="en-US" sz="1500" dirty="0">
                <a:latin typeface="Cambria" panose="02040503050406030204" pitchFamily="18" charset="0"/>
                <a:ea typeface="Cambria" panose="02040503050406030204" pitchFamily="18" charset="0"/>
              </a:rPr>
              <a:t>No Integration with Behavioral Science or Habit Formation Issue: Many health apps don’t leverage behavioral science to help users build long-lasting habits. They lack features that support gradual behavior change, positive reinforcement, or goal-setting.</a:t>
            </a:r>
          </a:p>
          <a:p>
            <a:pPr marL="457200" indent="-457200">
              <a:buFont typeface="+mj-lt"/>
              <a:buAutoNum type="arabicPeriod"/>
            </a:pPr>
            <a:r>
              <a:rPr lang="en-US" sz="1500" dirty="0">
                <a:latin typeface="Cambria" panose="02040503050406030204" pitchFamily="18" charset="0"/>
                <a:ea typeface="Cambria" panose="02040503050406030204" pitchFamily="18" charset="0"/>
              </a:rPr>
              <a:t>Monetization and Accessibility Issue: Many apps rely on subscription models, ads, or in-app purchases that may limit accessibility for users who cannot afford them. Due to this, financial barrier can exclude certain groups from using the app, which goes against the goal of making health support accessible to all.</a:t>
            </a:r>
            <a:endParaRPr lang="en-IN"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143000"/>
            <a:ext cx="10698480" cy="4754880"/>
          </a:xfrm>
        </p:spPr>
        <p:txBody>
          <a:bodyPr>
            <a:noAutofit/>
          </a:bodyPr>
          <a:lstStyle/>
          <a:p>
            <a:pPr marL="0" indent="0" algn="just">
              <a:buNone/>
            </a:pPr>
            <a:r>
              <a:rPr lang="en-US" sz="1500" dirty="0">
                <a:latin typeface="Cambria" panose="02040503050406030204" pitchFamily="18" charset="0"/>
                <a:ea typeface="Cambria" panose="02040503050406030204" pitchFamily="18" charset="0"/>
              </a:rPr>
              <a:t>1. Enhanced Personalization Approach: Utilize AI and machine learning to personalize recommendations based on individual user data, including medical history, lifestyle, age, gender, genetic predispositions, and specific health goals.</a:t>
            </a:r>
          </a:p>
          <a:p>
            <a:pPr marL="0" indent="0" algn="just">
              <a:buNone/>
            </a:pPr>
            <a:r>
              <a:rPr lang="en-US" sz="1500" dirty="0">
                <a:latin typeface="Cambria" panose="02040503050406030204" pitchFamily="18" charset="0"/>
                <a:ea typeface="Cambria" panose="02040503050406030204" pitchFamily="18" charset="0"/>
              </a:rPr>
              <a:t>Features:</a:t>
            </a:r>
          </a:p>
          <a:p>
            <a:pPr algn="just"/>
            <a:r>
              <a:rPr lang="en-US" sz="1500" dirty="0">
                <a:latin typeface="Cambria" panose="02040503050406030204" pitchFamily="18" charset="0"/>
                <a:ea typeface="Cambria" panose="02040503050406030204" pitchFamily="18" charset="0"/>
              </a:rPr>
              <a:t>Custom health and fitness plans tailored to each user.</a:t>
            </a:r>
          </a:p>
          <a:p>
            <a:pPr algn="just"/>
            <a:r>
              <a:rPr lang="en-US" sz="1500" dirty="0">
                <a:latin typeface="Cambria" panose="02040503050406030204" pitchFamily="18" charset="0"/>
                <a:ea typeface="Cambria" panose="02040503050406030204" pitchFamily="18" charset="0"/>
              </a:rPr>
              <a:t>Adaptive algorithms that learn from user feedback and behaviors to fine-tune recommendations.</a:t>
            </a:r>
          </a:p>
          <a:p>
            <a:pPr algn="just"/>
            <a:r>
              <a:rPr lang="en-US" sz="1500" dirty="0">
                <a:latin typeface="Cambria" panose="02040503050406030204" pitchFamily="18" charset="0"/>
                <a:ea typeface="Cambria" panose="02040503050406030204" pitchFamily="18" charset="0"/>
              </a:rPr>
              <a:t>Ability to set personalized reminders for medication, exercise, or hydration based on user habits</a:t>
            </a:r>
          </a:p>
          <a:p>
            <a:pPr marL="0" indent="0" algn="just">
              <a:buNone/>
            </a:pPr>
            <a:r>
              <a:rPr lang="en-US" sz="1500" dirty="0">
                <a:latin typeface="Cambria" panose="02040503050406030204" pitchFamily="18" charset="0"/>
                <a:ea typeface="Cambria" panose="02040503050406030204" pitchFamily="18" charset="0"/>
              </a:rPr>
              <a:t>2. Robust Privacy and Security Measures Approach: Implement state-of-the-art data encryption, anonymization, and compliance with regulations to protect user information.</a:t>
            </a:r>
          </a:p>
          <a:p>
            <a:pPr marL="0" indent="0" algn="just">
              <a:buNone/>
            </a:pPr>
            <a:r>
              <a:rPr lang="en-US" sz="1500" dirty="0">
                <a:latin typeface="Cambria" panose="02040503050406030204" pitchFamily="18" charset="0"/>
                <a:ea typeface="Cambria" panose="02040503050406030204" pitchFamily="18" charset="0"/>
              </a:rPr>
              <a:t>Features:</a:t>
            </a:r>
          </a:p>
          <a:p>
            <a:pPr algn="just"/>
            <a:r>
              <a:rPr lang="en-US" sz="1500" dirty="0">
                <a:latin typeface="Cambria" panose="02040503050406030204" pitchFamily="18" charset="0"/>
                <a:ea typeface="Cambria" panose="02040503050406030204" pitchFamily="18" charset="0"/>
              </a:rPr>
              <a:t>Multi-factor authentication (MFA) for login and data access.</a:t>
            </a:r>
          </a:p>
          <a:p>
            <a:pPr algn="just"/>
            <a:r>
              <a:rPr lang="en-US" sz="1500" dirty="0">
                <a:latin typeface="Cambria" panose="02040503050406030204" pitchFamily="18" charset="0"/>
                <a:ea typeface="Cambria" panose="02040503050406030204" pitchFamily="18" charset="0"/>
              </a:rPr>
              <a:t>Transparent user control over data sharing preferences, with the ability to delete data permanently.</a:t>
            </a:r>
          </a:p>
          <a:p>
            <a:pPr algn="just"/>
            <a:r>
              <a:rPr lang="en-US" sz="1500" dirty="0">
                <a:latin typeface="Cambria" panose="02040503050406030204" pitchFamily="18" charset="0"/>
                <a:ea typeface="Cambria" panose="02040503050406030204" pitchFamily="18" charset="0"/>
              </a:rPr>
              <a:t>Regular security audits and updates to ensure the app remains secure against emerging threats.</a:t>
            </a:r>
          </a:p>
          <a:p>
            <a:pPr marL="0" indent="0" algn="just">
              <a:buNone/>
            </a:pPr>
            <a:r>
              <a:rPr lang="en-US" sz="1500" dirty="0">
                <a:latin typeface="Cambria" panose="02040503050406030204" pitchFamily="18" charset="0"/>
                <a:ea typeface="Cambria" panose="02040503050406030204" pitchFamily="18" charset="0"/>
              </a:rPr>
              <a:t>3. Gamification and Engagement Strategies Approach: Use gamification techniques to make the app more engaging and encourage habit formation.</a:t>
            </a:r>
          </a:p>
          <a:p>
            <a:pPr marL="0" indent="0" algn="just">
              <a:buNone/>
            </a:pPr>
            <a:r>
              <a:rPr lang="en-US" sz="1500" dirty="0">
                <a:latin typeface="Cambria" panose="02040503050406030204" pitchFamily="18" charset="0"/>
                <a:ea typeface="Cambria" panose="02040503050406030204" pitchFamily="18" charset="0"/>
              </a:rPr>
              <a:t>Features:</a:t>
            </a:r>
          </a:p>
          <a:p>
            <a:pPr algn="just"/>
            <a:r>
              <a:rPr lang="en-US" sz="1500" dirty="0">
                <a:latin typeface="Cambria" panose="02040503050406030204" pitchFamily="18" charset="0"/>
                <a:ea typeface="Cambria" panose="02040503050406030204" pitchFamily="18" charset="0"/>
              </a:rPr>
              <a:t>Interactive community features such as health-focused groups or social challenges.</a:t>
            </a:r>
          </a:p>
          <a:p>
            <a:pPr algn="just"/>
            <a:r>
              <a:rPr lang="en-US" sz="1500" dirty="0">
                <a:latin typeface="Cambria" panose="02040503050406030204" pitchFamily="18" charset="0"/>
                <a:ea typeface="Cambria" panose="02040503050406030204" pitchFamily="18" charset="0"/>
              </a:rPr>
              <a:t>Daily health tips, motivational content, and personalized push notifications to maintain user interest.</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B525-B660-E568-D76C-0DA319D303B7}"/>
              </a:ext>
            </a:extLst>
          </p:cNvPr>
          <p:cNvSpPr>
            <a:spLocks noGrp="1"/>
          </p:cNvSpPr>
          <p:nvPr>
            <p:ph type="title"/>
          </p:nvPr>
        </p:nvSpPr>
        <p:spPr/>
        <p:txBody>
          <a:bodyPr/>
          <a:lstStyle/>
          <a:p>
            <a:r>
              <a:rPr lang="en-US" dirty="0"/>
              <a:t>Proposed Method</a:t>
            </a:r>
          </a:p>
        </p:txBody>
      </p:sp>
      <p:sp>
        <p:nvSpPr>
          <p:cNvPr id="3" name="Content Placeholder 2">
            <a:extLst>
              <a:ext uri="{FF2B5EF4-FFF2-40B4-BE49-F238E27FC236}">
                <a16:creationId xmlns:a16="http://schemas.microsoft.com/office/drawing/2014/main" id="{F003E0F1-794F-AD22-94AA-B1933A14FF7D}"/>
              </a:ext>
            </a:extLst>
          </p:cNvPr>
          <p:cNvSpPr>
            <a:spLocks noGrp="1"/>
          </p:cNvSpPr>
          <p:nvPr>
            <p:ph idx="1"/>
          </p:nvPr>
        </p:nvSpPr>
        <p:spPr/>
        <p:txBody>
          <a:bodyPr>
            <a:normAutofit/>
          </a:bodyPr>
          <a:lstStyle/>
          <a:p>
            <a:pPr marL="0" indent="0" algn="just">
              <a:buNone/>
            </a:pPr>
            <a:r>
              <a:rPr lang="en-US" sz="1500" dirty="0">
                <a:latin typeface="Cambria" panose="02040503050406030204" pitchFamily="18" charset="0"/>
                <a:ea typeface="Cambria" panose="02040503050406030204" pitchFamily="18" charset="0"/>
              </a:rPr>
              <a:t>4. Intuitive User Interface and User Experience (UI/UX) Approach: Design a user-friendly interface with simple navigation and visually appealing elements that make it easy to track health metrics.</a:t>
            </a:r>
          </a:p>
          <a:p>
            <a:pPr marL="0" indent="0" algn="just">
              <a:buNone/>
            </a:pPr>
            <a:r>
              <a:rPr lang="en-US" sz="1500" dirty="0">
                <a:latin typeface="Cambria" panose="02040503050406030204" pitchFamily="18" charset="0"/>
                <a:ea typeface="Cambria" panose="02040503050406030204" pitchFamily="18" charset="0"/>
              </a:rPr>
              <a:t>Features:</a:t>
            </a:r>
          </a:p>
          <a:p>
            <a:pPr algn="just"/>
            <a:r>
              <a:rPr lang="en-US" sz="1500" dirty="0">
                <a:latin typeface="Cambria" panose="02040503050406030204" pitchFamily="18" charset="0"/>
                <a:ea typeface="Cambria" panose="02040503050406030204" pitchFamily="18" charset="0"/>
              </a:rPr>
              <a:t>Customizable dashboards where users can select what metrics to display.</a:t>
            </a:r>
          </a:p>
          <a:p>
            <a:pPr algn="just"/>
            <a:r>
              <a:rPr lang="en-US" sz="1500" dirty="0">
                <a:latin typeface="Cambria" panose="02040503050406030204" pitchFamily="18" charset="0"/>
                <a:ea typeface="Cambria" panose="02040503050406030204" pitchFamily="18" charset="0"/>
              </a:rPr>
              <a:t>Dark mode and accessibility options for users with visual impairments.</a:t>
            </a:r>
          </a:p>
          <a:p>
            <a:pPr algn="just"/>
            <a:r>
              <a:rPr lang="en-US" sz="1500" dirty="0">
                <a:latin typeface="Cambria" panose="02040503050406030204" pitchFamily="18" charset="0"/>
                <a:ea typeface="Cambria" panose="02040503050406030204" pitchFamily="18" charset="0"/>
              </a:rPr>
              <a:t>Minimalist design to avoid overwhelming users with too many features at once.</a:t>
            </a:r>
          </a:p>
          <a:p>
            <a:pPr marL="0" indent="0" algn="just">
              <a:buNone/>
            </a:pPr>
            <a:r>
              <a:rPr lang="en-US" sz="1500" dirty="0">
                <a:latin typeface="Cambria" panose="02040503050406030204" pitchFamily="18" charset="0"/>
                <a:ea typeface="Cambria" panose="02040503050406030204" pitchFamily="18" charset="0"/>
              </a:rPr>
              <a:t>5. Behavioral Science-Based Habit Formation Approach: Leverage behavioral science principles to help users build sustainable health habits.</a:t>
            </a:r>
          </a:p>
          <a:p>
            <a:pPr marL="0" indent="0" algn="just">
              <a:buNone/>
            </a:pPr>
            <a:r>
              <a:rPr lang="en-US" sz="1500" dirty="0">
                <a:latin typeface="Cambria" panose="02040503050406030204" pitchFamily="18" charset="0"/>
                <a:ea typeface="Cambria" panose="02040503050406030204" pitchFamily="18" charset="0"/>
              </a:rPr>
              <a:t>Features:</a:t>
            </a:r>
          </a:p>
          <a:p>
            <a:pPr algn="just"/>
            <a:r>
              <a:rPr lang="en-US" sz="1500" dirty="0">
                <a:latin typeface="Cambria" panose="02040503050406030204" pitchFamily="18" charset="0"/>
                <a:ea typeface="Cambria" panose="02040503050406030204" pitchFamily="18" charset="0"/>
              </a:rPr>
              <a:t>Gradual goal-setting and habit formation techniques based on the user's readiness and motivation.</a:t>
            </a:r>
          </a:p>
          <a:p>
            <a:pPr algn="just"/>
            <a:r>
              <a:rPr lang="en-US" sz="1500" dirty="0">
                <a:latin typeface="Cambria" panose="02040503050406030204" pitchFamily="18" charset="0"/>
                <a:ea typeface="Cambria" panose="02040503050406030204" pitchFamily="18" charset="0"/>
              </a:rPr>
              <a:t>Positive reinforcement with rewards for achieving incremental progress toward larger health goals.</a:t>
            </a:r>
          </a:p>
          <a:p>
            <a:pPr algn="just"/>
            <a:r>
              <a:rPr lang="en-US" sz="1500" dirty="0">
                <a:latin typeface="Cambria" panose="02040503050406030204" pitchFamily="18" charset="0"/>
                <a:ea typeface="Cambria" panose="02040503050406030204" pitchFamily="18" charset="0"/>
              </a:rPr>
              <a:t>Personalized habit-tracking tools to monitor daily behaviors such as nutrition, exercise, sleep, or mindfulness.</a:t>
            </a:r>
            <a:endParaRPr lang="en-GB" sz="1500" dirty="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buNone/>
            </a:pPr>
            <a:endParaRPr lang="en-US" dirty="0"/>
          </a:p>
        </p:txBody>
      </p:sp>
    </p:spTree>
    <p:extLst>
      <p:ext uri="{BB962C8B-B14F-4D97-AF65-F5344CB8AC3E}">
        <p14:creationId xmlns:p14="http://schemas.microsoft.com/office/powerpoint/2010/main" val="86959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063488"/>
            <a:ext cx="10668000" cy="5074919"/>
          </a:xfrm>
        </p:spPr>
        <p:txBody>
          <a:bodyPr>
            <a:noAutofit/>
          </a:bodyPr>
          <a:lstStyle/>
          <a:p>
            <a:pPr marL="457200" indent="-457200">
              <a:buFont typeface="+mj-lt"/>
              <a:buAutoNum type="arabicPeriod"/>
            </a:pPr>
            <a:r>
              <a:rPr lang="en-US" sz="1500" dirty="0">
                <a:latin typeface="Cambria" panose="02040503050406030204" pitchFamily="18" charset="0"/>
                <a:ea typeface="Cambria" panose="02040503050406030204" pitchFamily="18" charset="0"/>
              </a:rPr>
              <a:t>Health Monitoring: Allow users to track various health metrics, such as physical activity, sleep patterns, heart rate, and other vital signs, to get insights into their overall health.</a:t>
            </a:r>
          </a:p>
          <a:p>
            <a:pPr marL="457200" indent="-457200">
              <a:buFont typeface="+mj-lt"/>
              <a:buAutoNum type="arabicPeriod"/>
            </a:pPr>
            <a:r>
              <a:rPr lang="en-US" sz="1500" dirty="0">
                <a:latin typeface="Cambria" panose="02040503050406030204" pitchFamily="18" charset="0"/>
                <a:ea typeface="Cambria" panose="02040503050406030204" pitchFamily="18" charset="0"/>
              </a:rPr>
              <a:t>Mental Health Support: Provide resources for mental well-being, including meditation exercises, stress-relief activities, or guided breathing sessions to help manage anxiety, depression, or stress.</a:t>
            </a:r>
          </a:p>
          <a:p>
            <a:pPr marL="457200" indent="-457200">
              <a:buFont typeface="+mj-lt"/>
              <a:buAutoNum type="arabicPeriod"/>
            </a:pPr>
            <a:r>
              <a:rPr lang="en-US" sz="1500" dirty="0">
                <a:latin typeface="Cambria" panose="02040503050406030204" pitchFamily="18" charset="0"/>
                <a:ea typeface="Cambria" panose="02040503050406030204" pitchFamily="18" charset="0"/>
              </a:rPr>
              <a:t>Personalized Recommendations: Offer tailored advice on diet, exercise, and lifestyle changes based on the user's health data, preferences, and goals.</a:t>
            </a:r>
          </a:p>
          <a:p>
            <a:pPr marL="457200" indent="-457200">
              <a:buFont typeface="+mj-lt"/>
              <a:buAutoNum type="arabicPeriod"/>
            </a:pPr>
            <a:r>
              <a:rPr lang="en-US" sz="1500" dirty="0">
                <a:latin typeface="Cambria" panose="02040503050406030204" pitchFamily="18" charset="0"/>
                <a:ea typeface="Cambria" panose="02040503050406030204" pitchFamily="18" charset="0"/>
              </a:rPr>
              <a:t>Habit Tracking: Help users establish and maintain healthy habits, such as regular exercise, balanced eating, or quitting smoking, by tracking progress and sending reminders.</a:t>
            </a:r>
          </a:p>
          <a:p>
            <a:pPr marL="457200" indent="-457200">
              <a:buFont typeface="+mj-lt"/>
              <a:buAutoNum type="arabicPeriod"/>
            </a:pPr>
            <a:r>
              <a:rPr lang="en-US" sz="1500" dirty="0">
                <a:latin typeface="Cambria" panose="02040503050406030204" pitchFamily="18" charset="0"/>
                <a:ea typeface="Cambria" panose="02040503050406030204" pitchFamily="18" charset="0"/>
              </a:rPr>
              <a:t>Community Support: Facilitate a social network or community feature where users can connect, share experiences, and motivate each other toward achieving their health goals.</a:t>
            </a:r>
          </a:p>
          <a:p>
            <a:pPr marL="457200" indent="-457200">
              <a:buFont typeface="+mj-lt"/>
              <a:buAutoNum type="arabicPeriod"/>
            </a:pPr>
            <a:r>
              <a:rPr lang="en-US" sz="1500" dirty="0">
                <a:latin typeface="Cambria" panose="02040503050406030204" pitchFamily="18" charset="0"/>
                <a:ea typeface="Cambria" panose="02040503050406030204" pitchFamily="18" charset="0"/>
              </a:rPr>
              <a:t>Goal Setting and Progress Tracking: Enable users to set health goals and monitor their progress over time with visual aids like charts or progress bars.</a:t>
            </a:r>
          </a:p>
          <a:p>
            <a:pPr marL="457200" indent="-457200">
              <a:buFont typeface="+mj-lt"/>
              <a:buAutoNum type="arabicPeriod"/>
            </a:pPr>
            <a:r>
              <a:rPr lang="en-US" sz="1500" dirty="0">
                <a:latin typeface="Cambria" panose="02040503050406030204" pitchFamily="18" charset="0"/>
                <a:ea typeface="Cambria" panose="02040503050406030204" pitchFamily="18" charset="0"/>
              </a:rPr>
              <a:t>Alerts and Reminders: Notify users about important health-related tasks, such as taking medication, upcoming appointments, or completing daily exercise goals.</a:t>
            </a:r>
          </a:p>
          <a:p>
            <a:pPr marL="457200" indent="-457200">
              <a:buFont typeface="+mj-lt"/>
              <a:buAutoNum type="arabicPeriod"/>
            </a:pPr>
            <a:r>
              <a:rPr lang="en-US" sz="1500" dirty="0">
                <a:latin typeface="Cambria" panose="02040503050406030204" pitchFamily="18" charset="0"/>
                <a:ea typeface="Cambria" panose="02040503050406030204" pitchFamily="18" charset="0"/>
              </a:rPr>
              <a:t>Data Security and Privacy: Ensure that user health data is securely stored and protected, with options for users to control data sharing and privacy settings.</a:t>
            </a:r>
            <a:endParaRPr lang="en-GB"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063488"/>
            <a:ext cx="10668000" cy="4952997"/>
          </a:xfrm>
        </p:spPr>
        <p:txBody>
          <a:bodyPr>
            <a:noAutofit/>
          </a:bodyPr>
          <a:lstStyle/>
          <a:p>
            <a:pPr marL="228600" indent="-228600">
              <a:buFont typeface="+mj-lt"/>
              <a:buAutoNum type="arabicPeriod"/>
            </a:pPr>
            <a:r>
              <a:rPr lang="en-US" sz="1500" dirty="0">
                <a:latin typeface="Cambria" panose="02040503050406030204" pitchFamily="18" charset="0"/>
                <a:ea typeface="Cambria" panose="02040503050406030204" pitchFamily="18" charset="0"/>
              </a:rPr>
              <a:t> Requirement Gathering and Planning</a:t>
            </a:r>
          </a:p>
          <a:p>
            <a:r>
              <a:rPr lang="en-US" sz="1500" dirty="0">
                <a:latin typeface="Cambria" panose="02040503050406030204" pitchFamily="18" charset="0"/>
                <a:ea typeface="Cambria" panose="02040503050406030204" pitchFamily="18" charset="0"/>
              </a:rPr>
              <a:t>Define Objectives and Features: Clearly outline the app’s objectives and identify essential features.</a:t>
            </a:r>
          </a:p>
          <a:p>
            <a:r>
              <a:rPr lang="en-US" sz="1500" dirty="0">
                <a:latin typeface="Cambria" panose="02040503050406030204" pitchFamily="18" charset="0"/>
                <a:ea typeface="Cambria" panose="02040503050406030204" pitchFamily="18" charset="0"/>
              </a:rPr>
              <a:t>Technical Feasibility: Evaluate technical requirements and constraints and decide on platforms.</a:t>
            </a:r>
          </a:p>
          <a:p>
            <a:pPr marL="0" indent="0">
              <a:buNone/>
            </a:pPr>
            <a:endParaRPr lang="en-US" sz="1500" dirty="0">
              <a:latin typeface="Cambria" panose="02040503050406030204" pitchFamily="18" charset="0"/>
              <a:ea typeface="Cambria" panose="02040503050406030204" pitchFamily="18" charset="0"/>
            </a:endParaRPr>
          </a:p>
          <a:p>
            <a:pPr marL="0" indent="0">
              <a:buNone/>
            </a:pPr>
            <a:r>
              <a:rPr lang="en-US" sz="1500" dirty="0">
                <a:latin typeface="Cambria" panose="02040503050406030204" pitchFamily="18" charset="0"/>
                <a:ea typeface="Cambria" panose="02040503050406030204" pitchFamily="18" charset="0"/>
              </a:rPr>
              <a:t>2.   User-Centric Design</a:t>
            </a:r>
          </a:p>
          <a:p>
            <a:r>
              <a:rPr lang="en-US" sz="1500" dirty="0">
                <a:latin typeface="Cambria" panose="02040503050406030204" pitchFamily="18" charset="0"/>
                <a:ea typeface="Cambria" panose="02040503050406030204" pitchFamily="18" charset="0"/>
              </a:rPr>
              <a:t>User Experience Design: Create a user-friendly interface with intuitive navigation and clear visual hierarchy. Ensure the design supports user needs and preferences. </a:t>
            </a:r>
          </a:p>
          <a:p>
            <a:r>
              <a:rPr lang="en-US" sz="1500" dirty="0">
                <a:latin typeface="Cambria" panose="02040503050406030204" pitchFamily="18" charset="0"/>
                <a:ea typeface="Cambria" panose="02040503050406030204" pitchFamily="18" charset="0"/>
              </a:rPr>
              <a:t>Wireframes and Prototyping: Develop wireframes to map out the user flow and interactions, followed by prototypes to simulate the app experience.</a:t>
            </a:r>
          </a:p>
          <a:p>
            <a:r>
              <a:rPr lang="en-US" sz="1500" dirty="0">
                <a:latin typeface="Cambria" panose="02040503050406030204" pitchFamily="18" charset="0"/>
                <a:ea typeface="Cambria" panose="02040503050406030204" pitchFamily="18" charset="0"/>
              </a:rPr>
              <a:t>User Testing: Conduct usability tests with a sample group of users to gather feedback and make necessary adjustments to the design.</a:t>
            </a:r>
          </a:p>
          <a:p>
            <a:pPr marL="0" indent="0">
              <a:buNone/>
            </a:pPr>
            <a:endParaRPr lang="en-US" sz="1500" dirty="0">
              <a:latin typeface="Cambria" panose="02040503050406030204" pitchFamily="18" charset="0"/>
              <a:ea typeface="Cambria" panose="02040503050406030204" pitchFamily="18" charset="0"/>
            </a:endParaRPr>
          </a:p>
          <a:p>
            <a:pPr marL="0" indent="0">
              <a:buNone/>
            </a:pPr>
            <a:r>
              <a:rPr lang="en-US" sz="1500" dirty="0">
                <a:latin typeface="Cambria" panose="02040503050406030204" pitchFamily="18" charset="0"/>
                <a:ea typeface="Cambria" panose="02040503050406030204" pitchFamily="18" charset="0"/>
              </a:rPr>
              <a:t>3.   Development</a:t>
            </a:r>
          </a:p>
          <a:p>
            <a:r>
              <a:rPr lang="en-US" sz="1500" dirty="0">
                <a:latin typeface="Cambria" panose="02040503050406030204" pitchFamily="18" charset="0"/>
                <a:ea typeface="Cambria" panose="02040503050406030204" pitchFamily="18" charset="0"/>
              </a:rPr>
              <a:t>Backend Development: Set up server-side infrastructure, databases, and API integrations. Implement data storage solutions that ensure secure handling of health data.</a:t>
            </a:r>
          </a:p>
          <a:p>
            <a:r>
              <a:rPr lang="en-US" sz="1500" dirty="0">
                <a:latin typeface="Cambria" panose="02040503050406030204" pitchFamily="18" charset="0"/>
                <a:ea typeface="Cambria" panose="02040503050406030204" pitchFamily="18" charset="0"/>
              </a:rPr>
              <a:t>Frontend Development: Build the user interface based on the design specifications, ensuring compatibility with different devices and screen sizes.</a:t>
            </a:r>
          </a:p>
          <a:p>
            <a:r>
              <a:rPr lang="en-US" sz="1500" dirty="0">
                <a:latin typeface="Cambria" panose="02040503050406030204" pitchFamily="18" charset="0"/>
                <a:ea typeface="Cambria" panose="02040503050406030204" pitchFamily="18" charset="0"/>
              </a:rPr>
              <a:t>Feature Development: Implement core features such as health monitoring, notifications, habit tracking, and integration with wearable devices.</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175</TotalTime>
  <Words>2688</Words>
  <Application>Microsoft Office PowerPoint</Application>
  <PresentationFormat>Widescreen</PresentationFormat>
  <Paragraphs>183</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Verdana</vt:lpstr>
      <vt:lpstr>Wingdings</vt:lpstr>
      <vt:lpstr>Bioinformatics</vt:lpstr>
      <vt:lpstr>HEALTH BUDDY</vt:lpstr>
      <vt:lpstr>Content</vt:lpstr>
      <vt:lpstr>Introduction</vt:lpstr>
      <vt:lpstr>Literature Review</vt:lpstr>
      <vt:lpstr>Existing method Drawback</vt:lpstr>
      <vt:lpstr>Proposed Method</vt:lpstr>
      <vt:lpstr>Proposed Method</vt:lpstr>
      <vt:lpstr>Objectives</vt:lpstr>
      <vt:lpstr>Methodology/Modules</vt:lpstr>
      <vt:lpstr>Methodology/Modules</vt:lpstr>
      <vt:lpstr>Software components</vt:lpstr>
      <vt:lpstr>Timeline of Project</vt:lpstr>
      <vt:lpstr>Expected Outcomes</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Poorvi Nayak</cp:lastModifiedBy>
  <cp:revision>18</cp:revision>
  <dcterms:created xsi:type="dcterms:W3CDTF">2023-03-16T03:26:27Z</dcterms:created>
  <dcterms:modified xsi:type="dcterms:W3CDTF">2024-10-20T13:32:02Z</dcterms:modified>
</cp:coreProperties>
</file>