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3" r:id="rId6"/>
    <p:sldId id="274" r:id="rId7"/>
    <p:sldId id="272"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health.jmir.org/2016/3/e8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kaggle.com/datasets/utsavdey1410/food-nutrition-dataset" TargetMode="External"/><Relationship Id="rId5" Type="http://schemas.openxmlformats.org/officeDocument/2006/relationships/hyperlink" Target="https://www.ncbi.nlm.nih.gov/pmc/articles/PMC5499922/" TargetMode="External"/><Relationship Id="rId4" Type="http://schemas.openxmlformats.org/officeDocument/2006/relationships/hyperlink" Target="https://www.researchgate.net/publication/364083577_Nutrition_information_estimation_from_food_photos_using_machine_learning_based_on_multiple_dataset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t>HEALTH BUDDY</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Number:CSE133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58412739"/>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20211CSE0531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Tilakraj </a:t>
                      </a:r>
                      <a:r>
                        <a:rPr lang="en-IN" sz="1800" u="none" strike="noStrike" cap="none" dirty="0" err="1"/>
                        <a:t>Ratnanj</a:t>
                      </a:r>
                      <a:r>
                        <a:rPr lang="en-IN" sz="1800" u="none" strike="noStrike" cap="none" dirty="0"/>
                        <a:t> Revankar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20211CSE0532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Siddhant Chavan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20211CSE0537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a:t>Anisha Kumari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20211CSE0547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err="1"/>
                        <a:t>Poorvika</a:t>
                      </a:r>
                      <a:r>
                        <a:rPr lang="en-IN" sz="1800" dirty="0"/>
                        <a:t>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Dr.Shanmugarathinam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Blessed Prince P/Dr. Robin </a:t>
            </a:r>
            <a:r>
              <a:rPr lang="en-US" sz="2000" b="1" dirty="0" err="1">
                <a:solidFill>
                  <a:schemeClr val="tx1"/>
                </a:solidFill>
                <a:latin typeface="Cambria" panose="02040503050406030204" pitchFamily="18" charset="0"/>
                <a:ea typeface="Cambria" panose="02040503050406030204" pitchFamily="18" charset="0"/>
                <a:cs typeface="Verdana"/>
                <a:sym typeface="Verdana"/>
              </a:rPr>
              <a:t>Rohit</a:t>
            </a:r>
            <a:r>
              <a:rPr lang="en-US" sz="2000" b="1" dirty="0">
                <a:solidFill>
                  <a:schemeClr val="tx1"/>
                </a:solidFill>
                <a:latin typeface="Cambria" panose="02040503050406030204" pitchFamily="18" charset="0"/>
                <a:ea typeface="Cambria" panose="02040503050406030204" pitchFamily="18" charset="0"/>
                <a:cs typeface="Verdana"/>
                <a:sym typeface="Verdana"/>
              </a:rPr>
              <a:t>/</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 </a:t>
            </a:r>
            <a:r>
              <a:rPr lang="en-US" dirty="0" err="1">
                <a:latin typeface="Cambria" panose="02040503050406030204" pitchFamily="18" charset="0"/>
                <a:ea typeface="Cambria" panose="02040503050406030204" pitchFamily="18" charset="0"/>
              </a:rPr>
              <a:t>Github</a:t>
            </a: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152400" indent="0">
              <a:spcBef>
                <a:spcPts val="0"/>
              </a:spcBef>
              <a:buNone/>
            </a:pPr>
            <a:r>
              <a:rPr lang="en-US" dirty="0">
                <a:latin typeface="Cambria" panose="02040503050406030204" pitchFamily="18" charset="0"/>
                <a:ea typeface="Cambria" panose="02040503050406030204" pitchFamily="18" charset="0"/>
              </a:rPr>
              <a:t>Research Paper:  </a:t>
            </a:r>
            <a:r>
              <a:rPr lang="en-US" dirty="0">
                <a:latin typeface="Cambria" panose="02040503050406030204" pitchFamily="18" charset="0"/>
                <a:ea typeface="Cambria" panose="02040503050406030204" pitchFamily="18" charset="0"/>
                <a:hlinkClick r:id="rId3"/>
              </a:rPr>
              <a:t>https://mhealth.jmir.org/2016/3/e85/</a:t>
            </a:r>
            <a:endParaRPr lang="en-US" dirty="0">
              <a:latin typeface="Cambria" panose="02040503050406030204" pitchFamily="18" charset="0"/>
              <a:ea typeface="Cambria" panose="02040503050406030204" pitchFamily="18" charset="0"/>
            </a:endParaRPr>
          </a:p>
          <a:p>
            <a:pPr marL="152400" indent="0">
              <a:spcBef>
                <a:spcPts val="0"/>
              </a:spcBef>
              <a:buNone/>
            </a:pPr>
            <a:r>
              <a:rPr lang="en-IN" dirty="0">
                <a:latin typeface="Cambria" panose="02040503050406030204" pitchFamily="18" charset="0"/>
                <a:ea typeface="Cambria" panose="02040503050406030204" pitchFamily="18" charset="0"/>
                <a:hlinkClick r:id="rId4"/>
              </a:rPr>
              <a:t>https://www.researchgate.net/publication/364083577_Nutrition_information_estimation_from_food_photos_using_machine_learning_based_on_multiple_datasets</a:t>
            </a:r>
            <a:endParaRPr lang="en-IN" dirty="0">
              <a:latin typeface="Cambria" panose="02040503050406030204" pitchFamily="18" charset="0"/>
              <a:ea typeface="Cambria" panose="02040503050406030204" pitchFamily="18" charset="0"/>
            </a:endParaRPr>
          </a:p>
          <a:p>
            <a:pPr marL="152400" indent="0">
              <a:spcBef>
                <a:spcPts val="0"/>
              </a:spcBef>
              <a:buNone/>
            </a:pPr>
            <a:r>
              <a:rPr lang="en-IN" dirty="0">
                <a:latin typeface="Cambria" panose="02040503050406030204" pitchFamily="18" charset="0"/>
                <a:ea typeface="Cambria" panose="02040503050406030204" pitchFamily="18" charset="0"/>
                <a:hlinkClick r:id="rId5"/>
              </a:rPr>
              <a:t>https://www.ncbi.nlm.nih.gov/pmc/articles/PMC5499922/</a:t>
            </a: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r>
              <a:rPr lang="en-IN" dirty="0">
                <a:latin typeface="Cambria" panose="02040503050406030204" pitchFamily="18" charset="0"/>
                <a:ea typeface="Cambria" panose="02040503050406030204" pitchFamily="18" charset="0"/>
              </a:rPr>
              <a:t>Dataset:</a:t>
            </a:r>
          </a:p>
          <a:p>
            <a:pPr marL="152400" indent="0">
              <a:spcBef>
                <a:spcPts val="0"/>
              </a:spcBef>
              <a:buNone/>
            </a:pPr>
            <a:r>
              <a:rPr lang="en-IN" dirty="0">
                <a:latin typeface="Cambria" panose="02040503050406030204" pitchFamily="18" charset="0"/>
                <a:ea typeface="Cambria" panose="02040503050406030204" pitchFamily="18" charset="0"/>
                <a:hlinkClick r:id="rId6"/>
              </a:rPr>
              <a:t>https://www.kaggle.com/datasets/utsavdey1410/food-nutrition-dataset</a:t>
            </a:r>
            <a:endParaRPr lang="en-IN"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276837" y="1143000"/>
            <a:ext cx="11744587" cy="5014519"/>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a:t>
            </a:r>
            <a:r>
              <a:rPr lang="en-US">
                <a:latin typeface="Cambria" panose="02040503050406030204" pitchFamily="18" charset="0"/>
                <a:ea typeface="Cambria" panose="02040503050406030204" pitchFamily="18" charset="0"/>
              </a:rPr>
              <a:t>: Cognizant</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Basically our app allows you to enter the food you ate and with the help of a trained model it'll be able to predict the different types of vitamins and proteins and also calculate the calories consumed. After analyzing the data entered by the user for a couple of days, the app will tell you what vitamin you might be deficient of and the possible diseases you might get if you don't include that in your diet. It also keeps a track of the number of glasses of water you've had while also reminding you to hydrate yourself regularly. It also keeps a track of your physical activities and calories burned.</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Moderate.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 </a:t>
            </a:r>
          </a:p>
          <a:p>
            <a:pPr marL="342900" indent="-190500" algn="just">
              <a:spcBef>
                <a:spcPts val="0"/>
              </a:spcBef>
              <a:buSzPct val="100000"/>
              <a:buFont typeface="Arial"/>
              <a:buNone/>
            </a:pPr>
            <a:r>
              <a:rPr lang="en-US" b="1" u="sng" dirty="0">
                <a:solidFill>
                  <a:schemeClr val="accent1">
                    <a:lumMod val="75000"/>
                  </a:schemeClr>
                </a:solidFill>
                <a:latin typeface="Cambria" panose="02040503050406030204" pitchFamily="18" charset="0"/>
                <a:ea typeface="Cambria" panose="02040503050406030204" pitchFamily="18" charset="0"/>
                <a:hlinkClick r:id="rId3" action="ppaction://hlinksldjump"/>
              </a:rPr>
              <a:t>https://github.com/CSE133/Capstone-project---Health-buddy</a:t>
            </a:r>
            <a:endParaRPr lang="en-US" b="1" u="sng" dirty="0">
              <a:solidFill>
                <a:schemeClr val="accent1">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spcBef>
                <a:spcPts val="0"/>
              </a:spcBef>
              <a:spcAft>
                <a:spcPts val="0"/>
              </a:spcAft>
              <a:buClr>
                <a:schemeClr val="dk1"/>
              </a:buClr>
              <a:buSzPct val="100000"/>
              <a:buNone/>
            </a:pPr>
            <a:r>
              <a:rPr lang="en-US" sz="3900" dirty="0">
                <a:latin typeface="Cambria" panose="02040503050406030204" pitchFamily="18" charset="0"/>
                <a:ea typeface="Cambria" panose="02040503050406030204" pitchFamily="18" charset="0"/>
              </a:rPr>
              <a:t>Technology Stack Components:</a:t>
            </a:r>
          </a:p>
          <a:p>
            <a:pPr marL="76200" indent="0">
              <a:lnSpc>
                <a:spcPct val="107000"/>
              </a:lnSpc>
              <a:spcAft>
                <a:spcPts val="800"/>
              </a:spcAft>
              <a:buNone/>
            </a:pPr>
            <a:r>
              <a:rPr lang="en-US" sz="2000" b="1" kern="100" dirty="0">
                <a:effectLst/>
                <a:latin typeface="Calibri" panose="020F0502020204030204" pitchFamily="34" charset="0"/>
                <a:ea typeface="Calibri" panose="020F0502020204030204" pitchFamily="34" charset="0"/>
                <a:cs typeface="Mangal" panose="02040503050203030202" pitchFamily="18" charset="0"/>
              </a:rPr>
              <a:t>1. Front-End: Frameworks/Libraries:</a:t>
            </a:r>
            <a:r>
              <a:rPr lang="en-US" sz="2000" kern="100" dirty="0">
                <a:effectLst/>
                <a:latin typeface="Calibri" panose="020F0502020204030204" pitchFamily="34" charset="0"/>
                <a:ea typeface="Calibri" panose="020F0502020204030204" pitchFamily="34" charset="0"/>
                <a:cs typeface="Mangal" panose="02040503050203030202" pitchFamily="18" charset="0"/>
              </a:rPr>
              <a:t> React Native; React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2000" b="1" kern="100" dirty="0">
                <a:effectLst/>
                <a:latin typeface="Calibri" panose="020F0502020204030204" pitchFamily="34" charset="0"/>
                <a:ea typeface="Calibri" panose="020F0502020204030204" pitchFamily="34" charset="0"/>
                <a:cs typeface="Mangal" panose="02040503050203030202" pitchFamily="18" charset="0"/>
              </a:rPr>
              <a:t>	Design:</a:t>
            </a:r>
            <a:r>
              <a:rPr lang="en-US" sz="2000" kern="100" dirty="0">
                <a:effectLst/>
                <a:latin typeface="Calibri" panose="020F0502020204030204" pitchFamily="34" charset="0"/>
                <a:ea typeface="Calibri" panose="020F0502020204030204" pitchFamily="34" charset="0"/>
                <a:cs typeface="Mangal" panose="02040503050203030202" pitchFamily="18" charset="0"/>
              </a:rPr>
              <a:t> Adobe XD.</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6200" indent="0">
              <a:lnSpc>
                <a:spcPct val="107000"/>
              </a:lnSpc>
              <a:spcAft>
                <a:spcPts val="800"/>
              </a:spcAft>
              <a:buNone/>
            </a:pPr>
            <a:r>
              <a:rPr lang="en-US" sz="2000" b="1" kern="100" dirty="0">
                <a:effectLst/>
                <a:latin typeface="Calibri" panose="020F0502020204030204" pitchFamily="34" charset="0"/>
                <a:ea typeface="Calibri" panose="020F0502020204030204" pitchFamily="34" charset="0"/>
                <a:cs typeface="Mangal" panose="02040503050203030202" pitchFamily="18" charset="0"/>
              </a:rPr>
              <a:t>2. Back-End: Languages/Frameworks:</a:t>
            </a:r>
            <a:r>
              <a:rPr lang="en-US" sz="2000" kern="100" dirty="0">
                <a:effectLst/>
                <a:latin typeface="Calibri" panose="020F0502020204030204" pitchFamily="34" charset="0"/>
                <a:ea typeface="Calibri" panose="020F0502020204030204" pitchFamily="34" charset="0"/>
                <a:cs typeface="Mangal" panose="02040503050203030202" pitchFamily="18" charset="0"/>
              </a:rPr>
              <a:t> Node.js, Django (Python), Spring Boot (Java)</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2000" b="1" kern="100" dirty="0">
                <a:effectLst/>
                <a:latin typeface="Calibri" panose="020F0502020204030204" pitchFamily="34" charset="0"/>
                <a:ea typeface="Calibri" panose="020F0502020204030204" pitchFamily="34" charset="0"/>
                <a:cs typeface="Mangal" panose="02040503050203030202" pitchFamily="18" charset="0"/>
              </a:rPr>
              <a:t>	APIs:</a:t>
            </a:r>
            <a:r>
              <a:rPr lang="en-US" sz="2000" kern="100" dirty="0">
                <a:effectLst/>
                <a:latin typeface="Calibri" panose="020F0502020204030204" pitchFamily="34" charset="0"/>
                <a:ea typeface="Calibri" panose="020F0502020204030204" pitchFamily="34" charset="0"/>
                <a:cs typeface="Mangal" panose="02040503050203030202" pitchFamily="18" charset="0"/>
              </a:rPr>
              <a:t> REST.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6200" indent="0">
              <a:lnSpc>
                <a:spcPct val="107000"/>
              </a:lnSpc>
              <a:spcAft>
                <a:spcPts val="800"/>
              </a:spcAft>
              <a:buNone/>
            </a:pPr>
            <a:r>
              <a:rPr lang="en-US" sz="2000" b="1" kern="100" dirty="0">
                <a:effectLst/>
                <a:latin typeface="Calibri" panose="020F0502020204030204" pitchFamily="34" charset="0"/>
                <a:ea typeface="Calibri" panose="020F0502020204030204" pitchFamily="34" charset="0"/>
                <a:cs typeface="Mangal" panose="02040503050203030202" pitchFamily="18" charset="0"/>
              </a:rPr>
              <a:t>3. Databases: Relational:</a:t>
            </a:r>
            <a:r>
              <a:rPr lang="en-US" sz="2000" kern="100" dirty="0">
                <a:effectLst/>
                <a:latin typeface="Calibri" panose="020F0502020204030204" pitchFamily="34" charset="0"/>
                <a:ea typeface="Calibri" panose="020F0502020204030204" pitchFamily="34" charset="0"/>
                <a:cs typeface="Mangal" panose="02040503050203030202" pitchFamily="18" charset="0"/>
              </a:rPr>
              <a:t> MySQL</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7000"/>
              </a:lnSpc>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Mangal" panose="02040503050203030202" pitchFamily="18" charset="0"/>
              </a:rPr>
              <a:t>NoSQL:</a:t>
            </a:r>
            <a:r>
              <a:rPr lang="en-US" kern="100" dirty="0">
                <a:effectLst/>
                <a:latin typeface="Calibri" panose="020F0502020204030204" pitchFamily="34" charset="0"/>
                <a:ea typeface="Calibri" panose="020F0502020204030204" pitchFamily="34" charset="0"/>
                <a:cs typeface="Mangal" panose="02040503050203030202" pitchFamily="18" charset="0"/>
              </a:rPr>
              <a:t> MongoDB.</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a:p>
            <a:pPr marL="76200" indent="0">
              <a:lnSpc>
                <a:spcPct val="107000"/>
              </a:lnSpc>
              <a:spcAft>
                <a:spcPts val="800"/>
              </a:spcAft>
              <a:buNone/>
            </a:pPr>
            <a:r>
              <a:rPr lang="en-US" sz="2000" b="1" kern="100" dirty="0">
                <a:effectLst/>
                <a:latin typeface="Calibri" panose="020F0502020204030204" pitchFamily="34" charset="0"/>
                <a:ea typeface="Calibri" panose="020F0502020204030204" pitchFamily="34" charset="0"/>
                <a:cs typeface="Mangal" panose="02040503050203030202" pitchFamily="18" charset="0"/>
              </a:rPr>
              <a:t>4. Machine Learning: Frameworks:</a:t>
            </a:r>
            <a:r>
              <a:rPr lang="en-US" sz="2000" kern="100" dirty="0">
                <a:effectLst/>
                <a:latin typeface="Calibri" panose="020F0502020204030204" pitchFamily="34" charset="0"/>
                <a:ea typeface="Calibri" panose="020F0502020204030204" pitchFamily="34" charset="0"/>
                <a:cs typeface="Mangal" panose="02040503050203030202" pitchFamily="18" charset="0"/>
              </a:rPr>
              <a:t> TensorFlow, </a:t>
            </a:r>
            <a:r>
              <a:rPr lang="en-US" sz="2000" kern="100" dirty="0" err="1">
                <a:effectLst/>
                <a:latin typeface="Calibri" panose="020F0502020204030204" pitchFamily="34" charset="0"/>
                <a:ea typeface="Calibri" panose="020F0502020204030204" pitchFamily="34" charset="0"/>
                <a:cs typeface="Mangal" panose="02040503050203030202" pitchFamily="18" charset="0"/>
              </a:rPr>
              <a:t>PyTorch</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2000" b="1" kern="100" dirty="0">
                <a:effectLst/>
                <a:latin typeface="Calibri" panose="020F0502020204030204" pitchFamily="34" charset="0"/>
                <a:ea typeface="Calibri" panose="020F0502020204030204" pitchFamily="34" charset="0"/>
                <a:cs typeface="Mangal" panose="02040503050203030202" pitchFamily="18" charset="0"/>
              </a:rPr>
              <a:t>	Libraries:</a:t>
            </a:r>
            <a:r>
              <a:rPr lang="en-US" sz="2000" kern="100" dirty="0">
                <a:effectLst/>
                <a:latin typeface="Calibri" panose="020F0502020204030204" pitchFamily="34" charset="0"/>
                <a:ea typeface="Calibri" panose="020F0502020204030204" pitchFamily="34" charset="0"/>
                <a:cs typeface="Mangal" panose="02040503050203030202" pitchFamily="18" charset="0"/>
              </a:rPr>
              <a:t> Pandas, Scikit-learn.</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6200" indent="0">
              <a:lnSpc>
                <a:spcPct val="107000"/>
              </a:lnSpc>
              <a:spcAft>
                <a:spcPts val="800"/>
              </a:spcAft>
              <a:buNone/>
            </a:pPr>
            <a:r>
              <a:rPr lang="en-US" sz="2000" b="1" kern="100" dirty="0">
                <a:effectLst/>
                <a:latin typeface="Calibri" panose="020F0502020204030204" pitchFamily="34" charset="0"/>
                <a:ea typeface="Calibri" panose="020F0502020204030204" pitchFamily="34" charset="0"/>
                <a:cs typeface="Mangal" panose="02040503050203030202" pitchFamily="18" charset="0"/>
              </a:rPr>
              <a:t>5. Cloud &amp; Infrastructure: Providers:</a:t>
            </a:r>
            <a:r>
              <a:rPr lang="en-US" sz="2000" kern="100" dirty="0">
                <a:effectLst/>
                <a:latin typeface="Calibri" panose="020F0502020204030204" pitchFamily="34" charset="0"/>
                <a:ea typeface="Calibri" panose="020F0502020204030204" pitchFamily="34" charset="0"/>
                <a:cs typeface="Mangal" panose="02040503050203030202" pitchFamily="18" charset="0"/>
              </a:rPr>
              <a:t> AWS, Google Cloud, Microsoft Azure</a:t>
            </a: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99C0-2DE5-CC9C-8014-58E264BD35A8}"/>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endParaRPr lang="en-IN" dirty="0"/>
          </a:p>
        </p:txBody>
      </p:sp>
      <p:sp>
        <p:nvSpPr>
          <p:cNvPr id="3" name="Text Placeholder 2">
            <a:extLst>
              <a:ext uri="{FF2B5EF4-FFF2-40B4-BE49-F238E27FC236}">
                <a16:creationId xmlns:a16="http://schemas.microsoft.com/office/drawing/2014/main" id="{1A6CB744-EEF6-3250-AFF4-55842BE86EAD}"/>
              </a:ext>
            </a:extLst>
          </p:cNvPr>
          <p:cNvSpPr>
            <a:spLocks noGrp="1"/>
          </p:cNvSpPr>
          <p:nvPr>
            <p:ph type="body" idx="1"/>
          </p:nvPr>
        </p:nvSpPr>
        <p:spPr>
          <a:xfrm>
            <a:off x="612396" y="989902"/>
            <a:ext cx="11406884" cy="5444454"/>
          </a:xfrm>
        </p:spPr>
        <p:txBody>
          <a:bodyPr>
            <a:normAutofit/>
          </a:bodyPr>
          <a:lstStyle/>
          <a:p>
            <a:pPr marL="76200" indent="0">
              <a:buNone/>
            </a:pPr>
            <a:r>
              <a:rPr lang="en-US" sz="3600" dirty="0">
                <a:latin typeface="Cambria" panose="02040503050406030204" pitchFamily="18" charset="0"/>
                <a:ea typeface="Cambria" panose="02040503050406030204" pitchFamily="18" charset="0"/>
              </a:rPr>
              <a:t>Technology Stack Components:</a:t>
            </a:r>
          </a:p>
          <a:p>
            <a:pPr marL="76200" indent="0">
              <a:lnSpc>
                <a:spcPct val="107000"/>
              </a:lnSpc>
              <a:spcAft>
                <a:spcPts val="800"/>
              </a:spcAft>
              <a:buNone/>
            </a:pPr>
            <a:r>
              <a:rPr lang="en-US" sz="2000" b="1" kern="100" dirty="0">
                <a:effectLst/>
                <a:latin typeface="Calibri" panose="020F0502020204030204" pitchFamily="34" charset="0"/>
                <a:ea typeface="Calibri" panose="020F0502020204030204" pitchFamily="34" charset="0"/>
                <a:cs typeface="Mangal" panose="02040503050203030202" pitchFamily="18" charset="0"/>
              </a:rPr>
              <a:t>6. Analytics &amp; Monitoring: Analytics:</a:t>
            </a:r>
            <a:r>
              <a:rPr lang="en-US" sz="2000" kern="100" dirty="0">
                <a:effectLst/>
                <a:latin typeface="Calibri" panose="020F0502020204030204" pitchFamily="34" charset="0"/>
                <a:ea typeface="Calibri" panose="020F0502020204030204" pitchFamily="34" charset="0"/>
                <a:cs typeface="Mangal" panose="02040503050203030202" pitchFamily="18" charset="0"/>
              </a:rPr>
              <a:t> Google Analytics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6200" indent="0">
              <a:lnSpc>
                <a:spcPct val="107000"/>
              </a:lnSpc>
              <a:spcAft>
                <a:spcPts val="800"/>
              </a:spcAft>
              <a:buNone/>
            </a:pPr>
            <a:r>
              <a:rPr lang="en-US" sz="2000" b="1" kern="100" dirty="0">
                <a:effectLst/>
                <a:latin typeface="Calibri" panose="020F0502020204030204" pitchFamily="34" charset="0"/>
                <a:ea typeface="Calibri" panose="020F0502020204030204" pitchFamily="34" charset="0"/>
                <a:cs typeface="Mangal" panose="02040503050203030202" pitchFamily="18" charset="0"/>
              </a:rPr>
              <a:t>7. Communication &amp; Notifications: Push Notifications:</a:t>
            </a:r>
            <a:r>
              <a:rPr lang="en-US" sz="2000" kern="100" dirty="0">
                <a:effectLst/>
                <a:latin typeface="Calibri" panose="020F0502020204030204" pitchFamily="34" charset="0"/>
                <a:ea typeface="Calibri" panose="020F0502020204030204" pitchFamily="34" charset="0"/>
                <a:cs typeface="Mangal" panose="02040503050203030202" pitchFamily="18" charset="0"/>
              </a:rPr>
              <a:t> Firebase Cloud Messaging</a:t>
            </a:r>
            <a:endParaRPr lang="en-US" sz="2000" kern="100" dirty="0">
              <a:latin typeface="Calibri" panose="020F0502020204030204" pitchFamily="34" charset="0"/>
              <a:ea typeface="Calibri" panose="020F0502020204030204" pitchFamily="34" charset="0"/>
              <a:cs typeface="Mangal" panose="02040503050203030202" pitchFamily="18" charset="0"/>
            </a:endParaRPr>
          </a:p>
          <a:p>
            <a:pPr marL="76200" indent="0">
              <a:lnSpc>
                <a:spcPct val="107000"/>
              </a:lnSpc>
              <a:spcAft>
                <a:spcPts val="800"/>
              </a:spcAft>
              <a:buNone/>
            </a:pPr>
            <a:r>
              <a:rPr lang="en-US" sz="2000" b="1" kern="100" dirty="0">
                <a:effectLst/>
                <a:latin typeface="Calibri" panose="020F0502020204030204" pitchFamily="34" charset="0"/>
                <a:ea typeface="Calibri" panose="020F0502020204030204" pitchFamily="34" charset="0"/>
                <a:cs typeface="Mangal" panose="02040503050203030202" pitchFamily="18" charset="0"/>
              </a:rPr>
              <a:t>9. Development Tools: IDEs/Editors:</a:t>
            </a:r>
            <a:r>
              <a:rPr lang="en-US" sz="2000" kern="100" dirty="0">
                <a:effectLst/>
                <a:latin typeface="Calibri" panose="020F0502020204030204" pitchFamily="34" charset="0"/>
                <a:ea typeface="Calibri" panose="020F0502020204030204" pitchFamily="34" charset="0"/>
                <a:cs typeface="Mangal" panose="02040503050203030202" pitchFamily="18" charset="0"/>
              </a:rPr>
              <a:t> Visual Studio Code, IntelliJ IDEA</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2000" b="1" kern="100" dirty="0">
                <a:effectLst/>
                <a:latin typeface="Calibri" panose="020F0502020204030204" pitchFamily="34" charset="0"/>
                <a:ea typeface="Calibri" panose="020F0502020204030204" pitchFamily="34" charset="0"/>
                <a:cs typeface="Mangal" panose="02040503050203030202" pitchFamily="18" charset="0"/>
              </a:rPr>
              <a:t>	Version Control:</a:t>
            </a:r>
            <a:r>
              <a:rPr lang="en-US" sz="2000" kern="100" dirty="0">
                <a:effectLst/>
                <a:latin typeface="Calibri" panose="020F0502020204030204" pitchFamily="34" charset="0"/>
                <a:ea typeface="Calibri" panose="020F0502020204030204" pitchFamily="34" charset="0"/>
                <a:cs typeface="Mangal" panose="02040503050203030202" pitchFamily="18" charset="0"/>
              </a:rPr>
              <a:t> Git, GitHub.</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76200" indent="0">
              <a:buNone/>
            </a:pPr>
            <a:endParaRPr lang="en-IN" dirty="0"/>
          </a:p>
        </p:txBody>
      </p:sp>
    </p:spTree>
    <p:extLst>
      <p:ext uri="{BB962C8B-B14F-4D97-AF65-F5344CB8AC3E}">
        <p14:creationId xmlns:p14="http://schemas.microsoft.com/office/powerpoint/2010/main" val="196363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11200" y="822121"/>
            <a:ext cx="11259890" cy="5273879"/>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rtl="0">
              <a:lnSpc>
                <a:spcPct val="200000"/>
              </a:lnSpc>
              <a:spcBef>
                <a:spcPts val="0"/>
              </a:spcBef>
              <a:spcAft>
                <a:spcPts val="0"/>
              </a:spcAft>
              <a:buClr>
                <a:schemeClr val="dk1"/>
              </a:buClr>
              <a:buSzPct val="100000"/>
              <a:buNone/>
            </a:pPr>
            <a:r>
              <a:rPr lang="en-US" sz="9600" dirty="0">
                <a:latin typeface="Cambria" panose="02040503050406030204" pitchFamily="18" charset="0"/>
                <a:ea typeface="Cambria" panose="02040503050406030204" pitchFamily="18" charset="0"/>
              </a:rPr>
              <a:t>Software Requirements: </a:t>
            </a:r>
          </a:p>
          <a:p>
            <a:pPr>
              <a:lnSpc>
                <a:spcPct val="107000"/>
              </a:lnSpc>
              <a:spcAft>
                <a:spcPts val="800"/>
              </a:spcAft>
            </a:pPr>
            <a:r>
              <a:rPr lang="en-US" sz="6400" b="1" kern="100" dirty="0">
                <a:effectLst/>
                <a:latin typeface="Calibri" panose="020F0502020204030204" pitchFamily="34" charset="0"/>
                <a:ea typeface="Calibri" panose="020F0502020204030204" pitchFamily="34" charset="0"/>
                <a:cs typeface="Mangal" panose="02040503050203030202" pitchFamily="18" charset="0"/>
              </a:rPr>
              <a:t>Development Tools:</a:t>
            </a:r>
            <a:r>
              <a:rPr lang="en-IN" sz="6400" kern="100" dirty="0">
                <a:latin typeface="Calibri" panose="020F0502020204030204" pitchFamily="34" charset="0"/>
                <a:ea typeface="Calibri" panose="020F0502020204030204" pitchFamily="34" charset="0"/>
                <a:cs typeface="Mangal" panose="02040503050203030202" pitchFamily="18" charset="0"/>
              </a:rPr>
              <a:t> </a:t>
            </a:r>
            <a:r>
              <a:rPr lang="en-US" sz="6400" b="1" kern="100" dirty="0">
                <a:effectLst/>
                <a:latin typeface="Calibri" panose="020F0502020204030204" pitchFamily="34" charset="0"/>
                <a:ea typeface="Calibri" panose="020F0502020204030204" pitchFamily="34" charset="0"/>
                <a:cs typeface="Mangal" panose="02040503050203030202" pitchFamily="18" charset="0"/>
              </a:rPr>
              <a:t>IDEs/Editors:</a:t>
            </a:r>
            <a:r>
              <a:rPr lang="en-US" sz="6400" kern="100" dirty="0">
                <a:effectLst/>
                <a:latin typeface="Calibri" panose="020F0502020204030204" pitchFamily="34" charset="0"/>
                <a:ea typeface="Calibri" panose="020F0502020204030204" pitchFamily="34" charset="0"/>
                <a:cs typeface="Mangal" panose="02040503050203030202" pitchFamily="18" charset="0"/>
              </a:rPr>
              <a:t> Visual Studio Code</a:t>
            </a:r>
            <a:r>
              <a:rPr lang="en-US" sz="6400" kern="100" dirty="0">
                <a:latin typeface="Calibri" panose="020F0502020204030204" pitchFamily="34" charset="0"/>
                <a:ea typeface="Calibri" panose="020F0502020204030204" pitchFamily="34" charset="0"/>
                <a:cs typeface="Mangal" panose="02040503050203030202" pitchFamily="18" charset="0"/>
              </a:rPr>
              <a:t>,</a:t>
            </a:r>
            <a:r>
              <a:rPr lang="en-US" sz="6400" kern="100" dirty="0">
                <a:effectLst/>
                <a:latin typeface="Calibri" panose="020F0502020204030204" pitchFamily="34" charset="0"/>
                <a:ea typeface="Calibri" panose="020F0502020204030204" pitchFamily="34" charset="0"/>
                <a:cs typeface="Mangal" panose="02040503050203030202" pitchFamily="18" charset="0"/>
              </a:rPr>
              <a:t> Android Studio</a:t>
            </a:r>
            <a:endParaRPr lang="en-IN" sz="64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6400" b="1" kern="100" dirty="0">
                <a:effectLst/>
                <a:latin typeface="Calibri" panose="020F0502020204030204" pitchFamily="34" charset="0"/>
                <a:ea typeface="Calibri" panose="020F0502020204030204" pitchFamily="34" charset="0"/>
                <a:cs typeface="Mangal" panose="02040503050203030202" pitchFamily="18" charset="0"/>
              </a:rPr>
              <a:t>	Version Control:</a:t>
            </a:r>
            <a:r>
              <a:rPr lang="en-US" sz="6400" kern="100" dirty="0">
                <a:effectLst/>
                <a:latin typeface="Calibri" panose="020F0502020204030204" pitchFamily="34" charset="0"/>
                <a:ea typeface="Calibri" panose="020F0502020204030204" pitchFamily="34" charset="0"/>
                <a:cs typeface="Mangal" panose="02040503050203030202" pitchFamily="18" charset="0"/>
              </a:rPr>
              <a:t> Git, GitHub/GitLab/Bitbucket</a:t>
            </a:r>
            <a:endParaRPr lang="en-IN" sz="64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6400" b="1" kern="100" dirty="0">
                <a:effectLst/>
                <a:latin typeface="Calibri" panose="020F0502020204030204" pitchFamily="34" charset="0"/>
                <a:ea typeface="Calibri" panose="020F0502020204030204" pitchFamily="34" charset="0"/>
                <a:cs typeface="Mangal" panose="02040503050203030202" pitchFamily="18" charset="0"/>
              </a:rPr>
              <a:t>	CI/CD:</a:t>
            </a:r>
            <a:r>
              <a:rPr lang="en-US" sz="6400" kern="100" dirty="0">
                <a:effectLst/>
                <a:latin typeface="Calibri" panose="020F0502020204030204" pitchFamily="34" charset="0"/>
                <a:ea typeface="Calibri" panose="020F0502020204030204" pitchFamily="34" charset="0"/>
                <a:cs typeface="Mangal" panose="02040503050203030202" pitchFamily="18" charset="0"/>
              </a:rPr>
              <a:t> Jenkins, GitHub Actions, GitLab CI/CD.</a:t>
            </a:r>
            <a:endParaRPr lang="en-IN" sz="6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6400" b="1" kern="100" dirty="0">
                <a:effectLst/>
                <a:latin typeface="Calibri" panose="020F0502020204030204" pitchFamily="34" charset="0"/>
                <a:ea typeface="Calibri" panose="020F0502020204030204" pitchFamily="34" charset="0"/>
                <a:cs typeface="Mangal" panose="02040503050203030202" pitchFamily="18" charset="0"/>
              </a:rPr>
              <a:t>Front-End Development: Frameworks/Libraries:</a:t>
            </a:r>
            <a:r>
              <a:rPr lang="en-US" sz="6400" kern="100" dirty="0">
                <a:effectLst/>
                <a:latin typeface="Calibri" panose="020F0502020204030204" pitchFamily="34" charset="0"/>
                <a:ea typeface="Calibri" panose="020F0502020204030204" pitchFamily="34" charset="0"/>
                <a:cs typeface="Mangal" panose="02040503050203030202" pitchFamily="18" charset="0"/>
              </a:rPr>
              <a:t> React Native, Flutter, Kotlin (Android)</a:t>
            </a:r>
            <a:endParaRPr lang="en-IN" sz="6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6400" b="1" kern="100" dirty="0">
                <a:effectLst/>
                <a:latin typeface="Calibri" panose="020F0502020204030204" pitchFamily="34" charset="0"/>
                <a:ea typeface="Calibri" panose="020F0502020204030204" pitchFamily="34" charset="0"/>
                <a:cs typeface="Mangal" panose="02040503050203030202" pitchFamily="18" charset="0"/>
              </a:rPr>
              <a:t>Back-End Development: Languages/Frameworks:</a:t>
            </a:r>
            <a:r>
              <a:rPr lang="en-US" sz="6400" kern="100" dirty="0">
                <a:effectLst/>
                <a:latin typeface="Calibri" panose="020F0502020204030204" pitchFamily="34" charset="0"/>
                <a:ea typeface="Calibri" panose="020F0502020204030204" pitchFamily="34" charset="0"/>
                <a:cs typeface="Mangal" panose="02040503050203030202" pitchFamily="18" charset="0"/>
              </a:rPr>
              <a:t> Node.js, Spring Boot (Java), ASP.NET Core (C#)</a:t>
            </a:r>
            <a:endParaRPr lang="en-IN" sz="6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6400" b="1" kern="100" dirty="0">
                <a:effectLst/>
                <a:latin typeface="Calibri" panose="020F0502020204030204" pitchFamily="34" charset="0"/>
                <a:ea typeface="Calibri" panose="020F0502020204030204" pitchFamily="34" charset="0"/>
                <a:cs typeface="Mangal" panose="02040503050203030202" pitchFamily="18" charset="0"/>
              </a:rPr>
              <a:t>Databases: Relational:</a:t>
            </a:r>
            <a:r>
              <a:rPr lang="en-US" sz="6400" kern="100" dirty="0">
                <a:effectLst/>
                <a:latin typeface="Calibri" panose="020F0502020204030204" pitchFamily="34" charset="0"/>
                <a:ea typeface="Calibri" panose="020F0502020204030204" pitchFamily="34" charset="0"/>
                <a:cs typeface="Mangal" panose="02040503050203030202" pitchFamily="18" charset="0"/>
              </a:rPr>
              <a:t> MySQL</a:t>
            </a:r>
            <a:endParaRPr lang="en-IN" sz="64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6400" b="1" kern="100" dirty="0">
                <a:latin typeface="Calibri" panose="020F0502020204030204" pitchFamily="34" charset="0"/>
                <a:ea typeface="Calibri" panose="020F0502020204030204" pitchFamily="34" charset="0"/>
                <a:cs typeface="Mangal" panose="02040503050203030202" pitchFamily="18" charset="0"/>
              </a:rPr>
              <a:t>	</a:t>
            </a:r>
            <a:r>
              <a:rPr lang="en-US" sz="6400" b="1" kern="100" dirty="0">
                <a:effectLst/>
                <a:latin typeface="Calibri" panose="020F0502020204030204" pitchFamily="34" charset="0"/>
                <a:ea typeface="Calibri" panose="020F0502020204030204" pitchFamily="34" charset="0"/>
                <a:cs typeface="Mangal" panose="02040503050203030202" pitchFamily="18" charset="0"/>
              </a:rPr>
              <a:t>NoSQL:</a:t>
            </a:r>
            <a:r>
              <a:rPr lang="en-US" sz="6400" kern="100" dirty="0">
                <a:effectLst/>
                <a:latin typeface="Calibri" panose="020F0502020204030204" pitchFamily="34" charset="0"/>
                <a:ea typeface="Calibri" panose="020F0502020204030204" pitchFamily="34" charset="0"/>
                <a:cs typeface="Mangal" panose="02040503050203030202" pitchFamily="18" charset="0"/>
              </a:rPr>
              <a:t> MongoDB.</a:t>
            </a:r>
          </a:p>
          <a:p>
            <a:pPr marL="0" lvl="0" indent="0">
              <a:lnSpc>
                <a:spcPct val="107000"/>
              </a:lnSpc>
              <a:spcAft>
                <a:spcPts val="800"/>
              </a:spcAft>
              <a:buSzPts val="1000"/>
              <a:buNone/>
              <a:tabLst>
                <a:tab pos="457200" algn="l"/>
              </a:tabLst>
            </a:pPr>
            <a:r>
              <a:rPr lang="en-US" sz="6400" b="1" kern="100" dirty="0">
                <a:effectLst/>
                <a:latin typeface="Calibri" panose="020F0502020204030204" pitchFamily="34" charset="0"/>
                <a:ea typeface="Calibri" panose="020F0502020204030204" pitchFamily="34" charset="0"/>
                <a:cs typeface="Mangal" panose="02040503050203030202" pitchFamily="18" charset="0"/>
              </a:rPr>
              <a:t>	Management Tools:</a:t>
            </a:r>
            <a:r>
              <a:rPr lang="en-US" sz="6400" kern="100" dirty="0">
                <a:effectLst/>
                <a:latin typeface="Calibri" panose="020F0502020204030204" pitchFamily="34" charset="0"/>
                <a:ea typeface="Calibri" panose="020F0502020204030204" pitchFamily="34" charset="0"/>
                <a:cs typeface="Mangal" panose="02040503050203030202" pitchFamily="18" charset="0"/>
              </a:rPr>
              <a:t>  MySQL Workbench, MongoDB Compass</a:t>
            </a:r>
            <a:endParaRPr lang="en-IN" sz="6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6400" b="1" kern="100" dirty="0">
                <a:effectLst/>
                <a:latin typeface="Calibri" panose="020F0502020204030204" pitchFamily="34" charset="0"/>
                <a:ea typeface="Calibri" panose="020F0502020204030204" pitchFamily="34" charset="0"/>
                <a:cs typeface="Mangal" panose="02040503050203030202" pitchFamily="18" charset="0"/>
              </a:rPr>
              <a:t>Machine Learning &amp; Data Analysis: Frameworks:</a:t>
            </a:r>
            <a:r>
              <a:rPr lang="en-US" sz="6400" kern="100" dirty="0">
                <a:effectLst/>
                <a:latin typeface="Calibri" panose="020F0502020204030204" pitchFamily="34" charset="0"/>
                <a:ea typeface="Calibri" panose="020F0502020204030204" pitchFamily="34" charset="0"/>
                <a:cs typeface="Mangal" panose="02040503050203030202" pitchFamily="18" charset="0"/>
              </a:rPr>
              <a:t> TensorFlow, </a:t>
            </a:r>
            <a:r>
              <a:rPr lang="en-US" sz="6400" kern="100" dirty="0" err="1">
                <a:effectLst/>
                <a:latin typeface="Calibri" panose="020F0502020204030204" pitchFamily="34" charset="0"/>
                <a:ea typeface="Calibri" panose="020F0502020204030204" pitchFamily="34" charset="0"/>
                <a:cs typeface="Mangal" panose="02040503050203030202" pitchFamily="18" charset="0"/>
              </a:rPr>
              <a:t>PyTorch</a:t>
            </a:r>
            <a:endParaRPr lang="en-IN" sz="64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6400" b="1" kern="100" dirty="0">
                <a:effectLst/>
                <a:latin typeface="Calibri" panose="020F0502020204030204" pitchFamily="34" charset="0"/>
                <a:ea typeface="Calibri" panose="020F0502020204030204" pitchFamily="34" charset="0"/>
                <a:cs typeface="Mangal" panose="02040503050203030202" pitchFamily="18" charset="0"/>
              </a:rPr>
              <a:t>	Libraries:</a:t>
            </a:r>
            <a:r>
              <a:rPr lang="en-US" sz="6400" kern="100" dirty="0">
                <a:effectLst/>
                <a:latin typeface="Calibri" panose="020F0502020204030204" pitchFamily="34" charset="0"/>
                <a:ea typeface="Calibri" panose="020F0502020204030204" pitchFamily="34" charset="0"/>
                <a:cs typeface="Mangal" panose="02040503050203030202" pitchFamily="18" charset="0"/>
              </a:rPr>
              <a:t> Pandas, NumPy, Scikit-learn.</a:t>
            </a:r>
            <a:endParaRPr lang="en-IN" sz="64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endParaRPr lang="en-IN" sz="34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190500" algn="just" rtl="0">
              <a:lnSpc>
                <a:spcPct val="200000"/>
              </a:lnSpc>
              <a:spcBef>
                <a:spcPts val="0"/>
              </a:spcBef>
              <a:spcAft>
                <a:spcPts val="0"/>
              </a:spcAft>
              <a:buClr>
                <a:schemeClr val="dk1"/>
              </a:buClr>
              <a:buSzPct val="100000"/>
              <a:buNone/>
            </a:pPr>
            <a:endParaRPr lang="en-US" sz="3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799" y="762138"/>
            <a:ext cx="11099567" cy="5521216"/>
          </a:xfrm>
          <a:prstGeom prst="rect">
            <a:avLst/>
          </a:prstGeom>
          <a:noFill/>
          <a:ln>
            <a:noFill/>
          </a:ln>
        </p:spPr>
        <p:txBody>
          <a:bodyPr spcFirstLastPara="1" wrap="square" lIns="91425" tIns="45700" rIns="91425" bIns="45700" anchor="t" anchorCtr="0">
            <a:normAutofit/>
          </a:bodyPr>
          <a:lstStyle/>
          <a:p>
            <a:pPr marL="342900" indent="-190500" algn="just">
              <a:lnSpc>
                <a:spcPct val="200000"/>
              </a:lnSpc>
              <a:spcBef>
                <a:spcPts val="0"/>
              </a:spcBef>
              <a:buSzPct val="100000"/>
              <a:buNone/>
            </a:pPr>
            <a:r>
              <a:rPr lang="en-US" sz="3400" dirty="0">
                <a:latin typeface="Cambria" panose="02040503050406030204" pitchFamily="18" charset="0"/>
                <a:ea typeface="Cambria" panose="02040503050406030204" pitchFamily="18" charset="0"/>
              </a:rPr>
              <a:t>Software Requirements: </a:t>
            </a:r>
          </a:p>
          <a:p>
            <a:pPr>
              <a:lnSpc>
                <a:spcPct val="107000"/>
              </a:lnSpc>
              <a:spcAft>
                <a:spcPts val="800"/>
              </a:spcAft>
            </a:pPr>
            <a:r>
              <a:rPr lang="en-US" sz="1600" b="1" kern="100" dirty="0">
                <a:effectLst/>
                <a:latin typeface="Calibri" panose="020F0502020204030204" pitchFamily="34" charset="0"/>
                <a:ea typeface="Calibri" panose="020F0502020204030204" pitchFamily="34" charset="0"/>
                <a:cs typeface="Mangal" panose="02040503050203030202" pitchFamily="18" charset="0"/>
              </a:rPr>
              <a:t>Cloud &amp; Infrastructure:</a:t>
            </a:r>
            <a:r>
              <a:rPr lang="en-IN" sz="1600" kern="100" dirty="0">
                <a:latin typeface="Calibri" panose="020F0502020204030204" pitchFamily="34" charset="0"/>
                <a:ea typeface="Calibri" panose="020F0502020204030204" pitchFamily="34" charset="0"/>
                <a:cs typeface="Mangal" panose="02040503050203030202" pitchFamily="18" charset="0"/>
              </a:rPr>
              <a:t> </a:t>
            </a:r>
            <a:r>
              <a:rPr lang="en-US" sz="1600" b="1" kern="100" dirty="0">
                <a:effectLst/>
                <a:latin typeface="Calibri" panose="020F0502020204030204" pitchFamily="34" charset="0"/>
                <a:ea typeface="Calibri" panose="020F0502020204030204" pitchFamily="34" charset="0"/>
                <a:cs typeface="Mangal" panose="02040503050203030202" pitchFamily="18" charset="0"/>
              </a:rPr>
              <a:t>Providers:</a:t>
            </a:r>
            <a:r>
              <a:rPr lang="en-US" sz="1600" kern="100" dirty="0">
                <a:effectLst/>
                <a:latin typeface="Calibri" panose="020F0502020204030204" pitchFamily="34" charset="0"/>
                <a:ea typeface="Calibri" panose="020F0502020204030204" pitchFamily="34" charset="0"/>
                <a:cs typeface="Mangal" panose="02040503050203030202" pitchFamily="18" charset="0"/>
              </a:rPr>
              <a:t> AWS, Google Cloud</a:t>
            </a:r>
            <a:r>
              <a:rPr lang="en-US" sz="1600" b="1"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US" sz="1600" b="1" kern="100" dirty="0">
                <a:effectLst/>
                <a:latin typeface="Calibri" panose="020F0502020204030204" pitchFamily="34" charset="0"/>
                <a:ea typeface="Calibri" panose="020F0502020204030204" pitchFamily="34" charset="0"/>
                <a:cs typeface="Mangal" panose="02040503050203030202" pitchFamily="18" charset="0"/>
              </a:rPr>
              <a:t>Storage:</a:t>
            </a:r>
            <a:r>
              <a:rPr lang="en-US" sz="1600" kern="100" dirty="0">
                <a:effectLst/>
                <a:latin typeface="Calibri" panose="020F0502020204030204" pitchFamily="34" charset="0"/>
                <a:ea typeface="Calibri" panose="020F0502020204030204" pitchFamily="34" charset="0"/>
                <a:cs typeface="Mangal" panose="02040503050203030202" pitchFamily="18" charset="0"/>
              </a:rPr>
              <a:t> Amazon S3, Google Cloud Storage.</a:t>
            </a:r>
          </a:p>
          <a:p>
            <a:pPr>
              <a:lnSpc>
                <a:spcPct val="107000"/>
              </a:lnSpc>
              <a:spcAft>
                <a:spcPts val="800"/>
              </a:spcAft>
            </a:pPr>
            <a:r>
              <a:rPr lang="en-US" sz="1600" b="1" kern="100" dirty="0">
                <a:effectLst/>
                <a:latin typeface="Calibri" panose="020F0502020204030204" pitchFamily="34" charset="0"/>
                <a:ea typeface="Calibri" panose="020F0502020204030204" pitchFamily="34" charset="0"/>
                <a:cs typeface="Mangal" panose="02040503050203030202" pitchFamily="18" charset="0"/>
              </a:rPr>
              <a:t>Communication &amp; Notification: Push Notifications:</a:t>
            </a:r>
            <a:r>
              <a:rPr lang="en-US" sz="1600" kern="100" dirty="0">
                <a:effectLst/>
                <a:latin typeface="Calibri" panose="020F0502020204030204" pitchFamily="34" charset="0"/>
                <a:ea typeface="Calibri" panose="020F0502020204030204" pitchFamily="34" charset="0"/>
                <a:cs typeface="Mangal" panose="02040503050203030202" pitchFamily="18" charset="0"/>
              </a:rPr>
              <a:t> Firebase Cloud Messaging, </a:t>
            </a:r>
            <a:r>
              <a:rPr lang="en-US" sz="1600" b="1" kern="100" dirty="0">
                <a:effectLst/>
                <a:latin typeface="Calibri" panose="020F0502020204030204" pitchFamily="34" charset="0"/>
                <a:ea typeface="Calibri" panose="020F0502020204030204" pitchFamily="34" charset="0"/>
                <a:cs typeface="Mangal" panose="02040503050203030202" pitchFamily="18" charset="0"/>
              </a:rPr>
              <a:t>Project Management &amp; Collaboration: Project Management:</a:t>
            </a:r>
            <a:r>
              <a:rPr lang="en-US" sz="1600" kern="100" dirty="0">
                <a:effectLst/>
                <a:latin typeface="Calibri" panose="020F0502020204030204" pitchFamily="34" charset="0"/>
                <a:ea typeface="Calibri" panose="020F0502020204030204" pitchFamily="34" charset="0"/>
                <a:cs typeface="Mangal" panose="02040503050203030202" pitchFamily="18" charset="0"/>
              </a:rPr>
              <a:t> Jira, Trello</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1600" b="1" kern="100" dirty="0">
                <a:effectLst/>
                <a:latin typeface="Calibri" panose="020F0502020204030204" pitchFamily="34" charset="0"/>
                <a:ea typeface="Calibri" panose="020F0502020204030204" pitchFamily="34" charset="0"/>
                <a:cs typeface="Mangal" panose="02040503050203030202" pitchFamily="18" charset="0"/>
              </a:rPr>
              <a:t>	Communication:</a:t>
            </a:r>
            <a:r>
              <a:rPr lang="en-US" sz="1600" kern="100" dirty="0">
                <a:effectLst/>
                <a:latin typeface="Calibri" panose="020F0502020204030204" pitchFamily="34" charset="0"/>
                <a:ea typeface="Calibri" panose="020F0502020204030204" pitchFamily="34" charset="0"/>
                <a:cs typeface="Mangal" panose="02040503050203030202" pitchFamily="18" charset="0"/>
              </a:rPr>
              <a:t> Microsoft Teams.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600" b="1" kern="100" dirty="0">
                <a:effectLst/>
                <a:latin typeface="Calibri" panose="020F0502020204030204" pitchFamily="34" charset="0"/>
                <a:ea typeface="Calibri" panose="020F0502020204030204" pitchFamily="34" charset="0"/>
                <a:cs typeface="Mangal" panose="02040503050203030202" pitchFamily="18" charset="0"/>
              </a:rPr>
              <a:t>APIs &amp; Integration: Nutrition Databases:</a:t>
            </a:r>
            <a:r>
              <a:rPr lang="en-US" sz="1600" kern="100" dirty="0">
                <a:effectLst/>
                <a:latin typeface="Calibri" panose="020F0502020204030204" pitchFamily="34" charset="0"/>
                <a:ea typeface="Calibri" panose="020F0502020204030204" pitchFamily="34" charset="0"/>
                <a:cs typeface="Mangal" panose="02040503050203030202" pitchFamily="18" charset="0"/>
              </a:rPr>
              <a:t> USDA Food Data Central, </a:t>
            </a:r>
            <a:r>
              <a:rPr lang="en-US" sz="1600" kern="100" dirty="0" err="1">
                <a:effectLst/>
                <a:latin typeface="Calibri" panose="020F0502020204030204" pitchFamily="34" charset="0"/>
                <a:ea typeface="Calibri" panose="020F0502020204030204" pitchFamily="34" charset="0"/>
                <a:cs typeface="Mangal" panose="02040503050203030202" pitchFamily="18" charset="0"/>
              </a:rPr>
              <a:t>Nutritionix</a:t>
            </a:r>
            <a:r>
              <a:rPr lang="en-US" sz="1600" kern="100" dirty="0">
                <a:effectLst/>
                <a:latin typeface="Calibri" panose="020F0502020204030204" pitchFamily="34" charset="0"/>
                <a:ea typeface="Calibri" panose="020F0502020204030204" pitchFamily="34" charset="0"/>
                <a:cs typeface="Mangal" panose="02040503050203030202" pitchFamily="18" charset="0"/>
              </a:rPr>
              <a:t> API</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lvl="0" indent="0">
              <a:lnSpc>
                <a:spcPct val="107000"/>
              </a:lnSpc>
              <a:spcAft>
                <a:spcPts val="800"/>
              </a:spcAft>
              <a:buSzPts val="1000"/>
              <a:buNone/>
              <a:tabLst>
                <a:tab pos="457200" algn="l"/>
              </a:tabLst>
            </a:pPr>
            <a:r>
              <a:rPr lang="en-US" sz="1600" b="1" kern="100" dirty="0">
                <a:effectLst/>
                <a:latin typeface="Calibri" panose="020F0502020204030204" pitchFamily="34" charset="0"/>
                <a:ea typeface="Calibri" panose="020F0502020204030204" pitchFamily="34" charset="0"/>
                <a:cs typeface="Mangal" panose="02040503050203030202" pitchFamily="18" charset="0"/>
              </a:rPr>
              <a:t>	Wearable Integration:</a:t>
            </a:r>
            <a:r>
              <a:rPr lang="en-US" sz="1600" kern="100" dirty="0">
                <a:effectLst/>
                <a:latin typeface="Calibri" panose="020F0502020204030204" pitchFamily="34" charset="0"/>
                <a:ea typeface="Calibri" panose="020F0502020204030204" pitchFamily="34" charset="0"/>
                <a:cs typeface="Mangal" panose="02040503050203030202" pitchFamily="18" charset="0"/>
              </a:rPr>
              <a:t> Google Fit API, Apple HealthKit AP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051FDDDB-4237-2FAB-E247-7B3C4EE3185D}"/>
              </a:ext>
            </a:extLst>
          </p:cNvPr>
          <p:cNvPicPr>
            <a:picLocks noChangeAspect="1"/>
          </p:cNvPicPr>
          <p:nvPr/>
        </p:nvPicPr>
        <p:blipFill>
          <a:blip r:embed="rId3"/>
          <a:srcRect b="7744"/>
          <a:stretch/>
        </p:blipFill>
        <p:spPr>
          <a:xfrm>
            <a:off x="1280345" y="1098958"/>
            <a:ext cx="9383067" cy="4597167"/>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777</Words>
  <Application>Microsoft Office PowerPoint</Application>
  <PresentationFormat>Widescreen</PresentationFormat>
  <Paragraphs>97</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Verdana</vt:lpstr>
      <vt:lpstr>Wingdings</vt:lpstr>
      <vt:lpstr>Bioinformatics</vt:lpstr>
      <vt:lpstr>HEALTH BUDDY</vt:lpstr>
      <vt:lpstr>Content</vt:lpstr>
      <vt:lpstr>Problem Statement Number: </vt:lpstr>
      <vt:lpstr>Github Link</vt:lpstr>
      <vt:lpstr>Analysis of Problem Statement</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Tilakraj Revankar</cp:lastModifiedBy>
  <cp:revision>49</cp:revision>
  <dcterms:modified xsi:type="dcterms:W3CDTF">2024-09-18T09:17:50Z</dcterms:modified>
</cp:coreProperties>
</file>