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acfcb63e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acfcb63e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b2db270d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5b2db270d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b2db270d_2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5b2db270d_2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5b2db270d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5b2db270d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5b2db270d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5b2db270d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5b2db270d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5b2db270d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5b2db270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5b2db270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5b2db270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5b2db270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5b2db270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5b2db270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5b2db270d_2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5b2db270d_2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946ac7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946ac7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5b2db270d_2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5b2db270d_2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5b2db270d_2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5b2db270d_2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596834a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596834a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The index file is initialized with a list of all paths and, for each path, a blob object and a set of attributes. [https://git-scm.com/docs/git]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5b2db270d_2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5b2db270d_2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 index file is initialized with a list of all paths and, for each path, a blob object and a set of attributes. [https://git-scm.com/docs/git]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5b2db270d_2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5b2db270d_2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For conflicting paths, the index file records up to three versions: stage 1 stores the version from the common ancestor, stage 2 from HEAD, and stage 3 from MERGE_HEAD [https://git-scm.com/docs/git-merge]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a24e30fd6_7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a24e30fd6_7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5b2db270d_2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5b2db270d_2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a24e30fd6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a24e30fd6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a24e30fd6_7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a24e30fd6_7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a24e30fd6_7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a24e30fd6_7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946ac77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946ac77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96834af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96834af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HEAD - содержит текущую ветку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config - файл с настройками текущего репозитория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description - используется только в GitWeb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info - содержит файл с масками игнорируемых файлов, которые по каким-либо причинам не добавлены в .gitignore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hooks - клиентские и серверные хуки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objects - хранилище объектов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refs - хранилище ссылок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96834af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96834af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96834af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96834af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</a:rPr>
              <a:t>Git is a content-addressable filesystem. Great. What does that mean? It means that at the core of Git is a simple key-value data store. You can insert any kind of content into it, and it will give you back a key that you can use to retrieve the content again at any time.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96834af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96834af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acfcb63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acfcb63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b2db270d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5b2db270d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 internals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commit</a:t>
            </a: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311700" y="1659150"/>
            <a:ext cx="2223000" cy="6681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1f3ced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third commit</a:t>
            </a:r>
            <a:endParaRPr sz="2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2" name="Google Shape;122;p22"/>
          <p:cNvSpPr/>
          <p:nvPr/>
        </p:nvSpPr>
        <p:spPr>
          <a:xfrm>
            <a:off x="311700" y="2967500"/>
            <a:ext cx="2223000" cy="6681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57e77f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second</a:t>
            </a:r>
            <a:r>
              <a:rPr lang="ru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commit</a:t>
            </a:r>
            <a:endParaRPr sz="2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11700" y="4275850"/>
            <a:ext cx="2223000" cy="6681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7110ed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first commit</a:t>
            </a:r>
            <a:endParaRPr sz="2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3173725" y="4275850"/>
            <a:ext cx="1209300" cy="6681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8cb223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tree</a:t>
            </a:r>
            <a:endParaRPr sz="2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22"/>
          <p:cNvSpPr/>
          <p:nvPr/>
        </p:nvSpPr>
        <p:spPr>
          <a:xfrm>
            <a:off x="5275550" y="4275850"/>
            <a:ext cx="1209300" cy="668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200">
                <a:latin typeface="Verdana"/>
                <a:ea typeface="Verdana"/>
                <a:cs typeface="Verdana"/>
                <a:sym typeface="Verdana"/>
              </a:rPr>
              <a:t>a906cb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Verdana"/>
                <a:ea typeface="Verdana"/>
                <a:cs typeface="Verdana"/>
                <a:sym typeface="Verdana"/>
              </a:rPr>
              <a:t>blob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3173725" y="2967500"/>
            <a:ext cx="1209300" cy="6681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296e56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tree</a:t>
            </a:r>
            <a:endParaRPr sz="2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5275550" y="2967500"/>
            <a:ext cx="1209300" cy="668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200">
                <a:latin typeface="Verdana"/>
                <a:ea typeface="Verdana"/>
                <a:cs typeface="Verdana"/>
                <a:sym typeface="Verdana"/>
              </a:rPr>
              <a:t>40bd00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Verdana"/>
                <a:ea typeface="Verdana"/>
                <a:cs typeface="Verdana"/>
                <a:sym typeface="Verdana"/>
              </a:rPr>
              <a:t>blob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3173725" y="1659150"/>
            <a:ext cx="1209300" cy="6681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63c918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tree</a:t>
            </a:r>
            <a:endParaRPr sz="2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9" name="Google Shape;129;p22"/>
          <p:cNvSpPr/>
          <p:nvPr/>
        </p:nvSpPr>
        <p:spPr>
          <a:xfrm>
            <a:off x="5275550" y="349600"/>
            <a:ext cx="1209300" cy="6681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99f1a6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tree</a:t>
            </a:r>
            <a:endParaRPr sz="2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7453575" y="349600"/>
            <a:ext cx="1209300" cy="668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200">
                <a:latin typeface="Verdana"/>
                <a:ea typeface="Verdana"/>
                <a:cs typeface="Verdana"/>
                <a:sym typeface="Verdana"/>
              </a:rPr>
              <a:t>47c634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Verdana"/>
                <a:ea typeface="Verdana"/>
                <a:cs typeface="Verdana"/>
                <a:sym typeface="Verdana"/>
              </a:rPr>
              <a:t>blob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31" name="Google Shape;131;p22"/>
          <p:cNvCxnSpPr>
            <a:stCxn id="121" idx="3"/>
            <a:endCxn id="128" idx="1"/>
          </p:cNvCxnSpPr>
          <p:nvPr/>
        </p:nvCxnSpPr>
        <p:spPr>
          <a:xfrm>
            <a:off x="2534700" y="1993200"/>
            <a:ext cx="63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2"/>
          <p:cNvCxnSpPr>
            <a:stCxn id="122" idx="3"/>
            <a:endCxn id="126" idx="1"/>
          </p:cNvCxnSpPr>
          <p:nvPr/>
        </p:nvCxnSpPr>
        <p:spPr>
          <a:xfrm>
            <a:off x="2534700" y="3301550"/>
            <a:ext cx="63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2"/>
          <p:cNvCxnSpPr>
            <a:stCxn id="123" idx="3"/>
            <a:endCxn id="124" idx="1"/>
          </p:cNvCxnSpPr>
          <p:nvPr/>
        </p:nvCxnSpPr>
        <p:spPr>
          <a:xfrm>
            <a:off x="2534700" y="4609900"/>
            <a:ext cx="63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2"/>
          <p:cNvCxnSpPr>
            <a:stCxn id="121" idx="2"/>
            <a:endCxn id="122" idx="0"/>
          </p:cNvCxnSpPr>
          <p:nvPr/>
        </p:nvCxnSpPr>
        <p:spPr>
          <a:xfrm>
            <a:off x="1423200" y="2327250"/>
            <a:ext cx="0" cy="6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2"/>
          <p:cNvCxnSpPr>
            <a:stCxn id="122" idx="2"/>
            <a:endCxn id="123" idx="0"/>
          </p:cNvCxnSpPr>
          <p:nvPr/>
        </p:nvCxnSpPr>
        <p:spPr>
          <a:xfrm>
            <a:off x="1423200" y="3635600"/>
            <a:ext cx="0" cy="6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2"/>
          <p:cNvCxnSpPr>
            <a:stCxn id="124" idx="3"/>
            <a:endCxn id="125" idx="1"/>
          </p:cNvCxnSpPr>
          <p:nvPr/>
        </p:nvCxnSpPr>
        <p:spPr>
          <a:xfrm>
            <a:off x="4383025" y="4609900"/>
            <a:ext cx="89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22"/>
          <p:cNvSpPr txBox="1"/>
          <p:nvPr/>
        </p:nvSpPr>
        <p:spPr>
          <a:xfrm>
            <a:off x="4343425" y="4390775"/>
            <a:ext cx="9717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Verdana"/>
                <a:ea typeface="Verdana"/>
                <a:cs typeface="Verdana"/>
                <a:sym typeface="Verdana"/>
              </a:rPr>
              <a:t>README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38" name="Google Shape;138;p22"/>
          <p:cNvCxnSpPr/>
          <p:nvPr/>
        </p:nvCxnSpPr>
        <p:spPr>
          <a:xfrm>
            <a:off x="4399100" y="3471850"/>
            <a:ext cx="916200" cy="8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2"/>
          <p:cNvSpPr txBox="1"/>
          <p:nvPr/>
        </p:nvSpPr>
        <p:spPr>
          <a:xfrm>
            <a:off x="4399100" y="3851288"/>
            <a:ext cx="971700" cy="18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Verdana"/>
                <a:ea typeface="Verdana"/>
                <a:cs typeface="Verdana"/>
                <a:sym typeface="Verdana"/>
              </a:rPr>
              <a:t>README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5275550" y="1658550"/>
            <a:ext cx="1209300" cy="668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200">
                <a:latin typeface="Verdana"/>
                <a:ea typeface="Verdana"/>
                <a:cs typeface="Verdana"/>
                <a:sym typeface="Verdana"/>
              </a:rPr>
              <a:t>8f9413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Verdana"/>
                <a:ea typeface="Verdana"/>
                <a:cs typeface="Verdana"/>
                <a:sym typeface="Verdana"/>
              </a:rPr>
              <a:t>blob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41" name="Google Shape;141;p22"/>
          <p:cNvCxnSpPr>
            <a:stCxn id="126" idx="3"/>
            <a:endCxn id="127" idx="1"/>
          </p:cNvCxnSpPr>
          <p:nvPr/>
        </p:nvCxnSpPr>
        <p:spPr>
          <a:xfrm>
            <a:off x="4383025" y="3301550"/>
            <a:ext cx="89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2"/>
          <p:cNvSpPr txBox="1"/>
          <p:nvPr/>
        </p:nvSpPr>
        <p:spPr>
          <a:xfrm>
            <a:off x="4371350" y="3082425"/>
            <a:ext cx="9717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Verdana"/>
                <a:ea typeface="Verdana"/>
                <a:cs typeface="Verdana"/>
                <a:sym typeface="Verdana"/>
              </a:rPr>
              <a:t>Rakefile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43" name="Google Shape;143;p22"/>
          <p:cNvCxnSpPr>
            <a:stCxn id="128" idx="3"/>
            <a:endCxn id="140" idx="1"/>
          </p:cNvCxnSpPr>
          <p:nvPr/>
        </p:nvCxnSpPr>
        <p:spPr>
          <a:xfrm flipH="1" rot="10800000">
            <a:off x="4383025" y="1992600"/>
            <a:ext cx="8925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2"/>
          <p:cNvSpPr txBox="1"/>
          <p:nvPr/>
        </p:nvSpPr>
        <p:spPr>
          <a:xfrm>
            <a:off x="4343425" y="1774075"/>
            <a:ext cx="9717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Verdana"/>
                <a:ea typeface="Verdana"/>
                <a:cs typeface="Verdana"/>
                <a:sym typeface="Verdana"/>
              </a:rPr>
              <a:t>Rakefile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45" name="Google Shape;145;p22"/>
          <p:cNvCxnSpPr/>
          <p:nvPr/>
        </p:nvCxnSpPr>
        <p:spPr>
          <a:xfrm flipH="1" rot="10800000">
            <a:off x="4358475" y="997750"/>
            <a:ext cx="932100" cy="6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2"/>
          <p:cNvSpPr txBox="1"/>
          <p:nvPr/>
        </p:nvSpPr>
        <p:spPr>
          <a:xfrm>
            <a:off x="4399100" y="1179231"/>
            <a:ext cx="971700" cy="23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Verdana"/>
                <a:ea typeface="Verdana"/>
                <a:cs typeface="Verdana"/>
                <a:sym typeface="Verdana"/>
              </a:rPr>
              <a:t>lib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47" name="Google Shape;147;p22"/>
          <p:cNvCxnSpPr>
            <a:stCxn id="129" idx="3"/>
            <a:endCxn id="130" idx="1"/>
          </p:cNvCxnSpPr>
          <p:nvPr/>
        </p:nvCxnSpPr>
        <p:spPr>
          <a:xfrm>
            <a:off x="6484850" y="683650"/>
            <a:ext cx="96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2"/>
          <p:cNvCxnSpPr>
            <a:stCxn id="128" idx="0"/>
          </p:cNvCxnSpPr>
          <p:nvPr/>
        </p:nvCxnSpPr>
        <p:spPr>
          <a:xfrm flipH="1" rot="10800000">
            <a:off x="3778375" y="171750"/>
            <a:ext cx="1250700" cy="14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2"/>
          <p:cNvCxnSpPr/>
          <p:nvPr/>
        </p:nvCxnSpPr>
        <p:spPr>
          <a:xfrm>
            <a:off x="5020850" y="188075"/>
            <a:ext cx="378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2"/>
          <p:cNvCxnSpPr/>
          <p:nvPr/>
        </p:nvCxnSpPr>
        <p:spPr>
          <a:xfrm>
            <a:off x="8774200" y="188075"/>
            <a:ext cx="0" cy="43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2"/>
          <p:cNvCxnSpPr>
            <a:endCxn id="125" idx="3"/>
          </p:cNvCxnSpPr>
          <p:nvPr/>
        </p:nvCxnSpPr>
        <p:spPr>
          <a:xfrm rot="10800000">
            <a:off x="6484850" y="4609900"/>
            <a:ext cx="22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2"/>
          <p:cNvSpPr txBox="1"/>
          <p:nvPr/>
        </p:nvSpPr>
        <p:spPr>
          <a:xfrm>
            <a:off x="3852775" y="857550"/>
            <a:ext cx="971700" cy="16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Verdana"/>
                <a:ea typeface="Verdana"/>
                <a:cs typeface="Verdana"/>
                <a:sym typeface="Verdana"/>
              </a:rPr>
              <a:t>README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6415800" y="445025"/>
            <a:ext cx="11073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Verdana"/>
                <a:ea typeface="Verdana"/>
                <a:cs typeface="Verdana"/>
                <a:sym typeface="Verdana"/>
              </a:rPr>
              <a:t>simplegit.rb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tag (tag object, annotated tag)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1400">
                <a:latin typeface="Courier New"/>
                <a:ea typeface="Courier New"/>
                <a:cs typeface="Courier New"/>
                <a:sym typeface="Courier New"/>
              </a:rPr>
              <a:t>$ git cat-file -p 7c4a8d09ca3762af61e59520943dc26494f8941b</a:t>
            </a:r>
            <a:br>
              <a:rPr b="1" lang="ru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object 1f3ced434a23c85350719fac660d8f253dcd1c76</a:t>
            </a:r>
            <a:br>
              <a:rPr lang="ru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type commit</a:t>
            </a:r>
            <a:br>
              <a:rPr lang="ru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tag v0.1</a:t>
            </a:r>
            <a:br>
              <a:rPr lang="ru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tagger John Doe &lt;john.doe@gmail.com&gt; 1470498680 +0700</a:t>
            </a:r>
            <a:br>
              <a:rPr lang="ru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Release 0.1</a:t>
            </a:r>
            <a:br>
              <a:rPr lang="ru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-----BEGIN PGP SIGNATURE-----</a:t>
            </a:r>
            <a:br>
              <a:rPr lang="ru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Version: GnuPG v1.4.6 (GNU/Linux)</a:t>
            </a:r>
            <a:br>
              <a:rPr lang="ru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iD8DBQBF0lGqwMbZpPMRm5oRAuRiAJ9ohBLd7s2kqjkKlq1qqC57SbnmzQCd</a:t>
            </a: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4uinLE/L9aUXdWeTFPron96DLA==2E+0</a:t>
            </a:r>
            <a:br>
              <a:rPr lang="ru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-----END PGP SIGNATURE-----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tag (tag object, annotated tag)</a:t>
            </a:r>
            <a:endParaRPr/>
          </a:p>
        </p:txBody>
      </p:sp>
      <p:sp>
        <p:nvSpPr>
          <p:cNvPr id="165" name="Google Shape;165;p24"/>
          <p:cNvSpPr/>
          <p:nvPr/>
        </p:nvSpPr>
        <p:spPr>
          <a:xfrm>
            <a:off x="2178125" y="1906350"/>
            <a:ext cx="1694700" cy="5094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1f3ced</a:t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third commit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2178125" y="2903774"/>
            <a:ext cx="1694700" cy="5094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57e77f</a:t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second commit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2178125" y="3901199"/>
            <a:ext cx="1694700" cy="5094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7110ed</a:t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first commit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4360007" y="3901199"/>
            <a:ext cx="921900" cy="5094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8cb223</a:t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tree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5962346" y="3901199"/>
            <a:ext cx="921900" cy="509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000">
                <a:latin typeface="Verdana"/>
                <a:ea typeface="Verdana"/>
                <a:cs typeface="Verdana"/>
                <a:sym typeface="Verdana"/>
              </a:rPr>
              <a:t>a906cb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Verdana"/>
                <a:ea typeface="Verdana"/>
                <a:cs typeface="Verdana"/>
                <a:sym typeface="Verdana"/>
              </a:rPr>
              <a:t>blob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4360007" y="2903774"/>
            <a:ext cx="921900" cy="5094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296e56</a:t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tree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5962346" y="2903774"/>
            <a:ext cx="921900" cy="509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000">
                <a:latin typeface="Verdana"/>
                <a:ea typeface="Verdana"/>
                <a:cs typeface="Verdana"/>
                <a:sym typeface="Verdana"/>
              </a:rPr>
              <a:t>40bd00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Verdana"/>
                <a:ea typeface="Verdana"/>
                <a:cs typeface="Verdana"/>
                <a:sym typeface="Verdana"/>
              </a:rPr>
              <a:t>blob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4360007" y="1906350"/>
            <a:ext cx="921900" cy="5094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63c918</a:t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tree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5962346" y="908010"/>
            <a:ext cx="921900" cy="5094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99f1a6</a:t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tree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7622776" y="908010"/>
            <a:ext cx="921900" cy="509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000">
                <a:latin typeface="Verdana"/>
                <a:ea typeface="Verdana"/>
                <a:cs typeface="Verdana"/>
                <a:sym typeface="Verdana"/>
              </a:rPr>
              <a:t>47c634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Verdana"/>
                <a:ea typeface="Verdana"/>
                <a:cs typeface="Verdana"/>
                <a:sym typeface="Verdana"/>
              </a:rPr>
              <a:t>blob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75" name="Google Shape;175;p24"/>
          <p:cNvCxnSpPr>
            <a:stCxn id="165" idx="3"/>
            <a:endCxn id="172" idx="1"/>
          </p:cNvCxnSpPr>
          <p:nvPr/>
        </p:nvCxnSpPr>
        <p:spPr>
          <a:xfrm>
            <a:off x="3872825" y="2161050"/>
            <a:ext cx="48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4"/>
          <p:cNvCxnSpPr>
            <a:stCxn id="166" idx="3"/>
            <a:endCxn id="170" idx="1"/>
          </p:cNvCxnSpPr>
          <p:nvPr/>
        </p:nvCxnSpPr>
        <p:spPr>
          <a:xfrm>
            <a:off x="3872825" y="3158474"/>
            <a:ext cx="48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4"/>
          <p:cNvCxnSpPr>
            <a:stCxn id="167" idx="3"/>
            <a:endCxn id="168" idx="1"/>
          </p:cNvCxnSpPr>
          <p:nvPr/>
        </p:nvCxnSpPr>
        <p:spPr>
          <a:xfrm>
            <a:off x="3872825" y="4155899"/>
            <a:ext cx="48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4"/>
          <p:cNvCxnSpPr>
            <a:stCxn id="165" idx="2"/>
            <a:endCxn id="166" idx="0"/>
          </p:cNvCxnSpPr>
          <p:nvPr/>
        </p:nvCxnSpPr>
        <p:spPr>
          <a:xfrm>
            <a:off x="3025475" y="2415750"/>
            <a:ext cx="0" cy="4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4"/>
          <p:cNvCxnSpPr>
            <a:stCxn id="166" idx="2"/>
            <a:endCxn id="167" idx="0"/>
          </p:cNvCxnSpPr>
          <p:nvPr/>
        </p:nvCxnSpPr>
        <p:spPr>
          <a:xfrm>
            <a:off x="3025475" y="3413174"/>
            <a:ext cx="0" cy="4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4"/>
          <p:cNvCxnSpPr>
            <a:stCxn id="168" idx="3"/>
            <a:endCxn id="169" idx="1"/>
          </p:cNvCxnSpPr>
          <p:nvPr/>
        </p:nvCxnSpPr>
        <p:spPr>
          <a:xfrm>
            <a:off x="5281907" y="4155899"/>
            <a:ext cx="68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4"/>
          <p:cNvSpPr txBox="1"/>
          <p:nvPr/>
        </p:nvSpPr>
        <p:spPr>
          <a:xfrm>
            <a:off x="5251735" y="3988813"/>
            <a:ext cx="740700" cy="1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Verdana"/>
                <a:ea typeface="Verdana"/>
                <a:cs typeface="Verdana"/>
                <a:sym typeface="Verdana"/>
              </a:rPr>
              <a:t>README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82" name="Google Shape;182;p24"/>
          <p:cNvCxnSpPr/>
          <p:nvPr/>
        </p:nvCxnSpPr>
        <p:spPr>
          <a:xfrm>
            <a:off x="5294179" y="3288267"/>
            <a:ext cx="698400" cy="63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4"/>
          <p:cNvSpPr txBox="1"/>
          <p:nvPr/>
        </p:nvSpPr>
        <p:spPr>
          <a:xfrm>
            <a:off x="5294179" y="3577533"/>
            <a:ext cx="740700" cy="14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Verdana"/>
                <a:ea typeface="Verdana"/>
                <a:cs typeface="Verdana"/>
                <a:sym typeface="Verdana"/>
              </a:rPr>
              <a:t>README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5962346" y="1905892"/>
            <a:ext cx="921900" cy="509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000">
                <a:latin typeface="Verdana"/>
                <a:ea typeface="Verdana"/>
                <a:cs typeface="Verdana"/>
                <a:sym typeface="Verdana"/>
              </a:rPr>
              <a:t>8f9413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Verdana"/>
                <a:ea typeface="Verdana"/>
                <a:cs typeface="Verdana"/>
                <a:sym typeface="Verdana"/>
              </a:rPr>
              <a:t>blob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85" name="Google Shape;185;p24"/>
          <p:cNvCxnSpPr>
            <a:stCxn id="170" idx="3"/>
            <a:endCxn id="171" idx="1"/>
          </p:cNvCxnSpPr>
          <p:nvPr/>
        </p:nvCxnSpPr>
        <p:spPr>
          <a:xfrm>
            <a:off x="5281907" y="3158474"/>
            <a:ext cx="68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4"/>
          <p:cNvSpPr txBox="1"/>
          <p:nvPr/>
        </p:nvSpPr>
        <p:spPr>
          <a:xfrm>
            <a:off x="5273023" y="2991388"/>
            <a:ext cx="740700" cy="1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Verdana"/>
                <a:ea typeface="Verdana"/>
                <a:cs typeface="Verdana"/>
                <a:sym typeface="Verdana"/>
              </a:rPr>
              <a:t>Rakefile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87" name="Google Shape;187;p24"/>
          <p:cNvCxnSpPr>
            <a:stCxn id="172" idx="3"/>
            <a:endCxn id="184" idx="1"/>
          </p:cNvCxnSpPr>
          <p:nvPr/>
        </p:nvCxnSpPr>
        <p:spPr>
          <a:xfrm flipH="1" rot="10800000">
            <a:off x="5281907" y="2160450"/>
            <a:ext cx="6804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4"/>
          <p:cNvSpPr txBox="1"/>
          <p:nvPr/>
        </p:nvSpPr>
        <p:spPr>
          <a:xfrm>
            <a:off x="5251735" y="1993963"/>
            <a:ext cx="740700" cy="1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Verdana"/>
                <a:ea typeface="Verdana"/>
                <a:cs typeface="Verdana"/>
                <a:sym typeface="Verdana"/>
              </a:rPr>
              <a:t>Rakefile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89" name="Google Shape;189;p24"/>
          <p:cNvCxnSpPr/>
          <p:nvPr/>
        </p:nvCxnSpPr>
        <p:spPr>
          <a:xfrm flipH="1" rot="10800000">
            <a:off x="5263208" y="1402262"/>
            <a:ext cx="710400" cy="51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4"/>
          <p:cNvSpPr txBox="1"/>
          <p:nvPr/>
        </p:nvSpPr>
        <p:spPr>
          <a:xfrm>
            <a:off x="5294179" y="1540482"/>
            <a:ext cx="740700" cy="18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Verdana"/>
                <a:ea typeface="Verdana"/>
                <a:cs typeface="Verdana"/>
                <a:sym typeface="Verdana"/>
              </a:rPr>
              <a:t>lib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91" name="Google Shape;191;p24"/>
          <p:cNvCxnSpPr>
            <a:stCxn id="173" idx="3"/>
            <a:endCxn id="174" idx="1"/>
          </p:cNvCxnSpPr>
          <p:nvPr/>
        </p:nvCxnSpPr>
        <p:spPr>
          <a:xfrm>
            <a:off x="6884246" y="1162710"/>
            <a:ext cx="73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4"/>
          <p:cNvCxnSpPr>
            <a:stCxn id="172" idx="0"/>
          </p:cNvCxnSpPr>
          <p:nvPr/>
        </p:nvCxnSpPr>
        <p:spPr>
          <a:xfrm flipH="1" rot="10800000">
            <a:off x="4820957" y="772350"/>
            <a:ext cx="953700" cy="113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4"/>
          <p:cNvCxnSpPr/>
          <p:nvPr/>
        </p:nvCxnSpPr>
        <p:spPr>
          <a:xfrm>
            <a:off x="5768173" y="784871"/>
            <a:ext cx="288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4"/>
          <p:cNvCxnSpPr/>
          <p:nvPr/>
        </p:nvCxnSpPr>
        <p:spPr>
          <a:xfrm>
            <a:off x="8629562" y="784871"/>
            <a:ext cx="0" cy="33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4"/>
          <p:cNvCxnSpPr>
            <a:endCxn id="169" idx="3"/>
          </p:cNvCxnSpPr>
          <p:nvPr/>
        </p:nvCxnSpPr>
        <p:spPr>
          <a:xfrm rot="10800000">
            <a:off x="6884246" y="4155899"/>
            <a:ext cx="175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4"/>
          <p:cNvSpPr txBox="1"/>
          <p:nvPr/>
        </p:nvSpPr>
        <p:spPr>
          <a:xfrm>
            <a:off x="4877685" y="1295247"/>
            <a:ext cx="740700" cy="12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Verdana"/>
                <a:ea typeface="Verdana"/>
                <a:cs typeface="Verdana"/>
                <a:sym typeface="Verdana"/>
              </a:rPr>
              <a:t>README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6779311" y="980750"/>
            <a:ext cx="953700" cy="1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Verdana"/>
                <a:ea typeface="Verdana"/>
                <a:cs typeface="Verdana"/>
                <a:sym typeface="Verdana"/>
              </a:rPr>
              <a:t>simpegit.rb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387300" y="1905900"/>
            <a:ext cx="1177500" cy="5094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7c4a8d</a:t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v0.1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99" name="Google Shape;199;p24"/>
          <p:cNvCxnSpPr>
            <a:stCxn id="198" idx="3"/>
            <a:endCxn id="165" idx="1"/>
          </p:cNvCxnSpPr>
          <p:nvPr/>
        </p:nvCxnSpPr>
        <p:spPr>
          <a:xfrm>
            <a:off x="1564800" y="2160600"/>
            <a:ext cx="6132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References</a:t>
            </a:r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Courier New"/>
                <a:ea typeface="Courier New"/>
                <a:cs typeface="Courier New"/>
                <a:sym typeface="Courier New"/>
              </a:rPr>
              <a:t>$ ls -F1 .git/refs</a:t>
            </a:r>
            <a:br>
              <a:rPr b="1" lang="ru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latin typeface="Courier New"/>
                <a:ea typeface="Courier New"/>
                <a:cs typeface="Courier New"/>
                <a:sym typeface="Courier New"/>
              </a:rPr>
              <a:t>heads/</a:t>
            </a:r>
            <a:br>
              <a:rPr lang="ru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latin typeface="Courier New"/>
                <a:ea typeface="Courier New"/>
                <a:cs typeface="Courier New"/>
                <a:sym typeface="Courier New"/>
              </a:rPr>
              <a:t>remotes/</a:t>
            </a:r>
            <a:br>
              <a:rPr lang="ru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latin typeface="Courier New"/>
                <a:ea typeface="Courier New"/>
                <a:cs typeface="Courier New"/>
                <a:sym typeface="Courier New"/>
              </a:rPr>
              <a:t>tags/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branch</a:t>
            </a:r>
            <a:endParaRPr/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Courier New"/>
                <a:ea typeface="Courier New"/>
                <a:cs typeface="Courier New"/>
                <a:sym typeface="Courier New"/>
              </a:rPr>
              <a:t>$ echo 1f3ced434a23c85350719fac660d8f253dcd1c76 &gt; \</a:t>
            </a:r>
            <a:br>
              <a:rPr b="1" lang="ru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 sz="2000">
                <a:latin typeface="Courier New"/>
                <a:ea typeface="Courier New"/>
                <a:cs typeface="Courier New"/>
                <a:sym typeface="Courier New"/>
              </a:rPr>
              <a:t>.git/refs/heads/master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 sz="2000">
                <a:latin typeface="Courier New"/>
                <a:ea typeface="Courier New"/>
                <a:cs typeface="Courier New"/>
                <a:sym typeface="Courier New"/>
              </a:rPr>
              <a:t>$ git log --oneline master</a:t>
            </a:r>
            <a:br>
              <a:rPr b="1" lang="ru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000">
                <a:latin typeface="Courier New"/>
                <a:ea typeface="Courier New"/>
                <a:cs typeface="Courier New"/>
                <a:sym typeface="Courier New"/>
              </a:rPr>
              <a:t>1f3ced third commit</a:t>
            </a:r>
            <a:br>
              <a:rPr lang="ru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000">
                <a:latin typeface="Courier New"/>
                <a:ea typeface="Courier New"/>
                <a:cs typeface="Courier New"/>
                <a:sym typeface="Courier New"/>
              </a:rPr>
              <a:t>57e77f second commit</a:t>
            </a:r>
            <a:br>
              <a:rPr lang="ru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000">
                <a:latin typeface="Courier New"/>
                <a:ea typeface="Courier New"/>
                <a:cs typeface="Courier New"/>
                <a:sym typeface="Courier New"/>
              </a:rPr>
              <a:t>7110ed first commit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branch</a:t>
            </a:r>
            <a:endParaRPr/>
          </a:p>
        </p:txBody>
      </p:sp>
      <p:sp>
        <p:nvSpPr>
          <p:cNvPr id="217" name="Google Shape;217;p27"/>
          <p:cNvSpPr/>
          <p:nvPr/>
        </p:nvSpPr>
        <p:spPr>
          <a:xfrm>
            <a:off x="2482925" y="1982550"/>
            <a:ext cx="1694700" cy="5094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1f3ced</a:t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third commit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8" name="Google Shape;218;p27"/>
          <p:cNvSpPr/>
          <p:nvPr/>
        </p:nvSpPr>
        <p:spPr>
          <a:xfrm>
            <a:off x="2482925" y="2979974"/>
            <a:ext cx="1694700" cy="5094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57e77f</a:t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second commit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9" name="Google Shape;219;p27"/>
          <p:cNvSpPr/>
          <p:nvPr/>
        </p:nvSpPr>
        <p:spPr>
          <a:xfrm>
            <a:off x="2482925" y="3977399"/>
            <a:ext cx="1694700" cy="5094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7110ed</a:t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first commit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0" name="Google Shape;220;p27"/>
          <p:cNvSpPr/>
          <p:nvPr/>
        </p:nvSpPr>
        <p:spPr>
          <a:xfrm>
            <a:off x="4664807" y="3977399"/>
            <a:ext cx="921900" cy="5094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8cb223</a:t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tree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p27"/>
          <p:cNvSpPr/>
          <p:nvPr/>
        </p:nvSpPr>
        <p:spPr>
          <a:xfrm>
            <a:off x="6267146" y="3977399"/>
            <a:ext cx="921900" cy="509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000">
                <a:latin typeface="Verdana"/>
                <a:ea typeface="Verdana"/>
                <a:cs typeface="Verdana"/>
                <a:sym typeface="Verdana"/>
              </a:rPr>
              <a:t>a906cb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Verdana"/>
                <a:ea typeface="Verdana"/>
                <a:cs typeface="Verdana"/>
                <a:sym typeface="Verdana"/>
              </a:rPr>
              <a:t>blob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Google Shape;222;p27"/>
          <p:cNvSpPr/>
          <p:nvPr/>
        </p:nvSpPr>
        <p:spPr>
          <a:xfrm>
            <a:off x="4664807" y="2979974"/>
            <a:ext cx="921900" cy="5094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296e56</a:t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tree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Google Shape;223;p27"/>
          <p:cNvSpPr/>
          <p:nvPr/>
        </p:nvSpPr>
        <p:spPr>
          <a:xfrm>
            <a:off x="6267146" y="2979974"/>
            <a:ext cx="921900" cy="509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000">
                <a:latin typeface="Verdana"/>
                <a:ea typeface="Verdana"/>
                <a:cs typeface="Verdana"/>
                <a:sym typeface="Verdana"/>
              </a:rPr>
              <a:t>40bd00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Verdana"/>
                <a:ea typeface="Verdana"/>
                <a:cs typeface="Verdana"/>
                <a:sym typeface="Verdana"/>
              </a:rPr>
              <a:t>blob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4" name="Google Shape;224;p27"/>
          <p:cNvSpPr/>
          <p:nvPr/>
        </p:nvSpPr>
        <p:spPr>
          <a:xfrm>
            <a:off x="4664807" y="1982550"/>
            <a:ext cx="921900" cy="5094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63c918</a:t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tree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5" name="Google Shape;225;p27"/>
          <p:cNvSpPr/>
          <p:nvPr/>
        </p:nvSpPr>
        <p:spPr>
          <a:xfrm>
            <a:off x="6267146" y="984210"/>
            <a:ext cx="921900" cy="5094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99f1a6</a:t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tree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p27"/>
          <p:cNvSpPr/>
          <p:nvPr/>
        </p:nvSpPr>
        <p:spPr>
          <a:xfrm>
            <a:off x="7927576" y="984210"/>
            <a:ext cx="921900" cy="509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000">
                <a:latin typeface="Verdana"/>
                <a:ea typeface="Verdana"/>
                <a:cs typeface="Verdana"/>
                <a:sym typeface="Verdana"/>
              </a:rPr>
              <a:t>47c634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Verdana"/>
                <a:ea typeface="Verdana"/>
                <a:cs typeface="Verdana"/>
                <a:sym typeface="Verdana"/>
              </a:rPr>
              <a:t>blob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27" name="Google Shape;227;p27"/>
          <p:cNvCxnSpPr>
            <a:stCxn id="217" idx="3"/>
            <a:endCxn id="224" idx="1"/>
          </p:cNvCxnSpPr>
          <p:nvPr/>
        </p:nvCxnSpPr>
        <p:spPr>
          <a:xfrm>
            <a:off x="4177625" y="2237250"/>
            <a:ext cx="48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7"/>
          <p:cNvCxnSpPr>
            <a:stCxn id="218" idx="3"/>
            <a:endCxn id="222" idx="1"/>
          </p:cNvCxnSpPr>
          <p:nvPr/>
        </p:nvCxnSpPr>
        <p:spPr>
          <a:xfrm>
            <a:off x="4177625" y="3234674"/>
            <a:ext cx="48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7"/>
          <p:cNvCxnSpPr>
            <a:stCxn id="219" idx="3"/>
            <a:endCxn id="220" idx="1"/>
          </p:cNvCxnSpPr>
          <p:nvPr/>
        </p:nvCxnSpPr>
        <p:spPr>
          <a:xfrm>
            <a:off x="4177625" y="4232099"/>
            <a:ext cx="48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7"/>
          <p:cNvCxnSpPr>
            <a:stCxn id="217" idx="2"/>
            <a:endCxn id="218" idx="0"/>
          </p:cNvCxnSpPr>
          <p:nvPr/>
        </p:nvCxnSpPr>
        <p:spPr>
          <a:xfrm>
            <a:off x="3330275" y="2491950"/>
            <a:ext cx="0" cy="4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7"/>
          <p:cNvCxnSpPr>
            <a:stCxn id="218" idx="2"/>
            <a:endCxn id="219" idx="0"/>
          </p:cNvCxnSpPr>
          <p:nvPr/>
        </p:nvCxnSpPr>
        <p:spPr>
          <a:xfrm>
            <a:off x="3330275" y="3489374"/>
            <a:ext cx="0" cy="4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7"/>
          <p:cNvCxnSpPr>
            <a:stCxn id="220" idx="3"/>
            <a:endCxn id="221" idx="1"/>
          </p:cNvCxnSpPr>
          <p:nvPr/>
        </p:nvCxnSpPr>
        <p:spPr>
          <a:xfrm>
            <a:off x="5586707" y="4232099"/>
            <a:ext cx="68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p27"/>
          <p:cNvSpPr txBox="1"/>
          <p:nvPr/>
        </p:nvSpPr>
        <p:spPr>
          <a:xfrm>
            <a:off x="5556535" y="4065013"/>
            <a:ext cx="740700" cy="1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Verdana"/>
                <a:ea typeface="Verdana"/>
                <a:cs typeface="Verdana"/>
                <a:sym typeface="Verdana"/>
              </a:rPr>
              <a:t>README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34" name="Google Shape;234;p27"/>
          <p:cNvCxnSpPr/>
          <p:nvPr/>
        </p:nvCxnSpPr>
        <p:spPr>
          <a:xfrm>
            <a:off x="5598979" y="3364467"/>
            <a:ext cx="698400" cy="63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27"/>
          <p:cNvSpPr txBox="1"/>
          <p:nvPr/>
        </p:nvSpPr>
        <p:spPr>
          <a:xfrm>
            <a:off x="5598979" y="3653733"/>
            <a:ext cx="740700" cy="14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Verdana"/>
                <a:ea typeface="Verdana"/>
                <a:cs typeface="Verdana"/>
                <a:sym typeface="Verdana"/>
              </a:rPr>
              <a:t>README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6" name="Google Shape;236;p27"/>
          <p:cNvSpPr/>
          <p:nvPr/>
        </p:nvSpPr>
        <p:spPr>
          <a:xfrm>
            <a:off x="6267146" y="1982092"/>
            <a:ext cx="921900" cy="509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000">
                <a:latin typeface="Verdana"/>
                <a:ea typeface="Verdana"/>
                <a:cs typeface="Verdana"/>
                <a:sym typeface="Verdana"/>
              </a:rPr>
              <a:t>8f9413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Verdana"/>
                <a:ea typeface="Verdana"/>
                <a:cs typeface="Verdana"/>
                <a:sym typeface="Verdana"/>
              </a:rPr>
              <a:t>blob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37" name="Google Shape;237;p27"/>
          <p:cNvCxnSpPr>
            <a:stCxn id="222" idx="3"/>
            <a:endCxn id="223" idx="1"/>
          </p:cNvCxnSpPr>
          <p:nvPr/>
        </p:nvCxnSpPr>
        <p:spPr>
          <a:xfrm>
            <a:off x="5586707" y="3234674"/>
            <a:ext cx="68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27"/>
          <p:cNvSpPr txBox="1"/>
          <p:nvPr/>
        </p:nvSpPr>
        <p:spPr>
          <a:xfrm>
            <a:off x="5577823" y="3067588"/>
            <a:ext cx="740700" cy="1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Verdana"/>
                <a:ea typeface="Verdana"/>
                <a:cs typeface="Verdana"/>
                <a:sym typeface="Verdana"/>
              </a:rPr>
              <a:t>Rakefile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39" name="Google Shape;239;p27"/>
          <p:cNvCxnSpPr>
            <a:stCxn id="224" idx="3"/>
            <a:endCxn id="236" idx="1"/>
          </p:cNvCxnSpPr>
          <p:nvPr/>
        </p:nvCxnSpPr>
        <p:spPr>
          <a:xfrm flipH="1" rot="10800000">
            <a:off x="5586707" y="2236650"/>
            <a:ext cx="6804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27"/>
          <p:cNvSpPr txBox="1"/>
          <p:nvPr/>
        </p:nvSpPr>
        <p:spPr>
          <a:xfrm>
            <a:off x="5556535" y="2070163"/>
            <a:ext cx="740700" cy="1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Verdana"/>
                <a:ea typeface="Verdana"/>
                <a:cs typeface="Verdana"/>
                <a:sym typeface="Verdana"/>
              </a:rPr>
              <a:t>Rakefile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41" name="Google Shape;241;p27"/>
          <p:cNvCxnSpPr/>
          <p:nvPr/>
        </p:nvCxnSpPr>
        <p:spPr>
          <a:xfrm flipH="1" rot="10800000">
            <a:off x="5568008" y="1478462"/>
            <a:ext cx="710400" cy="51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27"/>
          <p:cNvSpPr txBox="1"/>
          <p:nvPr/>
        </p:nvSpPr>
        <p:spPr>
          <a:xfrm>
            <a:off x="5598979" y="1616682"/>
            <a:ext cx="740700" cy="18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Verdana"/>
                <a:ea typeface="Verdana"/>
                <a:cs typeface="Verdana"/>
                <a:sym typeface="Verdana"/>
              </a:rPr>
              <a:t>lib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43" name="Google Shape;243;p27"/>
          <p:cNvCxnSpPr>
            <a:stCxn id="225" idx="3"/>
            <a:endCxn id="226" idx="1"/>
          </p:cNvCxnSpPr>
          <p:nvPr/>
        </p:nvCxnSpPr>
        <p:spPr>
          <a:xfrm>
            <a:off x="7189046" y="1238910"/>
            <a:ext cx="73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27"/>
          <p:cNvCxnSpPr>
            <a:stCxn id="224" idx="0"/>
          </p:cNvCxnSpPr>
          <p:nvPr/>
        </p:nvCxnSpPr>
        <p:spPr>
          <a:xfrm flipH="1" rot="10800000">
            <a:off x="5125757" y="848550"/>
            <a:ext cx="953700" cy="113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7"/>
          <p:cNvCxnSpPr/>
          <p:nvPr/>
        </p:nvCxnSpPr>
        <p:spPr>
          <a:xfrm>
            <a:off x="6072973" y="861071"/>
            <a:ext cx="288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7"/>
          <p:cNvCxnSpPr/>
          <p:nvPr/>
        </p:nvCxnSpPr>
        <p:spPr>
          <a:xfrm>
            <a:off x="8934362" y="861071"/>
            <a:ext cx="0" cy="33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7"/>
          <p:cNvCxnSpPr>
            <a:endCxn id="221" idx="3"/>
          </p:cNvCxnSpPr>
          <p:nvPr/>
        </p:nvCxnSpPr>
        <p:spPr>
          <a:xfrm rot="10800000">
            <a:off x="7189046" y="4232099"/>
            <a:ext cx="175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27"/>
          <p:cNvSpPr txBox="1"/>
          <p:nvPr/>
        </p:nvSpPr>
        <p:spPr>
          <a:xfrm>
            <a:off x="5182485" y="1371447"/>
            <a:ext cx="740700" cy="12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Verdana"/>
                <a:ea typeface="Verdana"/>
                <a:cs typeface="Verdana"/>
                <a:sym typeface="Verdana"/>
              </a:rPr>
              <a:t>README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7084111" y="1056950"/>
            <a:ext cx="953700" cy="1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Verdana"/>
                <a:ea typeface="Verdana"/>
                <a:cs typeface="Verdana"/>
                <a:sym typeface="Verdana"/>
              </a:rPr>
              <a:t>simpegit.rb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0" name="Google Shape;250;p27"/>
          <p:cNvSpPr/>
          <p:nvPr/>
        </p:nvSpPr>
        <p:spPr>
          <a:xfrm>
            <a:off x="217825" y="1982100"/>
            <a:ext cx="1921500" cy="5094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refs/heads/master</a:t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51" name="Google Shape;251;p27"/>
          <p:cNvCxnSpPr>
            <a:stCxn id="250" idx="3"/>
            <a:endCxn id="217" idx="1"/>
          </p:cNvCxnSpPr>
          <p:nvPr/>
        </p:nvCxnSpPr>
        <p:spPr>
          <a:xfrm>
            <a:off x="2139325" y="2236800"/>
            <a:ext cx="3435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HEAD</a:t>
            </a:r>
            <a:endParaRPr/>
          </a:p>
        </p:txBody>
      </p:sp>
      <p:sp>
        <p:nvSpPr>
          <p:cNvPr id="257" name="Google Shape;2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$ cat .git/HEAD</a:t>
            </a:r>
            <a:br>
              <a:rPr b="1" lang="ru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ref: refs/heads/master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tag (tag reference, lightweight tag)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latin typeface="Courier New"/>
                <a:ea typeface="Courier New"/>
                <a:cs typeface="Courier New"/>
                <a:sym typeface="Courier New"/>
              </a:rPr>
              <a:t>$ echo 57e77faa7029ae6e8241187c65712109f390843d &gt; \</a:t>
            </a:r>
            <a:br>
              <a:rPr b="1" lang="ru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 sz="2000">
                <a:latin typeface="Courier New"/>
                <a:ea typeface="Courier New"/>
                <a:cs typeface="Courier New"/>
                <a:sym typeface="Courier New"/>
              </a:rPr>
              <a:t>.git/refs/tags/v0.1-alpha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 sz="2000">
                <a:latin typeface="Courier New"/>
                <a:ea typeface="Courier New"/>
                <a:cs typeface="Courier New"/>
                <a:sym typeface="Courier New"/>
              </a:rPr>
              <a:t>$ git log --oneline v0.1-alpha</a:t>
            </a:r>
            <a:br>
              <a:rPr b="1" lang="ru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000">
                <a:latin typeface="Courier New"/>
                <a:ea typeface="Courier New"/>
                <a:cs typeface="Courier New"/>
                <a:sym typeface="Courier New"/>
              </a:rPr>
              <a:t>57e77f second commit</a:t>
            </a:r>
            <a:br>
              <a:rPr lang="ru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000">
                <a:latin typeface="Courier New"/>
                <a:ea typeface="Courier New"/>
                <a:cs typeface="Courier New"/>
                <a:sym typeface="Courier New"/>
              </a:rPr>
              <a:t>7110ed first commit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tag (tag reference, lightweight tag)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0"/>
          <p:cNvSpPr/>
          <p:nvPr/>
        </p:nvSpPr>
        <p:spPr>
          <a:xfrm>
            <a:off x="2482925" y="1982550"/>
            <a:ext cx="1694700" cy="5094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1f3ced</a:t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third commit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0" name="Google Shape;270;p30"/>
          <p:cNvSpPr/>
          <p:nvPr/>
        </p:nvSpPr>
        <p:spPr>
          <a:xfrm>
            <a:off x="2482925" y="2979974"/>
            <a:ext cx="1694700" cy="5094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57e77f</a:t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second commit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1" name="Google Shape;271;p30"/>
          <p:cNvSpPr/>
          <p:nvPr/>
        </p:nvSpPr>
        <p:spPr>
          <a:xfrm>
            <a:off x="2482925" y="3977399"/>
            <a:ext cx="1694700" cy="5094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7110ed</a:t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first commit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2" name="Google Shape;272;p30"/>
          <p:cNvSpPr/>
          <p:nvPr/>
        </p:nvSpPr>
        <p:spPr>
          <a:xfrm>
            <a:off x="4664807" y="3977399"/>
            <a:ext cx="921900" cy="5094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8cb223</a:t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tree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3" name="Google Shape;273;p30"/>
          <p:cNvSpPr/>
          <p:nvPr/>
        </p:nvSpPr>
        <p:spPr>
          <a:xfrm>
            <a:off x="6267146" y="3977399"/>
            <a:ext cx="921900" cy="509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000">
                <a:latin typeface="Verdana"/>
                <a:ea typeface="Verdana"/>
                <a:cs typeface="Verdana"/>
                <a:sym typeface="Verdana"/>
              </a:rPr>
              <a:t>a906cb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Verdana"/>
                <a:ea typeface="Verdana"/>
                <a:cs typeface="Verdana"/>
                <a:sym typeface="Verdana"/>
              </a:rPr>
              <a:t>blob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4" name="Google Shape;274;p30"/>
          <p:cNvSpPr/>
          <p:nvPr/>
        </p:nvSpPr>
        <p:spPr>
          <a:xfrm>
            <a:off x="4664807" y="2979974"/>
            <a:ext cx="921900" cy="5094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296e56</a:t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tree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5" name="Google Shape;275;p30"/>
          <p:cNvSpPr/>
          <p:nvPr/>
        </p:nvSpPr>
        <p:spPr>
          <a:xfrm>
            <a:off x="6267146" y="2979974"/>
            <a:ext cx="921900" cy="509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000">
                <a:latin typeface="Verdana"/>
                <a:ea typeface="Verdana"/>
                <a:cs typeface="Verdana"/>
                <a:sym typeface="Verdana"/>
              </a:rPr>
              <a:t>40bd00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Verdana"/>
                <a:ea typeface="Verdana"/>
                <a:cs typeface="Verdana"/>
                <a:sym typeface="Verdana"/>
              </a:rPr>
              <a:t>blob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4664807" y="1982550"/>
            <a:ext cx="921900" cy="5094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63c918</a:t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tree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7" name="Google Shape;277;p30"/>
          <p:cNvSpPr/>
          <p:nvPr/>
        </p:nvSpPr>
        <p:spPr>
          <a:xfrm>
            <a:off x="6267146" y="984210"/>
            <a:ext cx="921900" cy="5094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99f1a6</a:t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tree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7927576" y="984210"/>
            <a:ext cx="921900" cy="509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000">
                <a:latin typeface="Verdana"/>
                <a:ea typeface="Verdana"/>
                <a:cs typeface="Verdana"/>
                <a:sym typeface="Verdana"/>
              </a:rPr>
              <a:t>47c634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Verdana"/>
                <a:ea typeface="Verdana"/>
                <a:cs typeface="Verdana"/>
                <a:sym typeface="Verdana"/>
              </a:rPr>
              <a:t>blob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79" name="Google Shape;279;p30"/>
          <p:cNvCxnSpPr>
            <a:stCxn id="269" idx="3"/>
            <a:endCxn id="276" idx="1"/>
          </p:cNvCxnSpPr>
          <p:nvPr/>
        </p:nvCxnSpPr>
        <p:spPr>
          <a:xfrm>
            <a:off x="4177625" y="2237250"/>
            <a:ext cx="48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30"/>
          <p:cNvCxnSpPr>
            <a:stCxn id="270" idx="3"/>
            <a:endCxn id="274" idx="1"/>
          </p:cNvCxnSpPr>
          <p:nvPr/>
        </p:nvCxnSpPr>
        <p:spPr>
          <a:xfrm>
            <a:off x="4177625" y="3234674"/>
            <a:ext cx="48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30"/>
          <p:cNvCxnSpPr>
            <a:stCxn id="271" idx="3"/>
            <a:endCxn id="272" idx="1"/>
          </p:cNvCxnSpPr>
          <p:nvPr/>
        </p:nvCxnSpPr>
        <p:spPr>
          <a:xfrm>
            <a:off x="4177625" y="4232099"/>
            <a:ext cx="48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30"/>
          <p:cNvCxnSpPr>
            <a:stCxn id="269" idx="2"/>
            <a:endCxn id="270" idx="0"/>
          </p:cNvCxnSpPr>
          <p:nvPr/>
        </p:nvCxnSpPr>
        <p:spPr>
          <a:xfrm>
            <a:off x="3330275" y="2491950"/>
            <a:ext cx="0" cy="4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30"/>
          <p:cNvCxnSpPr>
            <a:stCxn id="270" idx="2"/>
            <a:endCxn id="271" idx="0"/>
          </p:cNvCxnSpPr>
          <p:nvPr/>
        </p:nvCxnSpPr>
        <p:spPr>
          <a:xfrm>
            <a:off x="3330275" y="3489374"/>
            <a:ext cx="0" cy="4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30"/>
          <p:cNvCxnSpPr>
            <a:stCxn id="272" idx="3"/>
            <a:endCxn id="273" idx="1"/>
          </p:cNvCxnSpPr>
          <p:nvPr/>
        </p:nvCxnSpPr>
        <p:spPr>
          <a:xfrm>
            <a:off x="5586707" y="4232099"/>
            <a:ext cx="68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30"/>
          <p:cNvSpPr txBox="1"/>
          <p:nvPr/>
        </p:nvSpPr>
        <p:spPr>
          <a:xfrm>
            <a:off x="5556535" y="4065013"/>
            <a:ext cx="740700" cy="1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Verdana"/>
                <a:ea typeface="Verdana"/>
                <a:cs typeface="Verdana"/>
                <a:sym typeface="Verdana"/>
              </a:rPr>
              <a:t>README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86" name="Google Shape;286;p30"/>
          <p:cNvCxnSpPr/>
          <p:nvPr/>
        </p:nvCxnSpPr>
        <p:spPr>
          <a:xfrm>
            <a:off x="5598979" y="3364467"/>
            <a:ext cx="698400" cy="63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30"/>
          <p:cNvSpPr txBox="1"/>
          <p:nvPr/>
        </p:nvSpPr>
        <p:spPr>
          <a:xfrm>
            <a:off x="5598979" y="3653733"/>
            <a:ext cx="740700" cy="14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Verdana"/>
                <a:ea typeface="Verdana"/>
                <a:cs typeface="Verdana"/>
                <a:sym typeface="Verdana"/>
              </a:rPr>
              <a:t>README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8" name="Google Shape;288;p30"/>
          <p:cNvSpPr/>
          <p:nvPr/>
        </p:nvSpPr>
        <p:spPr>
          <a:xfrm>
            <a:off x="6267146" y="1982092"/>
            <a:ext cx="921900" cy="509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000">
                <a:latin typeface="Verdana"/>
                <a:ea typeface="Verdana"/>
                <a:cs typeface="Verdana"/>
                <a:sym typeface="Verdana"/>
              </a:rPr>
              <a:t>8f9413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Verdana"/>
                <a:ea typeface="Verdana"/>
                <a:cs typeface="Verdana"/>
                <a:sym typeface="Verdana"/>
              </a:rPr>
              <a:t>blob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89" name="Google Shape;289;p30"/>
          <p:cNvCxnSpPr>
            <a:stCxn id="274" idx="3"/>
            <a:endCxn id="275" idx="1"/>
          </p:cNvCxnSpPr>
          <p:nvPr/>
        </p:nvCxnSpPr>
        <p:spPr>
          <a:xfrm>
            <a:off x="5586707" y="3234674"/>
            <a:ext cx="68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0" name="Google Shape;290;p30"/>
          <p:cNvSpPr txBox="1"/>
          <p:nvPr/>
        </p:nvSpPr>
        <p:spPr>
          <a:xfrm>
            <a:off x="5577823" y="3067588"/>
            <a:ext cx="740700" cy="1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Verdana"/>
                <a:ea typeface="Verdana"/>
                <a:cs typeface="Verdana"/>
                <a:sym typeface="Verdana"/>
              </a:rPr>
              <a:t>Rakefile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91" name="Google Shape;291;p30"/>
          <p:cNvCxnSpPr>
            <a:stCxn id="276" idx="3"/>
            <a:endCxn id="288" idx="1"/>
          </p:cNvCxnSpPr>
          <p:nvPr/>
        </p:nvCxnSpPr>
        <p:spPr>
          <a:xfrm flipH="1" rot="10800000">
            <a:off x="5586707" y="2236650"/>
            <a:ext cx="6804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2" name="Google Shape;292;p30"/>
          <p:cNvSpPr txBox="1"/>
          <p:nvPr/>
        </p:nvSpPr>
        <p:spPr>
          <a:xfrm>
            <a:off x="5556535" y="2070163"/>
            <a:ext cx="740700" cy="1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Verdana"/>
                <a:ea typeface="Verdana"/>
                <a:cs typeface="Verdana"/>
                <a:sym typeface="Verdana"/>
              </a:rPr>
              <a:t>Rakefile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93" name="Google Shape;293;p30"/>
          <p:cNvCxnSpPr/>
          <p:nvPr/>
        </p:nvCxnSpPr>
        <p:spPr>
          <a:xfrm flipH="1" rot="10800000">
            <a:off x="5568008" y="1478462"/>
            <a:ext cx="710400" cy="51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30"/>
          <p:cNvSpPr txBox="1"/>
          <p:nvPr/>
        </p:nvSpPr>
        <p:spPr>
          <a:xfrm>
            <a:off x="5598979" y="1616682"/>
            <a:ext cx="740700" cy="18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Verdana"/>
                <a:ea typeface="Verdana"/>
                <a:cs typeface="Verdana"/>
                <a:sym typeface="Verdana"/>
              </a:rPr>
              <a:t>lib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95" name="Google Shape;295;p30"/>
          <p:cNvCxnSpPr>
            <a:stCxn id="277" idx="3"/>
            <a:endCxn id="278" idx="1"/>
          </p:cNvCxnSpPr>
          <p:nvPr/>
        </p:nvCxnSpPr>
        <p:spPr>
          <a:xfrm>
            <a:off x="7189046" y="1238910"/>
            <a:ext cx="73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30"/>
          <p:cNvCxnSpPr>
            <a:stCxn id="276" idx="0"/>
          </p:cNvCxnSpPr>
          <p:nvPr/>
        </p:nvCxnSpPr>
        <p:spPr>
          <a:xfrm flipH="1" rot="10800000">
            <a:off x="5125757" y="848550"/>
            <a:ext cx="953700" cy="113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30"/>
          <p:cNvCxnSpPr/>
          <p:nvPr/>
        </p:nvCxnSpPr>
        <p:spPr>
          <a:xfrm>
            <a:off x="6072973" y="861071"/>
            <a:ext cx="288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30"/>
          <p:cNvCxnSpPr/>
          <p:nvPr/>
        </p:nvCxnSpPr>
        <p:spPr>
          <a:xfrm>
            <a:off x="8934362" y="861071"/>
            <a:ext cx="0" cy="33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30"/>
          <p:cNvCxnSpPr>
            <a:endCxn id="273" idx="3"/>
          </p:cNvCxnSpPr>
          <p:nvPr/>
        </p:nvCxnSpPr>
        <p:spPr>
          <a:xfrm rot="10800000">
            <a:off x="7189046" y="4232099"/>
            <a:ext cx="175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30"/>
          <p:cNvSpPr txBox="1"/>
          <p:nvPr/>
        </p:nvSpPr>
        <p:spPr>
          <a:xfrm>
            <a:off x="5182485" y="1371447"/>
            <a:ext cx="740700" cy="12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Verdana"/>
                <a:ea typeface="Verdana"/>
                <a:cs typeface="Verdana"/>
                <a:sym typeface="Verdana"/>
              </a:rPr>
              <a:t>README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1" name="Google Shape;301;p30"/>
          <p:cNvSpPr txBox="1"/>
          <p:nvPr/>
        </p:nvSpPr>
        <p:spPr>
          <a:xfrm>
            <a:off x="7084111" y="1056950"/>
            <a:ext cx="953700" cy="1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Verdana"/>
                <a:ea typeface="Verdana"/>
                <a:cs typeface="Verdana"/>
                <a:sym typeface="Verdana"/>
              </a:rPr>
              <a:t>simpegit.rb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2" name="Google Shape;302;p30"/>
          <p:cNvSpPr/>
          <p:nvPr/>
        </p:nvSpPr>
        <p:spPr>
          <a:xfrm>
            <a:off x="217825" y="2979975"/>
            <a:ext cx="1921500" cy="5094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refs/tags/</a:t>
            </a:r>
            <a:br>
              <a:rPr lang="ru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ru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v0.1-alpha</a:t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03" name="Google Shape;303;p30"/>
          <p:cNvCxnSpPr>
            <a:stCxn id="302" idx="3"/>
            <a:endCxn id="270" idx="1"/>
          </p:cNvCxnSpPr>
          <p:nvPr/>
        </p:nvCxnSpPr>
        <p:spPr>
          <a:xfrm>
            <a:off x="2139325" y="3234675"/>
            <a:ext cx="34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remote</a:t>
            </a:r>
            <a:endParaRPr/>
          </a:p>
        </p:txBody>
      </p:sp>
      <p:sp>
        <p:nvSpPr>
          <p:cNvPr id="309" name="Google Shape;309;p3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1600">
                <a:latin typeface="Courier New"/>
                <a:ea typeface="Courier New"/>
                <a:cs typeface="Courier New"/>
                <a:sym typeface="Courier New"/>
              </a:rPr>
              <a:t>$ git remote add origin https://github.com/JohnDoe/simplegit.git</a:t>
            </a:r>
            <a:br>
              <a:rPr b="1" lang="ru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 sz="1600">
                <a:latin typeface="Courier New"/>
                <a:ea typeface="Courier New"/>
                <a:cs typeface="Courier New"/>
                <a:sym typeface="Courier New"/>
              </a:rPr>
              <a:t>$ cat .git/config</a:t>
            </a:r>
            <a:br>
              <a:rPr lang="ru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600">
                <a:latin typeface="Courier New"/>
                <a:ea typeface="Courier New"/>
                <a:cs typeface="Courier New"/>
                <a:sym typeface="Courier New"/>
              </a:rPr>
              <a:t>[core]</a:t>
            </a:r>
            <a:br>
              <a:rPr lang="ru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600">
                <a:latin typeface="Courier New"/>
                <a:ea typeface="Courier New"/>
                <a:cs typeface="Courier New"/>
                <a:sym typeface="Courier New"/>
              </a:rPr>
              <a:t>        repositoryformatversion = 0</a:t>
            </a:r>
            <a:br>
              <a:rPr lang="ru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600">
                <a:latin typeface="Courier New"/>
                <a:ea typeface="Courier New"/>
                <a:cs typeface="Courier New"/>
                <a:sym typeface="Courier New"/>
              </a:rPr>
              <a:t>        filemode = true</a:t>
            </a:r>
            <a:br>
              <a:rPr lang="ru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600">
                <a:latin typeface="Courier New"/>
                <a:ea typeface="Courier New"/>
                <a:cs typeface="Courier New"/>
                <a:sym typeface="Courier New"/>
              </a:rPr>
              <a:t>        bare = false</a:t>
            </a:r>
            <a:br>
              <a:rPr lang="ru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600">
                <a:latin typeface="Courier New"/>
                <a:ea typeface="Courier New"/>
                <a:cs typeface="Courier New"/>
                <a:sym typeface="Courier New"/>
              </a:rPr>
              <a:t>        logallrefupdates = true</a:t>
            </a:r>
            <a:br>
              <a:rPr lang="ru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[remote "origin"]</a:t>
            </a:r>
            <a:br>
              <a:rPr lang="ru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    url = https://github.com/JohnDoe/simplegit.git</a:t>
            </a:r>
            <a:br>
              <a:rPr lang="ru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    fetch = +refs/heads/*:refs/remotes/origin/*</a:t>
            </a:r>
            <a:endParaRPr sz="16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What `git reset` does? Your guesses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push</a:t>
            </a:r>
            <a:endParaRPr/>
          </a:p>
        </p:txBody>
      </p:sp>
      <p:sp>
        <p:nvSpPr>
          <p:cNvPr id="315" name="Google Shape;31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$ git push origin master</a:t>
            </a:r>
            <a:br>
              <a:rPr b="1" lang="ru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Counting objects: 11, done.</a:t>
            </a:r>
            <a:br>
              <a:rPr lang="ru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Compressing objects: 100% (5/5), done.</a:t>
            </a:r>
            <a:br>
              <a:rPr lang="ru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Writing objects: 100% (7/7), 716 bytes, done.</a:t>
            </a:r>
            <a:br>
              <a:rPr lang="ru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Total 7 (delta 2), reused 4 (delta 1)</a:t>
            </a:r>
            <a:br>
              <a:rPr lang="ru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To https://github.com/JohnDoe/simplegit.git</a:t>
            </a:r>
            <a:br>
              <a:rPr lang="ru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  7110ed..1f3ced  </a:t>
            </a:r>
            <a:r>
              <a:rPr lang="ru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master -&gt; master</a:t>
            </a:r>
            <a:endParaRPr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$ cat .git/refs/remotes/origin/master</a:t>
            </a:r>
            <a:br>
              <a:rPr lang="ru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1f3ced434a23c85350719fac660d8f253dcd1c76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fetch</a:t>
            </a:r>
            <a:endParaRPr/>
          </a:p>
        </p:txBody>
      </p:sp>
      <p:sp>
        <p:nvSpPr>
          <p:cNvPr id="321" name="Google Shape;321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latin typeface="Courier New"/>
                <a:ea typeface="Courier New"/>
                <a:cs typeface="Courier New"/>
                <a:sym typeface="Courier New"/>
              </a:rPr>
              <a:t>$ git fetch origin</a:t>
            </a:r>
            <a:br>
              <a:rPr lang="ru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remote: Counting objects: 1009, done.</a:t>
            </a:r>
            <a:br>
              <a:rPr lang="ru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remote: Compressing objects: 100% (169/169), done.</a:t>
            </a:r>
            <a:br>
              <a:rPr lang="ru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remote: Total 1009 (delta 464), reused 415 (delta 414), pack-reused 392</a:t>
            </a:r>
            <a:br>
              <a:rPr lang="ru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Receiving objects: 100% (1009/1009), 465.51 KiB | 380.00 KiB/s, done.</a:t>
            </a:r>
            <a:br>
              <a:rPr lang="ru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Resolving deltas: 100% (552/552), completed with 239 local objects.</a:t>
            </a:r>
            <a:br>
              <a:rPr lang="ru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From https://github.com/JohnDoe/simplegit.git</a:t>
            </a:r>
            <a:br>
              <a:rPr lang="ru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   7e0bdae..bd936aa  </a:t>
            </a:r>
            <a:r>
              <a:rPr lang="ru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master     -&gt; origin/master</a:t>
            </a:r>
            <a:endParaRPr sz="1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 sz="1400">
                <a:latin typeface="Courier New"/>
                <a:ea typeface="Courier New"/>
                <a:cs typeface="Courier New"/>
                <a:sym typeface="Courier New"/>
              </a:rPr>
              <a:t>$ cat .git/refs/remotes/origin/master</a:t>
            </a:r>
            <a:br>
              <a:rPr lang="ru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bd936aa5ab7c5b267c1b1558ca7e4902c4e9068c</a:t>
            </a:r>
            <a:endParaRPr sz="1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index</a:t>
            </a:r>
            <a:endParaRPr/>
          </a:p>
        </p:txBody>
      </p:sp>
      <p:sp>
        <p:nvSpPr>
          <p:cNvPr id="327" name="Google Shape;327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Courier New"/>
                <a:ea typeface="Courier New"/>
                <a:cs typeface="Courier New"/>
                <a:sym typeface="Courier New"/>
              </a:rPr>
              <a:t>$ git ls-files --stage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Courier New"/>
                <a:ea typeface="Courier New"/>
                <a:cs typeface="Courier New"/>
                <a:sym typeface="Courier New"/>
              </a:rPr>
              <a:t>100644 a906cb2a4a904a152e80877d4088654daad0c859 0	README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Courier New"/>
                <a:ea typeface="Courier New"/>
                <a:cs typeface="Courier New"/>
                <a:sym typeface="Courier New"/>
              </a:rPr>
              <a:t>100644 8f94139338f9404f26296befa88755fc2598c289 0	Rakefile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Courier New"/>
                <a:ea typeface="Courier New"/>
                <a:cs typeface="Courier New"/>
                <a:sym typeface="Courier New"/>
              </a:rPr>
              <a:t>100644 47c6340d6459e05787f644c2447d2595f5d3a54b 0	lib/simplegit.rb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index</a:t>
            </a:r>
            <a:endParaRPr/>
          </a:p>
        </p:txBody>
      </p:sp>
      <p:sp>
        <p:nvSpPr>
          <p:cNvPr id="333" name="Google Shape;333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Courier New"/>
                <a:ea typeface="Courier New"/>
                <a:cs typeface="Courier New"/>
                <a:sym typeface="Courier New"/>
              </a:rPr>
              <a:t>$ echo 'test content' &gt; test.txt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Courier New"/>
                <a:ea typeface="Courier New"/>
                <a:cs typeface="Courier New"/>
                <a:sym typeface="Courier New"/>
              </a:rPr>
              <a:t>$ git add test.txt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Courier New"/>
                <a:ea typeface="Courier New"/>
                <a:cs typeface="Courier New"/>
                <a:sym typeface="Courier New"/>
              </a:rPr>
              <a:t>$ git ls-files --stage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Courier New"/>
                <a:ea typeface="Courier New"/>
                <a:cs typeface="Courier New"/>
                <a:sym typeface="Courier New"/>
              </a:rPr>
              <a:t>100644 a906cb2a4a904a152e80877d4088654daad0c859 0	README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Courier New"/>
                <a:ea typeface="Courier New"/>
                <a:cs typeface="Courier New"/>
                <a:sym typeface="Courier New"/>
              </a:rPr>
              <a:t>100644 8f94139338f9404f26296befa88755fc2598c289 0	Rakefile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Courier New"/>
                <a:ea typeface="Courier New"/>
                <a:cs typeface="Courier New"/>
                <a:sym typeface="Courier New"/>
              </a:rPr>
              <a:t>100644 47c6340d6459e05787f644c2447d2595f5d3a54b 0	lib/simplegit.rb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Courier New"/>
                <a:ea typeface="Courier New"/>
                <a:cs typeface="Courier New"/>
                <a:sym typeface="Courier New"/>
              </a:rPr>
              <a:t>100644 d670460b4b4aece5915caf5c68d12f560a9fe3e4 0	test.txt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stage numbers</a:t>
            </a:r>
            <a:endParaRPr/>
          </a:p>
        </p:txBody>
      </p:sp>
      <p:sp>
        <p:nvSpPr>
          <p:cNvPr id="339" name="Google Shape;33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latin typeface="Courier New"/>
                <a:ea typeface="Courier New"/>
                <a:cs typeface="Courier New"/>
                <a:sym typeface="Courier New"/>
              </a:rPr>
              <a:t>$ git ls-files --stage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100644 a906cb2a4a904a152e80877d4088654daad0c859 0	README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100644 8f94139338f9404f26296befa88755fc2598c289 0	Rakefile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100644 47c6340d6459e05787f644c2447d2595f5d3a54b 0	lib/simplegit.rb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100644 d670460b4b4aece5915caf5c68d12f560a9fe3e4 </a:t>
            </a:r>
            <a:r>
              <a:rPr lang="ru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	test.txt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100644 809b1b58dc71f2d499a460f7ae50b8ad5587d1e5 </a:t>
            </a:r>
            <a:r>
              <a:rPr lang="ru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	test.txt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100644 ebbefbe4b539d0fadf4f6972a3b5b025043eeac5 </a:t>
            </a:r>
            <a:r>
              <a:rPr lang="ru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	test.txt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latin typeface="Courier New"/>
                <a:ea typeface="Courier New"/>
                <a:cs typeface="Courier New"/>
                <a:sym typeface="Courier New"/>
              </a:rPr>
              <a:t>$ git add test.txt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latin typeface="Courier New"/>
                <a:ea typeface="Courier New"/>
                <a:cs typeface="Courier New"/>
                <a:sym typeface="Courier New"/>
              </a:rPr>
              <a:t>$ git ls-files --stage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100644 a906cb2a4a904a152e80877d4088654daad0c859 0	README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100644 8f94139338f9404f26296befa88755fc2598c289 0	Rakefile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100644 47c6340d6459e05787f644c2447d2595f5d3a54b 0	lib/simplegit.rb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100644 1adbeefc31882acc5196fb07012aaa4419882ea7 0	test.txt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man git reset</a:t>
            </a:r>
            <a:endParaRPr/>
          </a:p>
        </p:txBody>
      </p:sp>
      <p:sp>
        <p:nvSpPr>
          <p:cNvPr id="345" name="Google Shape;34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NAME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       git-reset - Reset current HEAD to the specified state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SYNOPSIS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       git reset [-q] [&lt;tree-ish&gt;] [--] &lt;paths&gt;...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       git reset (--patch | -p) [&lt;tree-ish&gt;] [--] [&lt;paths&gt;...]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       git reset [--soft | --mixed [-N] | --hard | --merge | --keep] [-q] [&lt;commit&gt;]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DESCRIPTION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       In the first and second form, copy entries from &lt;tree-ish&gt; to the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       index. In the third form, set the current branch head (HEAD) to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       &lt;commit&gt;, optionally modifying index and working tree to match. The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       &lt;tree-ish&gt;/&lt;commit&gt; defaults to HEAD in all forms.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Questions?</a:t>
            </a:r>
            <a:endParaRPr/>
          </a:p>
        </p:txBody>
      </p:sp>
      <p:sp>
        <p:nvSpPr>
          <p:cNvPr id="351" name="Google Shape;35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merge</a:t>
            </a:r>
            <a:endParaRPr/>
          </a:p>
        </p:txBody>
      </p:sp>
      <p:sp>
        <p:nvSpPr>
          <p:cNvPr id="357" name="Google Shape;357;p39"/>
          <p:cNvSpPr/>
          <p:nvPr/>
        </p:nvSpPr>
        <p:spPr>
          <a:xfrm>
            <a:off x="3625829" y="2245503"/>
            <a:ext cx="637500" cy="63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</a:t>
            </a:r>
            <a:endParaRPr/>
          </a:p>
        </p:txBody>
      </p:sp>
      <p:sp>
        <p:nvSpPr>
          <p:cNvPr id="358" name="Google Shape;358;p39"/>
          <p:cNvSpPr/>
          <p:nvPr/>
        </p:nvSpPr>
        <p:spPr>
          <a:xfrm>
            <a:off x="5127716" y="2245503"/>
            <a:ext cx="637500" cy="63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</a:t>
            </a:r>
            <a:endParaRPr/>
          </a:p>
        </p:txBody>
      </p:sp>
      <p:sp>
        <p:nvSpPr>
          <p:cNvPr id="359" name="Google Shape;359;p39"/>
          <p:cNvSpPr/>
          <p:nvPr/>
        </p:nvSpPr>
        <p:spPr>
          <a:xfrm>
            <a:off x="6629603" y="2245503"/>
            <a:ext cx="637500" cy="63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</a:t>
            </a:r>
            <a:endParaRPr/>
          </a:p>
        </p:txBody>
      </p:sp>
      <p:sp>
        <p:nvSpPr>
          <p:cNvPr id="360" name="Google Shape;360;p39"/>
          <p:cNvSpPr/>
          <p:nvPr/>
        </p:nvSpPr>
        <p:spPr>
          <a:xfrm>
            <a:off x="8131491" y="2245503"/>
            <a:ext cx="637500" cy="637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</a:t>
            </a:r>
            <a:endParaRPr/>
          </a:p>
        </p:txBody>
      </p:sp>
      <p:sp>
        <p:nvSpPr>
          <p:cNvPr id="361" name="Google Shape;361;p39"/>
          <p:cNvSpPr/>
          <p:nvPr/>
        </p:nvSpPr>
        <p:spPr>
          <a:xfrm>
            <a:off x="5127716" y="3779834"/>
            <a:ext cx="637500" cy="63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</a:t>
            </a:r>
            <a:endParaRPr/>
          </a:p>
        </p:txBody>
      </p:sp>
      <p:sp>
        <p:nvSpPr>
          <p:cNvPr id="362" name="Google Shape;362;p39"/>
          <p:cNvSpPr/>
          <p:nvPr/>
        </p:nvSpPr>
        <p:spPr>
          <a:xfrm>
            <a:off x="6629603" y="3779834"/>
            <a:ext cx="637500" cy="63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</a:t>
            </a:r>
            <a:endParaRPr/>
          </a:p>
        </p:txBody>
      </p:sp>
      <p:cxnSp>
        <p:nvCxnSpPr>
          <p:cNvPr id="363" name="Google Shape;363;p39"/>
          <p:cNvCxnSpPr>
            <a:stCxn id="357" idx="6"/>
            <a:endCxn id="358" idx="2"/>
          </p:cNvCxnSpPr>
          <p:nvPr/>
        </p:nvCxnSpPr>
        <p:spPr>
          <a:xfrm>
            <a:off x="4263329" y="2564253"/>
            <a:ext cx="86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39"/>
          <p:cNvCxnSpPr>
            <a:stCxn id="358" idx="6"/>
            <a:endCxn id="359" idx="2"/>
          </p:cNvCxnSpPr>
          <p:nvPr/>
        </p:nvCxnSpPr>
        <p:spPr>
          <a:xfrm>
            <a:off x="5765216" y="2564253"/>
            <a:ext cx="86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39"/>
          <p:cNvCxnSpPr>
            <a:stCxn id="357" idx="5"/>
            <a:endCxn id="361" idx="1"/>
          </p:cNvCxnSpPr>
          <p:nvPr/>
        </p:nvCxnSpPr>
        <p:spPr>
          <a:xfrm>
            <a:off x="4169969" y="2789643"/>
            <a:ext cx="1051200" cy="108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39"/>
          <p:cNvCxnSpPr>
            <a:endCxn id="362" idx="2"/>
          </p:cNvCxnSpPr>
          <p:nvPr/>
        </p:nvCxnSpPr>
        <p:spPr>
          <a:xfrm>
            <a:off x="5765603" y="4098584"/>
            <a:ext cx="864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39"/>
          <p:cNvCxnSpPr>
            <a:stCxn id="357" idx="2"/>
          </p:cNvCxnSpPr>
          <p:nvPr/>
        </p:nvCxnSpPr>
        <p:spPr>
          <a:xfrm rot="10800000">
            <a:off x="3171929" y="2558853"/>
            <a:ext cx="453900" cy="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39"/>
          <p:cNvCxnSpPr>
            <a:stCxn id="362" idx="7"/>
            <a:endCxn id="360" idx="3"/>
          </p:cNvCxnSpPr>
          <p:nvPr/>
        </p:nvCxnSpPr>
        <p:spPr>
          <a:xfrm flipH="1" rot="10800000">
            <a:off x="7173744" y="2789594"/>
            <a:ext cx="1051200" cy="108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39"/>
          <p:cNvCxnSpPr>
            <a:stCxn id="359" idx="6"/>
            <a:endCxn id="360" idx="2"/>
          </p:cNvCxnSpPr>
          <p:nvPr/>
        </p:nvCxnSpPr>
        <p:spPr>
          <a:xfrm>
            <a:off x="7267103" y="2564253"/>
            <a:ext cx="86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70" name="Google Shape;370;p39"/>
          <p:cNvSpPr txBox="1"/>
          <p:nvPr/>
        </p:nvSpPr>
        <p:spPr>
          <a:xfrm>
            <a:off x="375000" y="1048800"/>
            <a:ext cx="839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git checkout master</a:t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1" lang="ru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git merge cool-feature</a:t>
            </a:r>
            <a:endParaRPr/>
          </a:p>
        </p:txBody>
      </p:sp>
      <p:sp>
        <p:nvSpPr>
          <p:cNvPr id="371" name="Google Shape;371;p39"/>
          <p:cNvSpPr txBox="1"/>
          <p:nvPr/>
        </p:nvSpPr>
        <p:spPr>
          <a:xfrm>
            <a:off x="6330982" y="1633462"/>
            <a:ext cx="13587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5"/>
                </a:solidFill>
              </a:rPr>
              <a:t>master</a:t>
            </a:r>
            <a:endParaRPr>
              <a:solidFill>
                <a:schemeClr val="accent5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3"/>
                </a:solidFill>
              </a:rPr>
              <a:t>HEAD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72" name="Google Shape;372;p39"/>
          <p:cNvSpPr txBox="1"/>
          <p:nvPr/>
        </p:nvSpPr>
        <p:spPr>
          <a:xfrm>
            <a:off x="5834402" y="4417497"/>
            <a:ext cx="24264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5"/>
                </a:solidFill>
              </a:rPr>
              <a:t>cool-feature</a:t>
            </a:r>
            <a:endParaRPr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3"/>
                </a:solidFill>
              </a:rPr>
              <a:t>MERGE_HEAD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73" name="Google Shape;373;p39"/>
          <p:cNvSpPr txBox="1"/>
          <p:nvPr/>
        </p:nvSpPr>
        <p:spPr>
          <a:xfrm>
            <a:off x="2045700" y="1848525"/>
            <a:ext cx="242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3"/>
                </a:solidFill>
              </a:rPr>
              <a:t>common ancestor</a:t>
            </a:r>
            <a:endParaRPr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3"/>
                </a:solidFill>
              </a:rPr>
              <a:t>base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74" name="Google Shape;374;p39"/>
          <p:cNvSpPr/>
          <p:nvPr/>
        </p:nvSpPr>
        <p:spPr>
          <a:xfrm>
            <a:off x="4053202" y="3088249"/>
            <a:ext cx="2517376" cy="1793605"/>
          </a:xfrm>
          <a:custGeom>
            <a:rect b="b" l="l" r="r" t="t"/>
            <a:pathLst>
              <a:path extrusionOk="0" h="47135" w="70688">
                <a:moveTo>
                  <a:pt x="0" y="0"/>
                </a:moveTo>
                <a:cubicBezTo>
                  <a:pt x="4167" y="7615"/>
                  <a:pt x="13219" y="39845"/>
                  <a:pt x="25000" y="45688"/>
                </a:cubicBezTo>
                <a:cubicBezTo>
                  <a:pt x="36781" y="51531"/>
                  <a:pt x="63073" y="36829"/>
                  <a:pt x="70688" y="35057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375" name="Google Shape;375;p39"/>
          <p:cNvSpPr/>
          <p:nvPr/>
        </p:nvSpPr>
        <p:spPr>
          <a:xfrm>
            <a:off x="4236891" y="1813262"/>
            <a:ext cx="2387872" cy="410619"/>
          </a:xfrm>
          <a:custGeom>
            <a:rect b="b" l="l" r="r" t="t"/>
            <a:pathLst>
              <a:path extrusionOk="0" h="10920" w="63503">
                <a:moveTo>
                  <a:pt x="0" y="10920"/>
                </a:moveTo>
                <a:cubicBezTo>
                  <a:pt x="5316" y="9100"/>
                  <a:pt x="21311" y="0"/>
                  <a:pt x="31895" y="0"/>
                </a:cubicBezTo>
                <a:cubicBezTo>
                  <a:pt x="42479" y="0"/>
                  <a:pt x="58235" y="9100"/>
                  <a:pt x="63503" y="10920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376" name="Google Shape;376;p39"/>
          <p:cNvSpPr txBox="1"/>
          <p:nvPr/>
        </p:nvSpPr>
        <p:spPr>
          <a:xfrm>
            <a:off x="4767132" y="1461062"/>
            <a:ext cx="13587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3"/>
                </a:solidFill>
              </a:rPr>
              <a:t>diff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77" name="Google Shape;377;p39"/>
          <p:cNvSpPr txBox="1"/>
          <p:nvPr/>
        </p:nvSpPr>
        <p:spPr>
          <a:xfrm>
            <a:off x="3822325" y="4591806"/>
            <a:ext cx="13587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3"/>
                </a:solidFill>
              </a:rPr>
              <a:t>diff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cherry-pick</a:t>
            </a:r>
            <a:endParaRPr/>
          </a:p>
        </p:txBody>
      </p:sp>
      <p:sp>
        <p:nvSpPr>
          <p:cNvPr id="383" name="Google Shape;383;p40"/>
          <p:cNvSpPr/>
          <p:nvPr/>
        </p:nvSpPr>
        <p:spPr>
          <a:xfrm>
            <a:off x="3625829" y="2245503"/>
            <a:ext cx="637500" cy="63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</a:t>
            </a:r>
            <a:endParaRPr/>
          </a:p>
        </p:txBody>
      </p:sp>
      <p:sp>
        <p:nvSpPr>
          <p:cNvPr id="384" name="Google Shape;384;p40"/>
          <p:cNvSpPr/>
          <p:nvPr/>
        </p:nvSpPr>
        <p:spPr>
          <a:xfrm>
            <a:off x="5127716" y="2245503"/>
            <a:ext cx="637500" cy="63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</a:t>
            </a:r>
            <a:endParaRPr/>
          </a:p>
        </p:txBody>
      </p:sp>
      <p:sp>
        <p:nvSpPr>
          <p:cNvPr id="385" name="Google Shape;385;p40"/>
          <p:cNvSpPr/>
          <p:nvPr/>
        </p:nvSpPr>
        <p:spPr>
          <a:xfrm>
            <a:off x="6629603" y="2245503"/>
            <a:ext cx="637500" cy="63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</a:t>
            </a:r>
            <a:endParaRPr/>
          </a:p>
        </p:txBody>
      </p:sp>
      <p:sp>
        <p:nvSpPr>
          <p:cNvPr id="386" name="Google Shape;386;p40"/>
          <p:cNvSpPr/>
          <p:nvPr/>
        </p:nvSpPr>
        <p:spPr>
          <a:xfrm>
            <a:off x="8131491" y="2245503"/>
            <a:ext cx="637500" cy="637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E`</a:t>
            </a:r>
            <a:endParaRPr/>
          </a:p>
        </p:txBody>
      </p:sp>
      <p:sp>
        <p:nvSpPr>
          <p:cNvPr id="387" name="Google Shape;387;p40"/>
          <p:cNvSpPr/>
          <p:nvPr/>
        </p:nvSpPr>
        <p:spPr>
          <a:xfrm>
            <a:off x="5127716" y="3779834"/>
            <a:ext cx="637500" cy="63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</a:t>
            </a:r>
            <a:endParaRPr/>
          </a:p>
        </p:txBody>
      </p:sp>
      <p:sp>
        <p:nvSpPr>
          <p:cNvPr id="388" name="Google Shape;388;p40"/>
          <p:cNvSpPr/>
          <p:nvPr/>
        </p:nvSpPr>
        <p:spPr>
          <a:xfrm>
            <a:off x="6629603" y="3779834"/>
            <a:ext cx="637500" cy="63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</a:t>
            </a:r>
            <a:endParaRPr/>
          </a:p>
        </p:txBody>
      </p:sp>
      <p:cxnSp>
        <p:nvCxnSpPr>
          <p:cNvPr id="389" name="Google Shape;389;p40"/>
          <p:cNvCxnSpPr>
            <a:stCxn id="383" idx="6"/>
            <a:endCxn id="384" idx="2"/>
          </p:cNvCxnSpPr>
          <p:nvPr/>
        </p:nvCxnSpPr>
        <p:spPr>
          <a:xfrm>
            <a:off x="4263329" y="2564253"/>
            <a:ext cx="86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0"/>
          <p:cNvCxnSpPr>
            <a:stCxn id="384" idx="6"/>
            <a:endCxn id="385" idx="2"/>
          </p:cNvCxnSpPr>
          <p:nvPr/>
        </p:nvCxnSpPr>
        <p:spPr>
          <a:xfrm>
            <a:off x="5765216" y="2564253"/>
            <a:ext cx="86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0"/>
          <p:cNvCxnSpPr>
            <a:stCxn id="383" idx="5"/>
            <a:endCxn id="387" idx="1"/>
          </p:cNvCxnSpPr>
          <p:nvPr/>
        </p:nvCxnSpPr>
        <p:spPr>
          <a:xfrm>
            <a:off x="4169969" y="2789643"/>
            <a:ext cx="1051200" cy="108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40"/>
          <p:cNvCxnSpPr>
            <a:endCxn id="388" idx="2"/>
          </p:cNvCxnSpPr>
          <p:nvPr/>
        </p:nvCxnSpPr>
        <p:spPr>
          <a:xfrm>
            <a:off x="5765603" y="4098584"/>
            <a:ext cx="864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40"/>
          <p:cNvCxnSpPr>
            <a:stCxn id="383" idx="2"/>
          </p:cNvCxnSpPr>
          <p:nvPr/>
        </p:nvCxnSpPr>
        <p:spPr>
          <a:xfrm rot="10800000">
            <a:off x="3171929" y="2558853"/>
            <a:ext cx="453900" cy="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40"/>
          <p:cNvCxnSpPr>
            <a:stCxn id="385" idx="6"/>
            <a:endCxn id="386" idx="2"/>
          </p:cNvCxnSpPr>
          <p:nvPr/>
        </p:nvCxnSpPr>
        <p:spPr>
          <a:xfrm>
            <a:off x="7267103" y="2564253"/>
            <a:ext cx="86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95" name="Google Shape;395;p40"/>
          <p:cNvSpPr txBox="1"/>
          <p:nvPr/>
        </p:nvSpPr>
        <p:spPr>
          <a:xfrm>
            <a:off x="375000" y="1048800"/>
            <a:ext cx="839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git checkout master</a:t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git cherry-pick E</a:t>
            </a:r>
            <a:endParaRPr/>
          </a:p>
        </p:txBody>
      </p:sp>
      <p:sp>
        <p:nvSpPr>
          <p:cNvPr id="396" name="Google Shape;396;p40"/>
          <p:cNvSpPr txBox="1"/>
          <p:nvPr/>
        </p:nvSpPr>
        <p:spPr>
          <a:xfrm>
            <a:off x="6330982" y="1633462"/>
            <a:ext cx="13587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5"/>
                </a:solidFill>
              </a:rPr>
              <a:t>master</a:t>
            </a:r>
            <a:endParaRPr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3"/>
                </a:solidFill>
              </a:rPr>
              <a:t>HEAD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97" name="Google Shape;397;p40"/>
          <p:cNvSpPr txBox="1"/>
          <p:nvPr/>
        </p:nvSpPr>
        <p:spPr>
          <a:xfrm>
            <a:off x="5834402" y="4417497"/>
            <a:ext cx="24264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5"/>
                </a:solidFill>
              </a:rPr>
              <a:t>cool-feature</a:t>
            </a:r>
            <a:endParaRPr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3"/>
                </a:solidFill>
              </a:rPr>
              <a:t>CHERRY_PICK_HEAD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98" name="Google Shape;398;p40"/>
          <p:cNvSpPr txBox="1"/>
          <p:nvPr/>
        </p:nvSpPr>
        <p:spPr>
          <a:xfrm>
            <a:off x="3580406" y="4382025"/>
            <a:ext cx="24264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3"/>
                </a:solidFill>
              </a:rPr>
              <a:t>first parent</a:t>
            </a:r>
            <a:endParaRPr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3"/>
                </a:solidFill>
              </a:rPr>
              <a:t>base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99" name="Google Shape;399;p40"/>
          <p:cNvSpPr/>
          <p:nvPr/>
        </p:nvSpPr>
        <p:spPr>
          <a:xfrm>
            <a:off x="5790025" y="4338925"/>
            <a:ext cx="833300" cy="144575"/>
          </a:xfrm>
          <a:custGeom>
            <a:rect b="b" l="l" r="r" t="t"/>
            <a:pathLst>
              <a:path extrusionOk="0" h="5783" w="33332">
                <a:moveTo>
                  <a:pt x="0" y="0"/>
                </a:moveTo>
                <a:cubicBezTo>
                  <a:pt x="2730" y="958"/>
                  <a:pt x="10824" y="5603"/>
                  <a:pt x="16379" y="5747"/>
                </a:cubicBezTo>
                <a:cubicBezTo>
                  <a:pt x="21934" y="5891"/>
                  <a:pt x="30507" y="1676"/>
                  <a:pt x="33332" y="862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400" name="Google Shape;400;p40"/>
          <p:cNvSpPr/>
          <p:nvPr/>
        </p:nvSpPr>
        <p:spPr>
          <a:xfrm>
            <a:off x="5746925" y="2930925"/>
            <a:ext cx="854850" cy="818950"/>
          </a:xfrm>
          <a:custGeom>
            <a:rect b="b" l="l" r="r" t="t"/>
            <a:pathLst>
              <a:path extrusionOk="0" h="32758" w="34194">
                <a:moveTo>
                  <a:pt x="0" y="32758"/>
                </a:moveTo>
                <a:cubicBezTo>
                  <a:pt x="5699" y="27298"/>
                  <a:pt x="28495" y="5460"/>
                  <a:pt x="34194" y="0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triangle"/>
            <a:tailEnd len="med" w="med" type="triangle"/>
          </a:ln>
        </p:spPr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rebase</a:t>
            </a:r>
            <a:endParaRPr/>
          </a:p>
        </p:txBody>
      </p:sp>
      <p:sp>
        <p:nvSpPr>
          <p:cNvPr id="406" name="Google Shape;406;p41"/>
          <p:cNvSpPr/>
          <p:nvPr/>
        </p:nvSpPr>
        <p:spPr>
          <a:xfrm>
            <a:off x="2025629" y="2245503"/>
            <a:ext cx="637500" cy="63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</a:t>
            </a:r>
            <a:endParaRPr/>
          </a:p>
        </p:txBody>
      </p:sp>
      <p:sp>
        <p:nvSpPr>
          <p:cNvPr id="407" name="Google Shape;407;p41"/>
          <p:cNvSpPr/>
          <p:nvPr/>
        </p:nvSpPr>
        <p:spPr>
          <a:xfrm>
            <a:off x="3527516" y="2245503"/>
            <a:ext cx="637500" cy="63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</a:t>
            </a:r>
            <a:endParaRPr/>
          </a:p>
        </p:txBody>
      </p:sp>
      <p:sp>
        <p:nvSpPr>
          <p:cNvPr id="408" name="Google Shape;408;p41"/>
          <p:cNvSpPr/>
          <p:nvPr/>
        </p:nvSpPr>
        <p:spPr>
          <a:xfrm>
            <a:off x="5029403" y="2245503"/>
            <a:ext cx="637500" cy="63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</a:t>
            </a:r>
            <a:endParaRPr/>
          </a:p>
        </p:txBody>
      </p:sp>
      <p:sp>
        <p:nvSpPr>
          <p:cNvPr id="409" name="Google Shape;409;p41"/>
          <p:cNvSpPr/>
          <p:nvPr/>
        </p:nvSpPr>
        <p:spPr>
          <a:xfrm>
            <a:off x="3527516" y="3779834"/>
            <a:ext cx="637500" cy="63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</a:t>
            </a:r>
            <a:endParaRPr/>
          </a:p>
        </p:txBody>
      </p:sp>
      <p:sp>
        <p:nvSpPr>
          <p:cNvPr id="410" name="Google Shape;410;p41"/>
          <p:cNvSpPr/>
          <p:nvPr/>
        </p:nvSpPr>
        <p:spPr>
          <a:xfrm>
            <a:off x="5029403" y="3779834"/>
            <a:ext cx="637500" cy="63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</a:t>
            </a:r>
            <a:endParaRPr/>
          </a:p>
        </p:txBody>
      </p:sp>
      <p:cxnSp>
        <p:nvCxnSpPr>
          <p:cNvPr id="411" name="Google Shape;411;p41"/>
          <p:cNvCxnSpPr>
            <a:stCxn id="406" idx="6"/>
            <a:endCxn id="407" idx="2"/>
          </p:cNvCxnSpPr>
          <p:nvPr/>
        </p:nvCxnSpPr>
        <p:spPr>
          <a:xfrm>
            <a:off x="2663129" y="2564253"/>
            <a:ext cx="86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41"/>
          <p:cNvCxnSpPr>
            <a:stCxn id="407" idx="6"/>
            <a:endCxn id="408" idx="2"/>
          </p:cNvCxnSpPr>
          <p:nvPr/>
        </p:nvCxnSpPr>
        <p:spPr>
          <a:xfrm>
            <a:off x="4165016" y="2564253"/>
            <a:ext cx="86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1"/>
          <p:cNvCxnSpPr>
            <a:stCxn id="406" idx="5"/>
            <a:endCxn id="409" idx="1"/>
          </p:cNvCxnSpPr>
          <p:nvPr/>
        </p:nvCxnSpPr>
        <p:spPr>
          <a:xfrm>
            <a:off x="2569769" y="2789643"/>
            <a:ext cx="1051200" cy="108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41"/>
          <p:cNvCxnSpPr>
            <a:endCxn id="410" idx="2"/>
          </p:cNvCxnSpPr>
          <p:nvPr/>
        </p:nvCxnSpPr>
        <p:spPr>
          <a:xfrm>
            <a:off x="4165403" y="4098584"/>
            <a:ext cx="864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1"/>
          <p:cNvCxnSpPr>
            <a:stCxn id="406" idx="2"/>
          </p:cNvCxnSpPr>
          <p:nvPr/>
        </p:nvCxnSpPr>
        <p:spPr>
          <a:xfrm rot="10800000">
            <a:off x="1571729" y="2558853"/>
            <a:ext cx="453900" cy="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6" name="Google Shape;416;p41"/>
          <p:cNvSpPr txBox="1"/>
          <p:nvPr/>
        </p:nvSpPr>
        <p:spPr>
          <a:xfrm>
            <a:off x="375000" y="1048800"/>
            <a:ext cx="308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git checkout cool-feature</a:t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git rebase master</a:t>
            </a:r>
            <a:endParaRPr/>
          </a:p>
        </p:txBody>
      </p:sp>
      <p:sp>
        <p:nvSpPr>
          <p:cNvPr id="417" name="Google Shape;417;p41"/>
          <p:cNvSpPr txBox="1"/>
          <p:nvPr/>
        </p:nvSpPr>
        <p:spPr>
          <a:xfrm>
            <a:off x="4668800" y="1817005"/>
            <a:ext cx="1358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5"/>
                </a:solidFill>
              </a:rPr>
              <a:t>master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18" name="Google Shape;418;p41"/>
          <p:cNvSpPr txBox="1"/>
          <p:nvPr/>
        </p:nvSpPr>
        <p:spPr>
          <a:xfrm>
            <a:off x="4803050" y="4417500"/>
            <a:ext cx="12888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5"/>
                </a:solidFill>
              </a:rPr>
              <a:t>cool-feature</a:t>
            </a:r>
            <a:endParaRPr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3"/>
                </a:solidFill>
              </a:rPr>
              <a:t>HEAD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19" name="Google Shape;419;p41"/>
          <p:cNvSpPr/>
          <p:nvPr/>
        </p:nvSpPr>
        <p:spPr>
          <a:xfrm>
            <a:off x="6531291" y="3779834"/>
            <a:ext cx="637500" cy="637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D`</a:t>
            </a:r>
            <a:endParaRPr/>
          </a:p>
        </p:txBody>
      </p:sp>
      <p:sp>
        <p:nvSpPr>
          <p:cNvPr id="420" name="Google Shape;420;p41"/>
          <p:cNvSpPr/>
          <p:nvPr/>
        </p:nvSpPr>
        <p:spPr>
          <a:xfrm>
            <a:off x="8033203" y="3779834"/>
            <a:ext cx="637500" cy="637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E`</a:t>
            </a:r>
            <a:endParaRPr/>
          </a:p>
        </p:txBody>
      </p:sp>
      <p:cxnSp>
        <p:nvCxnSpPr>
          <p:cNvPr id="421" name="Google Shape;421;p41"/>
          <p:cNvCxnSpPr>
            <a:endCxn id="420" idx="2"/>
          </p:cNvCxnSpPr>
          <p:nvPr/>
        </p:nvCxnSpPr>
        <p:spPr>
          <a:xfrm>
            <a:off x="7169203" y="4098584"/>
            <a:ext cx="864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41"/>
          <p:cNvCxnSpPr>
            <a:stCxn id="408" idx="5"/>
            <a:endCxn id="419" idx="1"/>
          </p:cNvCxnSpPr>
          <p:nvPr/>
        </p:nvCxnSpPr>
        <p:spPr>
          <a:xfrm>
            <a:off x="5573544" y="2789643"/>
            <a:ext cx="1051200" cy="108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23" name="Google Shape;423;p41"/>
          <p:cNvSpPr txBox="1"/>
          <p:nvPr/>
        </p:nvSpPr>
        <p:spPr>
          <a:xfrm>
            <a:off x="7707550" y="4468225"/>
            <a:ext cx="1288800" cy="57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5"/>
                </a:solidFill>
              </a:rPr>
              <a:t>cool-feature</a:t>
            </a:r>
            <a:endParaRPr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3"/>
                </a:solidFill>
              </a:rPr>
              <a:t>HEAD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24" name="Google Shape;424;p41"/>
          <p:cNvSpPr txBox="1"/>
          <p:nvPr/>
        </p:nvSpPr>
        <p:spPr>
          <a:xfrm>
            <a:off x="5666900" y="820200"/>
            <a:ext cx="30804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git </a:t>
            </a:r>
            <a:r>
              <a:rPr b="1" lang="ru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checkout</a:t>
            </a:r>
            <a:r>
              <a:rPr b="1" lang="ru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cool-feature</a:t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git reset --hard master</a:t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git cherry-pick D E</a:t>
            </a:r>
            <a:endParaRPr/>
          </a:p>
        </p:txBody>
      </p:sp>
      <p:sp>
        <p:nvSpPr>
          <p:cNvPr id="425" name="Google Shape;425;p41"/>
          <p:cNvSpPr/>
          <p:nvPr/>
        </p:nvSpPr>
        <p:spPr>
          <a:xfrm>
            <a:off x="4245550" y="1213050"/>
            <a:ext cx="453900" cy="244200"/>
          </a:xfrm>
          <a:prstGeom prst="mathEqual">
            <a:avLst>
              <a:gd fmla="val 23520" name="adj1"/>
              <a:gd fmla="val 22706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man git reset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NAME</a:t>
            </a:r>
            <a:endParaRPr sz="1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       git-reset - Reset current HEAD to the specified state</a:t>
            </a:r>
            <a:endParaRPr sz="1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SYNOPSIS</a:t>
            </a:r>
            <a:endParaRPr sz="1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       git reset [-q] [&lt;tree-ish&gt;] [--] &lt;paths&gt;...</a:t>
            </a:r>
            <a:endParaRPr sz="1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       git reset (--patch | -p) [&lt;tree-ish&gt;] [--] [&lt;paths&gt;...]</a:t>
            </a:r>
            <a:endParaRPr sz="1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       git reset [--soft | --mixed [-N] | --hard | --merge | --keep] [-q] [&lt;commit&gt;]</a:t>
            </a:r>
            <a:endParaRPr sz="1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DESCRIPTION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       </a:t>
            </a:r>
            <a:r>
              <a:rPr lang="ru" sz="1600"/>
              <a:t>In the first and second form, copy entries from &lt;tree-ish&gt; to the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      </a:t>
            </a:r>
            <a:r>
              <a:rPr lang="ru" sz="1600"/>
              <a:t> index. In the third form, set the current branch head (HEAD) to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       </a:t>
            </a:r>
            <a:r>
              <a:rPr lang="ru" sz="1600"/>
              <a:t>&lt;commit&gt;, optionally modifying index and working tree to</a:t>
            </a:r>
            <a:r>
              <a:rPr lang="ru" sz="1600"/>
              <a:t> </a:t>
            </a:r>
            <a:r>
              <a:rPr lang="ru" sz="1600"/>
              <a:t>match. The</a:t>
            </a:r>
            <a:endParaRPr sz="1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       </a:t>
            </a:r>
            <a:r>
              <a:rPr lang="ru" sz="1600"/>
              <a:t>&lt;tree-ish&gt;/&lt;commit&gt; defaults to HEAD in all forms.</a:t>
            </a:r>
            <a:endParaRPr sz="1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.git directory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400">
                <a:latin typeface="Courier New"/>
                <a:ea typeface="Courier New"/>
                <a:cs typeface="Courier New"/>
                <a:sym typeface="Courier New"/>
              </a:rPr>
              <a:t>$ ls -F1 .git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latin typeface="Courier New"/>
                <a:ea typeface="Courier New"/>
                <a:cs typeface="Courier New"/>
                <a:sym typeface="Courier New"/>
              </a:rPr>
              <a:t>hooks/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latin typeface="Courier New"/>
                <a:ea typeface="Courier New"/>
                <a:cs typeface="Courier New"/>
                <a:sym typeface="Courier New"/>
              </a:rPr>
              <a:t>info/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latin typeface="Courier New"/>
                <a:ea typeface="Courier New"/>
                <a:cs typeface="Courier New"/>
                <a:sym typeface="Courier New"/>
              </a:rPr>
              <a:t>objects/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latin typeface="Courier New"/>
                <a:ea typeface="Courier New"/>
                <a:cs typeface="Courier New"/>
                <a:sym typeface="Courier New"/>
              </a:rPr>
              <a:t>refs/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objects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blob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tree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commit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tag (tag object, annotated tag)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blob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$ echo 'test content' | git hash-object -w --stdin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d670460b4b4aece5915caf5c68d12f560a9fe3e4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$ find .git/objects -type f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.git/objects/d6/70460b4b4aece5915caf5c68d12f560a9fe3e4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$ git cat-file -p d670460b4b4aece5915caf5c68d12f560a9fe3e4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test content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tree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$ git cat-file -p 63c918c667fa005ff12ad89437f2fdc80926e21c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100644 blob a906cb2a4a904a152e80877d4088654daad0c859      README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100644 blob 8f94139338f9404f26296befa88755fc2598c289      Rakefile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040000 tree 99f1a6d12cb4b6f19c8655fca46c3ecf317074e0      lib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$ git cat-file -p 99f1a6d12cb4b6f19c8655fca46c3ecf317074e0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100644 blob 47c6340d6459e05787f644c2447d2595f5d3a54b      simplegit.rb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tree</a:t>
            </a:r>
            <a:endParaRPr/>
          </a:p>
        </p:txBody>
      </p:sp>
      <p:sp>
        <p:nvSpPr>
          <p:cNvPr id="97" name="Google Shape;97;p20"/>
          <p:cNvSpPr/>
          <p:nvPr/>
        </p:nvSpPr>
        <p:spPr>
          <a:xfrm>
            <a:off x="3698650" y="337775"/>
            <a:ext cx="1833000" cy="8484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63c918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tree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8" name="Google Shape;98;p20"/>
          <p:cNvSpPr/>
          <p:nvPr/>
        </p:nvSpPr>
        <p:spPr>
          <a:xfrm>
            <a:off x="1143075" y="2147550"/>
            <a:ext cx="1833000" cy="848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Verdana"/>
                <a:ea typeface="Verdana"/>
                <a:cs typeface="Verdana"/>
                <a:sym typeface="Verdana"/>
              </a:rPr>
              <a:t>a906cb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Verdana"/>
                <a:ea typeface="Verdana"/>
                <a:cs typeface="Verdana"/>
                <a:sym typeface="Verdana"/>
              </a:rPr>
              <a:t>blob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" name="Google Shape;99;p20"/>
          <p:cNvSpPr/>
          <p:nvPr/>
        </p:nvSpPr>
        <p:spPr>
          <a:xfrm>
            <a:off x="3698650" y="2147550"/>
            <a:ext cx="1833000" cy="848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Verdana"/>
                <a:ea typeface="Verdana"/>
                <a:cs typeface="Verdana"/>
                <a:sym typeface="Verdana"/>
              </a:rPr>
              <a:t>8f9413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Verdana"/>
                <a:ea typeface="Verdana"/>
                <a:cs typeface="Verdana"/>
                <a:sym typeface="Verdana"/>
              </a:rPr>
              <a:t>blob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Google Shape;100;p20"/>
          <p:cNvSpPr/>
          <p:nvPr/>
        </p:nvSpPr>
        <p:spPr>
          <a:xfrm>
            <a:off x="6254225" y="2147550"/>
            <a:ext cx="1833000" cy="8484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99f1a6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tree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Google Shape;101;p20"/>
          <p:cNvSpPr/>
          <p:nvPr/>
        </p:nvSpPr>
        <p:spPr>
          <a:xfrm>
            <a:off x="6254225" y="3957325"/>
            <a:ext cx="1833000" cy="848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Verdana"/>
                <a:ea typeface="Verdana"/>
                <a:cs typeface="Verdana"/>
                <a:sym typeface="Verdana"/>
              </a:rPr>
              <a:t>47c634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Verdana"/>
                <a:ea typeface="Verdana"/>
                <a:cs typeface="Verdana"/>
                <a:sym typeface="Verdana"/>
              </a:rPr>
              <a:t>blob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02" name="Google Shape;102;p20"/>
          <p:cNvCxnSpPr>
            <a:endCxn id="98" idx="0"/>
          </p:cNvCxnSpPr>
          <p:nvPr/>
        </p:nvCxnSpPr>
        <p:spPr>
          <a:xfrm flipH="1">
            <a:off x="2059575" y="1142850"/>
            <a:ext cx="1725300" cy="100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20"/>
          <p:cNvCxnSpPr>
            <a:stCxn id="97" idx="2"/>
            <a:endCxn id="99" idx="0"/>
          </p:cNvCxnSpPr>
          <p:nvPr/>
        </p:nvCxnSpPr>
        <p:spPr>
          <a:xfrm>
            <a:off x="4615150" y="1186175"/>
            <a:ext cx="0" cy="96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20"/>
          <p:cNvCxnSpPr>
            <a:endCxn id="100" idx="0"/>
          </p:cNvCxnSpPr>
          <p:nvPr/>
        </p:nvCxnSpPr>
        <p:spPr>
          <a:xfrm>
            <a:off x="5499425" y="1142850"/>
            <a:ext cx="1671300" cy="100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20"/>
          <p:cNvCxnSpPr>
            <a:stCxn id="100" idx="2"/>
            <a:endCxn id="101" idx="0"/>
          </p:cNvCxnSpPr>
          <p:nvPr/>
        </p:nvCxnSpPr>
        <p:spPr>
          <a:xfrm>
            <a:off x="7170725" y="2995950"/>
            <a:ext cx="0" cy="96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20"/>
          <p:cNvSpPr txBox="1"/>
          <p:nvPr/>
        </p:nvSpPr>
        <p:spPr>
          <a:xfrm>
            <a:off x="1946325" y="1352647"/>
            <a:ext cx="1606800" cy="30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Verdana"/>
                <a:ea typeface="Verdana"/>
                <a:cs typeface="Verdana"/>
                <a:sym typeface="Verdana"/>
              </a:rPr>
              <a:t>README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3865692" y="1352647"/>
            <a:ext cx="1606800" cy="30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Verdana"/>
                <a:ea typeface="Verdana"/>
                <a:cs typeface="Verdana"/>
                <a:sym typeface="Verdana"/>
              </a:rPr>
              <a:t>Rakefile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5590871" y="1352647"/>
            <a:ext cx="1606800" cy="30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Verdana"/>
                <a:ea typeface="Verdana"/>
                <a:cs typeface="Verdana"/>
                <a:sym typeface="Verdana"/>
              </a:rPr>
              <a:t>lib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6178624" y="3283500"/>
            <a:ext cx="1984200" cy="30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Verdana"/>
                <a:ea typeface="Verdana"/>
                <a:cs typeface="Verdana"/>
                <a:sym typeface="Verdana"/>
              </a:rPr>
              <a:t>simpegit.rb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commit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$ git cat-file -p 1f3ced434a23c85350719fac660d8f253dcd1c76</a:t>
            </a:r>
            <a:br>
              <a:rPr b="1" lang="ru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tree 63c918c667fa005ff12ad89437f2fdc80926e21c</a:t>
            </a:r>
            <a:br>
              <a:rPr lang="ru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parent 57e77faa7029ae6e8241187c65712109f390843d</a:t>
            </a:r>
            <a:br>
              <a:rPr lang="ru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author John Doe &lt;john.doe@gmail.com&gt; 1470498680 +0700</a:t>
            </a:r>
            <a:br>
              <a:rPr lang="ru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committer John Doe &lt;john.doe@gmail.com&gt; 1470500706 +0700</a:t>
            </a:r>
            <a:br>
              <a:rPr lang="ru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third commit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